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m" ContentType="application/vnd.ms-excel.sheet.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charts/chart8.xml" ContentType="application/vnd.openxmlformats-officedocument.drawingml.chart+xml"/>
  <Override PartName="/ppt/theme/themeOverride5.xml" ContentType="application/vnd.openxmlformats-officedocument.themeOverride+xml"/>
  <Override PartName="/ppt/notesSlides/notesSlide11.xml" ContentType="application/vnd.openxmlformats-officedocument.presentationml.notesSlide+xml"/>
  <Override PartName="/ppt/charts/chart9.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31" r:id="rId5"/>
    <p:sldMasterId id="2147483766" r:id="rId6"/>
    <p:sldMasterId id="2147483783" r:id="rId7"/>
  </p:sldMasterIdLst>
  <p:notesMasterIdLst>
    <p:notesMasterId r:id="rId35"/>
  </p:notesMasterIdLst>
  <p:sldIdLst>
    <p:sldId id="525" r:id="rId8"/>
    <p:sldId id="526" r:id="rId9"/>
    <p:sldId id="501" r:id="rId10"/>
    <p:sldId id="429" r:id="rId11"/>
    <p:sldId id="719" r:id="rId12"/>
    <p:sldId id="611" r:id="rId13"/>
    <p:sldId id="523" r:id="rId14"/>
    <p:sldId id="424" r:id="rId15"/>
    <p:sldId id="427" r:id="rId16"/>
    <p:sldId id="502" r:id="rId17"/>
    <p:sldId id="524" r:id="rId18"/>
    <p:sldId id="486" r:id="rId19"/>
    <p:sldId id="528" r:id="rId20"/>
    <p:sldId id="615" r:id="rId21"/>
    <p:sldId id="529" r:id="rId22"/>
    <p:sldId id="509" r:id="rId23"/>
    <p:sldId id="613" r:id="rId24"/>
    <p:sldId id="614" r:id="rId25"/>
    <p:sldId id="618" r:id="rId26"/>
    <p:sldId id="497" r:id="rId27"/>
    <p:sldId id="516" r:id="rId28"/>
    <p:sldId id="721" r:id="rId29"/>
    <p:sldId id="620" r:id="rId30"/>
    <p:sldId id="474" r:id="rId31"/>
    <p:sldId id="517" r:id="rId32"/>
    <p:sldId id="622" r:id="rId33"/>
    <p:sldId id="621"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hEkT6GNASu9OqmspmmkPpA==" hashData="lKmBo8Pyt/JEdBbr7QNNV7vREakVMr22+URTRTk+PctQ98ImOv/7GGoQ0fd0ctgItePC4gncpBXRjjyuseFRpA=="/>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F2938D-1432-AB50-1651-4635AD74DFE4}" name="Lewis, Kristina" initials="LK" userId="S::kristina.lewis@schwab.com::0a599a73-f13d-414a-be03-a3022ee0b8e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Elaine" initials="EC" lastIdx="5" clrIdx="0"/>
  <p:cmAuthor id="1" name="Cohen Andre" initials="" lastIdx="1" clrIdx="1"/>
  <p:cmAuthor id="2" name="build" initials="b" lastIdx="15" clrIdx="2"/>
  <p:cmAuthor id="3" name="MCH" initials="MCH" lastIdx="18" clrIdx="3"/>
  <p:cmAuthor id="4" name="Rachel" initials="RM" lastIdx="39" clrIdx="4"/>
  <p:cmAuthor id="5" name="Andrew Knerr" initials="AK" lastIdx="1" clrIdx="5"/>
  <p:cmAuthor id="6" name="Mendoza, Rachel" initials="MR" lastIdx="3" clrIdx="6"/>
  <p:cmAuthor id="7" name="Leader, Jennifer" initials="LJ" lastIdx="7" clrIdx="7">
    <p:extLst>
      <p:ext uri="{19B8F6BF-5375-455C-9EA6-DF929625EA0E}">
        <p15:presenceInfo xmlns:p15="http://schemas.microsoft.com/office/powerpoint/2012/main" userId="S-1-5-21-484763869-1972579041-1801674531-1474472" providerId="AD"/>
      </p:ext>
    </p:extLst>
  </p:cmAuthor>
  <p:cmAuthor id="8" name="Goodwin, Deanna" initials="GD" lastIdx="3" clrIdx="8">
    <p:extLst>
      <p:ext uri="{19B8F6BF-5375-455C-9EA6-DF929625EA0E}">
        <p15:presenceInfo xmlns:p15="http://schemas.microsoft.com/office/powerpoint/2012/main" userId="S-1-5-21-484763869-1972579041-1801674531-710539" providerId="AD"/>
      </p:ext>
    </p:extLst>
  </p:cmAuthor>
  <p:cmAuthor id="9" name="Petersen, Megan" initials="PM" lastIdx="6" clrIdx="9">
    <p:extLst>
      <p:ext uri="{19B8F6BF-5375-455C-9EA6-DF929625EA0E}">
        <p15:presenceInfo xmlns:p15="http://schemas.microsoft.com/office/powerpoint/2012/main" userId="S::megan.petersen@schwab.com::58a65092-bb74-4cfb-bf44-f30ee8f7e830" providerId="AD"/>
      </p:ext>
    </p:extLst>
  </p:cmAuthor>
  <p:cmAuthor id="10" name="Niesyty, Gregg" initials="NG" lastIdx="17" clrIdx="10">
    <p:extLst>
      <p:ext uri="{19B8F6BF-5375-455C-9EA6-DF929625EA0E}">
        <p15:presenceInfo xmlns:p15="http://schemas.microsoft.com/office/powerpoint/2012/main" userId="S::Gregg.Niesyty@schwab.com::f47032f7-f08a-44b6-876e-f0cd3de1bcf2" providerId="AD"/>
      </p:ext>
    </p:extLst>
  </p:cmAuthor>
  <p:cmAuthor id="11" name="Barr, Chandler" initials="BC" lastIdx="10" clrIdx="11">
    <p:extLst>
      <p:ext uri="{19B8F6BF-5375-455C-9EA6-DF929625EA0E}">
        <p15:presenceInfo xmlns:p15="http://schemas.microsoft.com/office/powerpoint/2012/main" userId="S::chandler.barr@schwab.com::5c8cac72-364b-499c-bb5a-42f7c8f4c8fb" providerId="AD"/>
      </p:ext>
    </p:extLst>
  </p:cmAuthor>
  <p:cmAuthor id="12" name="Larson, Chris" initials="LC" lastIdx="3" clrIdx="12">
    <p:extLst>
      <p:ext uri="{19B8F6BF-5375-455C-9EA6-DF929625EA0E}">
        <p15:presenceInfo xmlns:p15="http://schemas.microsoft.com/office/powerpoint/2012/main" userId="S::chris.larson@schwab.com::c04e4cce-bdc8-4d20-a49a-8720bed64fb7" providerId="AD"/>
      </p:ext>
    </p:extLst>
  </p:cmAuthor>
  <p:cmAuthor id="13" name="Alabach, David" initials="AD" lastIdx="4" clrIdx="13">
    <p:extLst>
      <p:ext uri="{19B8F6BF-5375-455C-9EA6-DF929625EA0E}">
        <p15:presenceInfo xmlns:p15="http://schemas.microsoft.com/office/powerpoint/2012/main" userId="S::david.alabach@schwab.com::0bd84d71-6f61-4208-80d4-647efb9c38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6DA9"/>
    <a:srgbClr val="4C73AB"/>
    <a:srgbClr val="E1E7EA"/>
    <a:srgbClr val="4DBDE7"/>
    <a:srgbClr val="33B3E4"/>
    <a:srgbClr val="1AAAE0"/>
    <a:srgbClr val="00A0DD"/>
    <a:srgbClr val="66C5EB"/>
    <a:srgbClr val="7FCFEE"/>
    <a:srgbClr val="99D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6" autoAdjust="0"/>
    <p:restoredTop sz="96400" autoAdjust="0"/>
  </p:normalViewPr>
  <p:slideViewPr>
    <p:cSldViewPr snapToGrid="0">
      <p:cViewPr varScale="1">
        <p:scale>
          <a:sx n="114" d="100"/>
          <a:sy n="114" d="100"/>
        </p:scale>
        <p:origin x="186" y="102"/>
      </p:cViewPr>
      <p:guideLst>
        <p:guide orient="horz" pos="2160"/>
        <p:guide pos="3840"/>
      </p:guideLst>
    </p:cSldViewPr>
  </p:slideViewPr>
  <p:notesTextViewPr>
    <p:cViewPr>
      <p:scale>
        <a:sx n="114" d="100"/>
        <a:sy n="114" d="100"/>
      </p:scale>
      <p:origin x="0" y="0"/>
    </p:cViewPr>
  </p:notesTextViewPr>
  <p:sorterViewPr>
    <p:cViewPr>
      <p:scale>
        <a:sx n="100" d="100"/>
        <a:sy n="100" d="100"/>
      </p:scale>
      <p:origin x="0" y="0"/>
    </p:cViewPr>
  </p:sorterViewPr>
  <p:notesViewPr>
    <p:cSldViewPr snapToGrid="0">
      <p:cViewPr varScale="1">
        <p:scale>
          <a:sx n="80" d="100"/>
          <a:sy n="80" d="100"/>
        </p:scale>
        <p:origin x="-1974" y="-78"/>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430555555556"/>
          <c:y val="2.3693943774606298E-2"/>
          <c:w val="0.89691476521639202"/>
          <c:h val="0.85845111035925192"/>
        </c:manualLayout>
      </c:layout>
      <c:barChart>
        <c:barDir val="col"/>
        <c:grouping val="clustered"/>
        <c:varyColors val="0"/>
        <c:ser>
          <c:idx val="0"/>
          <c:order val="0"/>
          <c:tx>
            <c:strRef>
              <c:f>Sheet1!$B$1</c:f>
              <c:strCache>
                <c:ptCount val="1"/>
                <c:pt idx="0">
                  <c:v>BarCap US Agg Bond TR USD (%Total Return)</c:v>
                </c:pt>
              </c:strCache>
            </c:strRef>
          </c:tx>
          <c:spPr>
            <a:solidFill>
              <a:schemeClr val="tx2"/>
            </a:solidFill>
            <a:ln w="26747">
              <a:noFill/>
            </a:ln>
          </c:spPr>
          <c:invertIfNegative val="0"/>
          <c:dPt>
            <c:idx val="18"/>
            <c:invertIfNegative val="0"/>
            <c:bubble3D val="0"/>
            <c:spPr>
              <a:solidFill>
                <a:schemeClr val="tx1"/>
              </a:solidFill>
              <a:ln w="26747">
                <a:noFill/>
              </a:ln>
            </c:spPr>
            <c:extLst>
              <c:ext xmlns:c16="http://schemas.microsoft.com/office/drawing/2014/chart" uri="{C3380CC4-5D6E-409C-BE32-E72D297353CC}">
                <c16:uniqueId val="{00000001-FAD9-4BAC-85DD-71A613E6DACD}"/>
              </c:ext>
            </c:extLst>
          </c:dPt>
          <c:dPt>
            <c:idx val="23"/>
            <c:invertIfNegative val="0"/>
            <c:bubble3D val="0"/>
            <c:spPr>
              <a:solidFill>
                <a:srgbClr val="425563"/>
              </a:solidFill>
              <a:ln w="26747">
                <a:noFill/>
              </a:ln>
            </c:spPr>
            <c:extLst>
              <c:ext xmlns:c16="http://schemas.microsoft.com/office/drawing/2014/chart" uri="{C3380CC4-5D6E-409C-BE32-E72D297353CC}">
                <c16:uniqueId val="{00000003-FAD9-4BAC-85DD-71A613E6DACD}"/>
              </c:ext>
            </c:extLst>
          </c:dPt>
          <c:dPt>
            <c:idx val="37"/>
            <c:invertIfNegative val="0"/>
            <c:bubble3D val="0"/>
            <c:spPr>
              <a:solidFill>
                <a:srgbClr val="425563"/>
              </a:solidFill>
              <a:ln w="26747">
                <a:noFill/>
              </a:ln>
            </c:spPr>
            <c:extLst>
              <c:ext xmlns:c16="http://schemas.microsoft.com/office/drawing/2014/chart" uri="{C3380CC4-5D6E-409C-BE32-E72D297353CC}">
                <c16:uniqueId val="{00000005-FAD9-4BAC-85DD-71A613E6DACD}"/>
              </c:ext>
            </c:extLst>
          </c:dPt>
          <c:dPt>
            <c:idx val="45"/>
            <c:invertIfNegative val="0"/>
            <c:bubble3D val="0"/>
            <c:spPr>
              <a:solidFill>
                <a:srgbClr val="425563"/>
              </a:solidFill>
              <a:ln w="26747">
                <a:noFill/>
              </a:ln>
            </c:spPr>
            <c:extLst>
              <c:ext xmlns:c16="http://schemas.microsoft.com/office/drawing/2014/chart" uri="{C3380CC4-5D6E-409C-BE32-E72D297353CC}">
                <c16:uniqueId val="{0000000A-A6C0-4412-A0EA-09636B512714}"/>
              </c:ext>
            </c:extLst>
          </c:dPt>
          <c:dPt>
            <c:idx val="46"/>
            <c:invertIfNegative val="0"/>
            <c:bubble3D val="0"/>
            <c:spPr>
              <a:solidFill>
                <a:srgbClr val="425563"/>
              </a:solidFill>
              <a:ln w="26747">
                <a:noFill/>
              </a:ln>
            </c:spPr>
            <c:extLst>
              <c:ext xmlns:c16="http://schemas.microsoft.com/office/drawing/2014/chart" uri="{C3380CC4-5D6E-409C-BE32-E72D297353CC}">
                <c16:uniqueId val="{00000009-A6C0-4412-A0EA-09636B512714}"/>
              </c:ext>
            </c:extLst>
          </c:dPt>
          <c:dPt>
            <c:idx val="67"/>
            <c:invertIfNegative val="0"/>
            <c:bubble3D val="0"/>
            <c:extLst>
              <c:ext xmlns:c16="http://schemas.microsoft.com/office/drawing/2014/chart" uri="{C3380CC4-5D6E-409C-BE32-E72D297353CC}">
                <c16:uniqueId val="{00000006-FAD9-4BAC-85DD-71A613E6DACD}"/>
              </c:ext>
            </c:extLst>
          </c:dPt>
          <c:dPt>
            <c:idx val="72"/>
            <c:invertIfNegative val="0"/>
            <c:bubble3D val="0"/>
            <c:extLst>
              <c:ext xmlns:c16="http://schemas.microsoft.com/office/drawing/2014/chart" uri="{C3380CC4-5D6E-409C-BE32-E72D297353CC}">
                <c16:uniqueId val="{00000007-FAD9-4BAC-85DD-71A613E6DACD}"/>
              </c:ext>
            </c:extLst>
          </c:dPt>
          <c:dPt>
            <c:idx val="86"/>
            <c:invertIfNegative val="0"/>
            <c:bubble3D val="0"/>
            <c:extLst>
              <c:ext xmlns:c16="http://schemas.microsoft.com/office/drawing/2014/chart" uri="{C3380CC4-5D6E-409C-BE32-E72D297353CC}">
                <c16:uniqueId val="{00000008-FAD9-4BAC-85DD-71A613E6DACD}"/>
              </c:ext>
            </c:extLst>
          </c:dPt>
          <c:dLbls>
            <c:dLbl>
              <c:idx val="67"/>
              <c:numFmt formatCode="0.0" sourceLinked="0"/>
              <c:spPr>
                <a:noFill/>
                <a:ln w="26747">
                  <a:noFill/>
                </a:ln>
              </c:spPr>
              <c:txPr>
                <a:bodyPr/>
                <a:lstStyle/>
                <a:p>
                  <a:pPr>
                    <a:defRPr sz="1185" b="1" i="0" u="none" strike="noStrike" baseline="0">
                      <a:solidFill>
                        <a:srgbClr val="000000"/>
                      </a:solidFill>
                      <a:latin typeface="Charles Modern"/>
                      <a:ea typeface="Charles Modern"/>
                      <a:cs typeface="Charles Modern"/>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AD9-4BAC-85DD-71A613E6DACD}"/>
                </c:ext>
              </c:extLst>
            </c:dLbl>
            <c:dLbl>
              <c:idx val="72"/>
              <c:numFmt formatCode="0.0" sourceLinked="0"/>
              <c:spPr>
                <a:noFill/>
                <a:ln w="26747">
                  <a:noFill/>
                </a:ln>
              </c:spPr>
              <c:txPr>
                <a:bodyPr/>
                <a:lstStyle/>
                <a:p>
                  <a:pPr>
                    <a:defRPr sz="1185" b="1" i="0" u="none" strike="noStrike" baseline="0">
                      <a:solidFill>
                        <a:srgbClr val="000000"/>
                      </a:solidFill>
                      <a:latin typeface="Charles Modern"/>
                      <a:ea typeface="Charles Modern"/>
                      <a:cs typeface="Charles Modern"/>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AD9-4BAC-85DD-71A613E6DACD}"/>
                </c:ext>
              </c:extLst>
            </c:dLbl>
            <c:dLbl>
              <c:idx val="86"/>
              <c:numFmt formatCode="0.0" sourceLinked="0"/>
              <c:spPr>
                <a:noFill/>
                <a:ln w="26747">
                  <a:noFill/>
                </a:ln>
              </c:spPr>
              <c:txPr>
                <a:bodyPr/>
                <a:lstStyle/>
                <a:p>
                  <a:pPr>
                    <a:defRPr sz="1185" b="1" i="0" u="none" strike="noStrike" baseline="0">
                      <a:solidFill>
                        <a:srgbClr val="000000"/>
                      </a:solidFill>
                      <a:latin typeface="Charles Modern"/>
                      <a:ea typeface="Charles Modern"/>
                      <a:cs typeface="Charles Modern"/>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AD9-4BAC-85DD-71A613E6DAC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Sheet1!$A$2:$A$89</c:f>
              <c:numCache>
                <c:formatCode>mmm\-yy</c:formatCode>
                <c:ptCount val="88"/>
                <c:pt idx="0">
                  <c:v>28095</c:v>
                </c:pt>
                <c:pt idx="1">
                  <c:v>28460</c:v>
                </c:pt>
                <c:pt idx="2">
                  <c:v>28825</c:v>
                </c:pt>
                <c:pt idx="3">
                  <c:v>29190</c:v>
                </c:pt>
                <c:pt idx="4">
                  <c:v>29556</c:v>
                </c:pt>
                <c:pt idx="5">
                  <c:v>29921</c:v>
                </c:pt>
                <c:pt idx="6">
                  <c:v>30286</c:v>
                </c:pt>
                <c:pt idx="7">
                  <c:v>30651</c:v>
                </c:pt>
                <c:pt idx="8">
                  <c:v>31017</c:v>
                </c:pt>
                <c:pt idx="9">
                  <c:v>31382</c:v>
                </c:pt>
                <c:pt idx="10">
                  <c:v>31747</c:v>
                </c:pt>
                <c:pt idx="11">
                  <c:v>32112</c:v>
                </c:pt>
                <c:pt idx="12">
                  <c:v>32478</c:v>
                </c:pt>
                <c:pt idx="13">
                  <c:v>32843</c:v>
                </c:pt>
                <c:pt idx="14">
                  <c:v>33208</c:v>
                </c:pt>
                <c:pt idx="15">
                  <c:v>33573</c:v>
                </c:pt>
                <c:pt idx="16">
                  <c:v>33939</c:v>
                </c:pt>
                <c:pt idx="17">
                  <c:v>34304</c:v>
                </c:pt>
                <c:pt idx="18">
                  <c:v>34669</c:v>
                </c:pt>
                <c:pt idx="19">
                  <c:v>35034</c:v>
                </c:pt>
                <c:pt idx="20">
                  <c:v>35400</c:v>
                </c:pt>
                <c:pt idx="21">
                  <c:v>35765</c:v>
                </c:pt>
                <c:pt idx="22">
                  <c:v>36130</c:v>
                </c:pt>
                <c:pt idx="23">
                  <c:v>36495</c:v>
                </c:pt>
                <c:pt idx="24">
                  <c:v>36861</c:v>
                </c:pt>
                <c:pt idx="25">
                  <c:v>37226</c:v>
                </c:pt>
                <c:pt idx="26">
                  <c:v>37591</c:v>
                </c:pt>
                <c:pt idx="27">
                  <c:v>37956</c:v>
                </c:pt>
                <c:pt idx="28">
                  <c:v>38322</c:v>
                </c:pt>
                <c:pt idx="29">
                  <c:v>38687</c:v>
                </c:pt>
                <c:pt idx="30">
                  <c:v>39052</c:v>
                </c:pt>
                <c:pt idx="31">
                  <c:v>39417</c:v>
                </c:pt>
                <c:pt idx="32">
                  <c:v>39783</c:v>
                </c:pt>
                <c:pt idx="33">
                  <c:v>40148</c:v>
                </c:pt>
                <c:pt idx="34">
                  <c:v>40513</c:v>
                </c:pt>
                <c:pt idx="35">
                  <c:v>40878</c:v>
                </c:pt>
                <c:pt idx="36">
                  <c:v>41244</c:v>
                </c:pt>
                <c:pt idx="37">
                  <c:v>41609</c:v>
                </c:pt>
                <c:pt idx="38">
                  <c:v>41974</c:v>
                </c:pt>
                <c:pt idx="39">
                  <c:v>42339</c:v>
                </c:pt>
                <c:pt idx="40">
                  <c:v>42705</c:v>
                </c:pt>
                <c:pt idx="41">
                  <c:v>43070</c:v>
                </c:pt>
                <c:pt idx="42">
                  <c:v>43435</c:v>
                </c:pt>
                <c:pt idx="43">
                  <c:v>43800</c:v>
                </c:pt>
                <c:pt idx="44">
                  <c:v>44166</c:v>
                </c:pt>
                <c:pt idx="45">
                  <c:v>44531</c:v>
                </c:pt>
                <c:pt idx="46">
                  <c:v>44896</c:v>
                </c:pt>
                <c:pt idx="47">
                  <c:v>45016</c:v>
                </c:pt>
              </c:numCache>
            </c:numRef>
          </c:cat>
          <c:val>
            <c:numRef>
              <c:f>Sheet1!$B$2:$B$89</c:f>
              <c:numCache>
                <c:formatCode>General</c:formatCode>
                <c:ptCount val="88"/>
                <c:pt idx="0">
                  <c:v>15.6</c:v>
                </c:pt>
                <c:pt idx="1">
                  <c:v>3.04</c:v>
                </c:pt>
                <c:pt idx="2">
                  <c:v>1.39</c:v>
                </c:pt>
                <c:pt idx="3">
                  <c:v>1.93</c:v>
                </c:pt>
                <c:pt idx="4">
                  <c:v>2.71</c:v>
                </c:pt>
                <c:pt idx="5">
                  <c:v>6.25</c:v>
                </c:pt>
                <c:pt idx="6">
                  <c:v>32.619999999999997</c:v>
                </c:pt>
                <c:pt idx="7">
                  <c:v>8.36</c:v>
                </c:pt>
                <c:pt idx="8">
                  <c:v>15.15</c:v>
                </c:pt>
                <c:pt idx="9">
                  <c:v>22.1</c:v>
                </c:pt>
                <c:pt idx="10">
                  <c:v>15.26</c:v>
                </c:pt>
                <c:pt idx="11">
                  <c:v>2.76</c:v>
                </c:pt>
                <c:pt idx="12">
                  <c:v>7.89</c:v>
                </c:pt>
                <c:pt idx="13">
                  <c:v>14.53</c:v>
                </c:pt>
                <c:pt idx="14">
                  <c:v>8.9600000000000009</c:v>
                </c:pt>
                <c:pt idx="15">
                  <c:v>16</c:v>
                </c:pt>
                <c:pt idx="16">
                  <c:v>7.4</c:v>
                </c:pt>
                <c:pt idx="17">
                  <c:v>9.75</c:v>
                </c:pt>
                <c:pt idx="18">
                  <c:v>-2.92</c:v>
                </c:pt>
                <c:pt idx="19">
                  <c:v>18.47</c:v>
                </c:pt>
                <c:pt idx="20">
                  <c:v>3.63</c:v>
                </c:pt>
                <c:pt idx="21">
                  <c:v>9.65</c:v>
                </c:pt>
                <c:pt idx="22">
                  <c:v>8.69</c:v>
                </c:pt>
                <c:pt idx="23">
                  <c:v>-0.82</c:v>
                </c:pt>
                <c:pt idx="24">
                  <c:v>11.63</c:v>
                </c:pt>
                <c:pt idx="25">
                  <c:v>8.44</c:v>
                </c:pt>
                <c:pt idx="26">
                  <c:v>10.26</c:v>
                </c:pt>
                <c:pt idx="27">
                  <c:v>4.0999999999999996</c:v>
                </c:pt>
                <c:pt idx="28">
                  <c:v>4.34</c:v>
                </c:pt>
                <c:pt idx="29">
                  <c:v>2.4300000000000002</c:v>
                </c:pt>
                <c:pt idx="30">
                  <c:v>4.33</c:v>
                </c:pt>
                <c:pt idx="31">
                  <c:v>6.97</c:v>
                </c:pt>
                <c:pt idx="32">
                  <c:v>5.24</c:v>
                </c:pt>
                <c:pt idx="33">
                  <c:v>5.93</c:v>
                </c:pt>
                <c:pt idx="34">
                  <c:v>6.54</c:v>
                </c:pt>
                <c:pt idx="35">
                  <c:v>7.8418000000000001</c:v>
                </c:pt>
                <c:pt idx="36">
                  <c:v>4.2147999999999994</c:v>
                </c:pt>
                <c:pt idx="37">
                  <c:v>-2.0236999999999998</c:v>
                </c:pt>
                <c:pt idx="38" formatCode="0.0000">
                  <c:v>5.9656900000000004</c:v>
                </c:pt>
                <c:pt idx="39">
                  <c:v>0.55000000000000004</c:v>
                </c:pt>
                <c:pt idx="40">
                  <c:v>2.6</c:v>
                </c:pt>
                <c:pt idx="41">
                  <c:v>3.54</c:v>
                </c:pt>
                <c:pt idx="42" formatCode="#,###,##0.00">
                  <c:v>1.137E-2</c:v>
                </c:pt>
                <c:pt idx="43" formatCode="#,###,##0.00">
                  <c:v>8.7200000000000006</c:v>
                </c:pt>
                <c:pt idx="44" formatCode="#,###,##0.00">
                  <c:v>7.51</c:v>
                </c:pt>
                <c:pt idx="45" formatCode="#,###,##0.00">
                  <c:v>-1.54</c:v>
                </c:pt>
                <c:pt idx="46" formatCode="#,###,##0.00">
                  <c:v>-13.01</c:v>
                </c:pt>
                <c:pt idx="47" formatCode="#,###,##0.00">
                  <c:v>2.9620199999999999</c:v>
                </c:pt>
              </c:numCache>
            </c:numRef>
          </c:val>
          <c:extLst>
            <c:ext xmlns:c16="http://schemas.microsoft.com/office/drawing/2014/chart" uri="{C3380CC4-5D6E-409C-BE32-E72D297353CC}">
              <c16:uniqueId val="{00000009-FAD9-4BAC-85DD-71A613E6DACD}"/>
            </c:ext>
          </c:extLst>
        </c:ser>
        <c:dLbls>
          <c:showLegendKey val="0"/>
          <c:showVal val="0"/>
          <c:showCatName val="0"/>
          <c:showSerName val="0"/>
          <c:showPercent val="0"/>
          <c:showBubbleSize val="0"/>
        </c:dLbls>
        <c:gapWidth val="10"/>
        <c:axId val="427740784"/>
        <c:axId val="427741960"/>
      </c:barChart>
      <c:dateAx>
        <c:axId val="427740784"/>
        <c:scaling>
          <c:orientation val="minMax"/>
          <c:min val="27760"/>
        </c:scaling>
        <c:delete val="0"/>
        <c:axPos val="b"/>
        <c:numFmt formatCode="yyyy" sourceLinked="0"/>
        <c:majorTickMark val="out"/>
        <c:minorTickMark val="none"/>
        <c:tickLblPos val="low"/>
        <c:spPr>
          <a:ln w="25400">
            <a:solidFill>
              <a:schemeClr val="bg2"/>
            </a:solidFill>
            <a:prstDash val="solid"/>
          </a:ln>
        </c:spPr>
        <c:txPr>
          <a:bodyPr rot="-5400000" vert="horz"/>
          <a:lstStyle/>
          <a:p>
            <a:pPr>
              <a:defRPr sz="800" b="0" i="0" u="none" strike="noStrike" baseline="0">
                <a:solidFill>
                  <a:schemeClr val="bg1">
                    <a:lumMod val="65000"/>
                  </a:schemeClr>
                </a:solidFill>
                <a:latin typeface="Charles Modern"/>
                <a:ea typeface="Charles Modern"/>
                <a:cs typeface="Charles Modern"/>
              </a:defRPr>
            </a:pPr>
            <a:endParaRPr lang="en-US"/>
          </a:p>
        </c:txPr>
        <c:crossAx val="427741960"/>
        <c:crosses val="autoZero"/>
        <c:auto val="1"/>
        <c:lblOffset val="100"/>
        <c:baseTimeUnit val="years"/>
        <c:majorUnit val="1"/>
        <c:majorTimeUnit val="years"/>
        <c:minorUnit val="1"/>
        <c:minorTimeUnit val="years"/>
      </c:dateAx>
      <c:valAx>
        <c:axId val="427741960"/>
        <c:scaling>
          <c:orientation val="minMax"/>
          <c:min val="-10"/>
        </c:scaling>
        <c:delete val="0"/>
        <c:axPos val="l"/>
        <c:majorGridlines>
          <c:spPr>
            <a:ln w="3343">
              <a:solidFill>
                <a:schemeClr val="bg2">
                  <a:alpha val="64000"/>
                </a:schemeClr>
              </a:solidFill>
              <a:prstDash val="solid"/>
            </a:ln>
          </c:spPr>
        </c:majorGridlines>
        <c:numFmt formatCode="#,##0" sourceLinked="0"/>
        <c:majorTickMark val="out"/>
        <c:minorTickMark val="none"/>
        <c:tickLblPos val="nextTo"/>
        <c:spPr>
          <a:ln w="25400">
            <a:noFill/>
            <a:prstDash val="solid"/>
          </a:ln>
        </c:spPr>
        <c:txPr>
          <a:bodyPr rot="0" vert="horz"/>
          <a:lstStyle/>
          <a:p>
            <a:pPr>
              <a:defRPr sz="800" b="0" i="0" u="none" strike="noStrike" baseline="0">
                <a:solidFill>
                  <a:schemeClr val="bg1">
                    <a:lumMod val="65000"/>
                  </a:schemeClr>
                </a:solidFill>
                <a:latin typeface="Charles Modern"/>
                <a:ea typeface="Charles Modern"/>
                <a:cs typeface="Charles Modern"/>
              </a:defRPr>
            </a:pPr>
            <a:endParaRPr lang="en-US"/>
          </a:p>
        </c:txPr>
        <c:crossAx val="427740784"/>
        <c:crossesAt val="76"/>
        <c:crossBetween val="between"/>
      </c:valAx>
      <c:spPr>
        <a:noFill/>
        <a:ln w="25400">
          <a:noFill/>
        </a:ln>
      </c:spPr>
    </c:plotArea>
    <c:plotVisOnly val="1"/>
    <c:dispBlanksAs val="gap"/>
    <c:showDLblsOverMax val="0"/>
  </c:chart>
  <c:spPr>
    <a:noFill/>
    <a:ln>
      <a:noFill/>
    </a:ln>
  </c:spPr>
  <c:txPr>
    <a:bodyPr/>
    <a:lstStyle/>
    <a:p>
      <a:pPr>
        <a:defRPr sz="1632" b="1" i="0" u="none" strike="noStrike" baseline="0">
          <a:solidFill>
            <a:srgbClr val="000000"/>
          </a:solidFill>
          <a:latin typeface="Times New Roman"/>
          <a:ea typeface="Times New Roman"/>
          <a:cs typeface="Times New Roman"/>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853264836585569E-2"/>
          <c:y val="3.6546437520241809E-2"/>
          <c:w val="0.91666460137878614"/>
          <c:h val="0.92690712495951644"/>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A0DD"/>
              </a:solidFill>
              <a:ln>
                <a:noFill/>
              </a:ln>
              <a:effectLst/>
            </c:spPr>
            <c:extLst>
              <c:ext xmlns:c16="http://schemas.microsoft.com/office/drawing/2014/chart" uri="{C3380CC4-5D6E-409C-BE32-E72D297353CC}">
                <c16:uniqueId val="{0000000A-94D5-4FFF-BB50-3D1B4C7B4373}"/>
              </c:ext>
            </c:extLst>
          </c:dPt>
          <c:dPt>
            <c:idx val="1"/>
            <c:invertIfNegative val="0"/>
            <c:bubble3D val="0"/>
            <c:spPr>
              <a:solidFill>
                <a:srgbClr val="1AAAE0"/>
              </a:solidFill>
              <a:ln>
                <a:noFill/>
              </a:ln>
              <a:effectLst/>
            </c:spPr>
            <c:extLst>
              <c:ext xmlns:c16="http://schemas.microsoft.com/office/drawing/2014/chart" uri="{C3380CC4-5D6E-409C-BE32-E72D297353CC}">
                <c16:uniqueId val="{0000000B-94D5-4FFF-BB50-3D1B4C7B4373}"/>
              </c:ext>
            </c:extLst>
          </c:dPt>
          <c:dPt>
            <c:idx val="2"/>
            <c:invertIfNegative val="0"/>
            <c:bubble3D val="0"/>
            <c:spPr>
              <a:solidFill>
                <a:srgbClr val="33B3E4"/>
              </a:solidFill>
              <a:ln>
                <a:noFill/>
              </a:ln>
              <a:effectLst/>
            </c:spPr>
            <c:extLst>
              <c:ext xmlns:c16="http://schemas.microsoft.com/office/drawing/2014/chart" uri="{C3380CC4-5D6E-409C-BE32-E72D297353CC}">
                <c16:uniqueId val="{0000000C-94D5-4FFF-BB50-3D1B4C7B4373}"/>
              </c:ext>
            </c:extLst>
          </c:dPt>
          <c:dPt>
            <c:idx val="3"/>
            <c:invertIfNegative val="0"/>
            <c:bubble3D val="0"/>
            <c:spPr>
              <a:solidFill>
                <a:srgbClr val="4DBDE7"/>
              </a:solidFill>
              <a:ln>
                <a:noFill/>
              </a:ln>
              <a:effectLst/>
            </c:spPr>
            <c:extLst>
              <c:ext xmlns:c16="http://schemas.microsoft.com/office/drawing/2014/chart" uri="{C3380CC4-5D6E-409C-BE32-E72D297353CC}">
                <c16:uniqueId val="{00000009-94D5-4FFF-BB50-3D1B4C7B4373}"/>
              </c:ext>
            </c:extLst>
          </c:dPt>
          <c:dPt>
            <c:idx val="4"/>
            <c:invertIfNegative val="0"/>
            <c:bubble3D val="0"/>
            <c:spPr>
              <a:solidFill>
                <a:srgbClr val="66C5EB"/>
              </a:solidFill>
              <a:ln>
                <a:noFill/>
              </a:ln>
              <a:effectLst/>
            </c:spPr>
            <c:extLst>
              <c:ext xmlns:c16="http://schemas.microsoft.com/office/drawing/2014/chart" uri="{C3380CC4-5D6E-409C-BE32-E72D297353CC}">
                <c16:uniqueId val="{00000007-94D5-4FFF-BB50-3D1B4C7B4373}"/>
              </c:ext>
            </c:extLst>
          </c:dPt>
          <c:dPt>
            <c:idx val="5"/>
            <c:invertIfNegative val="0"/>
            <c:bubble3D val="0"/>
            <c:spPr>
              <a:solidFill>
                <a:srgbClr val="7FCFEE"/>
              </a:solidFill>
              <a:ln>
                <a:noFill/>
              </a:ln>
              <a:effectLst/>
            </c:spPr>
            <c:extLst>
              <c:ext xmlns:c16="http://schemas.microsoft.com/office/drawing/2014/chart" uri="{C3380CC4-5D6E-409C-BE32-E72D297353CC}">
                <c16:uniqueId val="{00000005-94D5-4FFF-BB50-3D1B4C7B4373}"/>
              </c:ext>
            </c:extLst>
          </c:dPt>
          <c:dPt>
            <c:idx val="6"/>
            <c:invertIfNegative val="0"/>
            <c:bubble3D val="0"/>
            <c:spPr>
              <a:solidFill>
                <a:srgbClr val="99D9F1"/>
              </a:solidFill>
              <a:ln>
                <a:noFill/>
              </a:ln>
              <a:effectLst/>
            </c:spPr>
            <c:extLst>
              <c:ext xmlns:c16="http://schemas.microsoft.com/office/drawing/2014/chart" uri="{C3380CC4-5D6E-409C-BE32-E72D297353CC}">
                <c16:uniqueId val="{00000003-94D5-4FFF-BB50-3D1B4C7B4373}"/>
              </c:ext>
            </c:extLst>
          </c:dPt>
          <c:cat>
            <c:strRef>
              <c:f>Sheet1!$A$2:$A$8</c:f>
              <c:strCache>
                <c:ptCount val="7"/>
                <c:pt idx="0">
                  <c:v>100% Stock</c:v>
                </c:pt>
                <c:pt idx="1">
                  <c:v>90% Stocks 10% Bonds</c:v>
                </c:pt>
                <c:pt idx="2">
                  <c:v>80% Stocks 20% Bonds</c:v>
                </c:pt>
                <c:pt idx="3">
                  <c:v>70% Stocks 30% Bonds</c:v>
                </c:pt>
                <c:pt idx="4">
                  <c:v>60% Stocks 40% Bonds</c:v>
                </c:pt>
                <c:pt idx="5">
                  <c:v>50% Stocks 50% Bonds</c:v>
                </c:pt>
                <c:pt idx="6">
                  <c:v>40% Stocks 60% Bonds</c:v>
                </c:pt>
              </c:strCache>
            </c:strRef>
          </c:cat>
          <c:val>
            <c:numRef>
              <c:f>Sheet1!$B$2:$B$8</c:f>
              <c:numCache>
                <c:formatCode>0.0%</c:formatCode>
                <c:ptCount val="7"/>
                <c:pt idx="0">
                  <c:v>0.37429499999999999</c:v>
                </c:pt>
                <c:pt idx="1">
                  <c:v>0.35366700000000001</c:v>
                </c:pt>
                <c:pt idx="2">
                  <c:v>0.33303899999999997</c:v>
                </c:pt>
                <c:pt idx="3">
                  <c:v>0.31241099999999999</c:v>
                </c:pt>
                <c:pt idx="4">
                  <c:v>0.29178300000000001</c:v>
                </c:pt>
                <c:pt idx="5">
                  <c:v>0.27115499999999998</c:v>
                </c:pt>
                <c:pt idx="6">
                  <c:v>0.26021660000000002</c:v>
                </c:pt>
              </c:numCache>
            </c:numRef>
          </c:val>
          <c:extLst>
            <c:ext xmlns:c16="http://schemas.microsoft.com/office/drawing/2014/chart" uri="{C3380CC4-5D6E-409C-BE32-E72D297353CC}">
              <c16:uniqueId val="{00000000-94D5-4FFF-BB50-3D1B4C7B4373}"/>
            </c:ext>
          </c:extLst>
        </c:ser>
        <c:ser>
          <c:idx val="1"/>
          <c:order val="1"/>
          <c:tx>
            <c:strRef>
              <c:f>Sheet1!$C$1</c:f>
              <c:strCache>
                <c:ptCount val="1"/>
                <c:pt idx="0">
                  <c:v>Series 2</c:v>
                </c:pt>
              </c:strCache>
            </c:strRef>
          </c:tx>
          <c:spPr>
            <a:solidFill>
              <a:schemeClr val="accent2"/>
            </a:solidFill>
            <a:ln>
              <a:noFill/>
            </a:ln>
            <a:effectLst/>
          </c:spPr>
          <c:invertIfNegative val="0"/>
          <c:dPt>
            <c:idx val="0"/>
            <c:invertIfNegative val="0"/>
            <c:bubble3D val="0"/>
            <c:spPr>
              <a:solidFill>
                <a:srgbClr val="00A0DD"/>
              </a:solidFill>
              <a:ln>
                <a:noFill/>
              </a:ln>
              <a:effectLst/>
            </c:spPr>
            <c:extLst>
              <c:ext xmlns:c16="http://schemas.microsoft.com/office/drawing/2014/chart" uri="{C3380CC4-5D6E-409C-BE32-E72D297353CC}">
                <c16:uniqueId val="{0000000D-94D5-4FFF-BB50-3D1B4C7B4373}"/>
              </c:ext>
            </c:extLst>
          </c:dPt>
          <c:dPt>
            <c:idx val="1"/>
            <c:invertIfNegative val="0"/>
            <c:bubble3D val="0"/>
            <c:spPr>
              <a:solidFill>
                <a:srgbClr val="1AAAE0"/>
              </a:solidFill>
              <a:ln>
                <a:noFill/>
              </a:ln>
              <a:effectLst/>
            </c:spPr>
            <c:extLst>
              <c:ext xmlns:c16="http://schemas.microsoft.com/office/drawing/2014/chart" uri="{C3380CC4-5D6E-409C-BE32-E72D297353CC}">
                <c16:uniqueId val="{0000000E-94D5-4FFF-BB50-3D1B4C7B4373}"/>
              </c:ext>
            </c:extLst>
          </c:dPt>
          <c:dPt>
            <c:idx val="2"/>
            <c:invertIfNegative val="0"/>
            <c:bubble3D val="0"/>
            <c:spPr>
              <a:solidFill>
                <a:srgbClr val="33B3E4"/>
              </a:solidFill>
              <a:ln>
                <a:noFill/>
              </a:ln>
              <a:effectLst/>
            </c:spPr>
            <c:extLst>
              <c:ext xmlns:c16="http://schemas.microsoft.com/office/drawing/2014/chart" uri="{C3380CC4-5D6E-409C-BE32-E72D297353CC}">
                <c16:uniqueId val="{0000000F-94D5-4FFF-BB50-3D1B4C7B4373}"/>
              </c:ext>
            </c:extLst>
          </c:dPt>
          <c:dPt>
            <c:idx val="3"/>
            <c:invertIfNegative val="0"/>
            <c:bubble3D val="0"/>
            <c:spPr>
              <a:solidFill>
                <a:srgbClr val="4DBDE7"/>
              </a:solidFill>
              <a:ln>
                <a:noFill/>
              </a:ln>
              <a:effectLst/>
            </c:spPr>
            <c:extLst>
              <c:ext xmlns:c16="http://schemas.microsoft.com/office/drawing/2014/chart" uri="{C3380CC4-5D6E-409C-BE32-E72D297353CC}">
                <c16:uniqueId val="{00000010-94D5-4FFF-BB50-3D1B4C7B4373}"/>
              </c:ext>
            </c:extLst>
          </c:dPt>
          <c:dPt>
            <c:idx val="4"/>
            <c:invertIfNegative val="0"/>
            <c:bubble3D val="0"/>
            <c:spPr>
              <a:solidFill>
                <a:srgbClr val="66C5EB"/>
              </a:solidFill>
              <a:ln>
                <a:noFill/>
              </a:ln>
              <a:effectLst/>
            </c:spPr>
            <c:extLst>
              <c:ext xmlns:c16="http://schemas.microsoft.com/office/drawing/2014/chart" uri="{C3380CC4-5D6E-409C-BE32-E72D297353CC}">
                <c16:uniqueId val="{00000008-94D5-4FFF-BB50-3D1B4C7B4373}"/>
              </c:ext>
            </c:extLst>
          </c:dPt>
          <c:dPt>
            <c:idx val="5"/>
            <c:invertIfNegative val="0"/>
            <c:bubble3D val="0"/>
            <c:spPr>
              <a:solidFill>
                <a:srgbClr val="7FCFEE"/>
              </a:solidFill>
              <a:ln>
                <a:noFill/>
              </a:ln>
              <a:effectLst/>
            </c:spPr>
            <c:extLst>
              <c:ext xmlns:c16="http://schemas.microsoft.com/office/drawing/2014/chart" uri="{C3380CC4-5D6E-409C-BE32-E72D297353CC}">
                <c16:uniqueId val="{00000006-94D5-4FFF-BB50-3D1B4C7B4373}"/>
              </c:ext>
            </c:extLst>
          </c:dPt>
          <c:dPt>
            <c:idx val="6"/>
            <c:invertIfNegative val="0"/>
            <c:bubble3D val="0"/>
            <c:spPr>
              <a:solidFill>
                <a:srgbClr val="99D9F1"/>
              </a:solidFill>
              <a:ln>
                <a:noFill/>
              </a:ln>
              <a:effectLst/>
            </c:spPr>
            <c:extLst>
              <c:ext xmlns:c16="http://schemas.microsoft.com/office/drawing/2014/chart" uri="{C3380CC4-5D6E-409C-BE32-E72D297353CC}">
                <c16:uniqueId val="{00000004-94D5-4FFF-BB50-3D1B4C7B4373}"/>
              </c:ext>
            </c:extLst>
          </c:dPt>
          <c:cat>
            <c:strRef>
              <c:f>Sheet1!$A$2:$A$8</c:f>
              <c:strCache>
                <c:ptCount val="7"/>
                <c:pt idx="0">
                  <c:v>100% Stock</c:v>
                </c:pt>
                <c:pt idx="1">
                  <c:v>90% Stocks 10% Bonds</c:v>
                </c:pt>
                <c:pt idx="2">
                  <c:v>80% Stocks 20% Bonds</c:v>
                </c:pt>
                <c:pt idx="3">
                  <c:v>70% Stocks 30% Bonds</c:v>
                </c:pt>
                <c:pt idx="4">
                  <c:v>60% Stocks 40% Bonds</c:v>
                </c:pt>
                <c:pt idx="5">
                  <c:v>50% Stocks 50% Bonds</c:v>
                </c:pt>
                <c:pt idx="6">
                  <c:v>40% Stocks 60% Bonds</c:v>
                </c:pt>
              </c:strCache>
            </c:strRef>
          </c:cat>
          <c:val>
            <c:numRef>
              <c:f>Sheet1!$C$2:$C$8</c:f>
              <c:numCache>
                <c:formatCode>0.0%</c:formatCode>
                <c:ptCount val="7"/>
                <c:pt idx="0">
                  <c:v>-0.36997799999999997</c:v>
                </c:pt>
                <c:pt idx="1">
                  <c:v>-0.31987359999999998</c:v>
                </c:pt>
                <c:pt idx="2">
                  <c:v>-0.26976919999999999</c:v>
                </c:pt>
                <c:pt idx="3">
                  <c:v>-0.21966479999999997</c:v>
                </c:pt>
                <c:pt idx="4">
                  <c:v>-0.1695604</c:v>
                </c:pt>
                <c:pt idx="5">
                  <c:v>-0.1373354</c:v>
                </c:pt>
                <c:pt idx="6">
                  <c:v>-0.12858075999999999</c:v>
                </c:pt>
              </c:numCache>
            </c:numRef>
          </c:val>
          <c:extLst>
            <c:ext xmlns:c16="http://schemas.microsoft.com/office/drawing/2014/chart" uri="{C3380CC4-5D6E-409C-BE32-E72D297353CC}">
              <c16:uniqueId val="{00000001-94D5-4FFF-BB50-3D1B4C7B4373}"/>
            </c:ext>
          </c:extLst>
        </c:ser>
        <c:dLbls>
          <c:showLegendKey val="0"/>
          <c:showVal val="0"/>
          <c:showCatName val="0"/>
          <c:showSerName val="0"/>
          <c:showPercent val="0"/>
          <c:showBubbleSize val="0"/>
        </c:dLbls>
        <c:gapWidth val="40"/>
        <c:overlap val="100"/>
        <c:axId val="1166642959"/>
        <c:axId val="1166631311"/>
      </c:barChart>
      <c:catAx>
        <c:axId val="1166642959"/>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166631311"/>
        <c:crosses val="autoZero"/>
        <c:auto val="1"/>
        <c:lblAlgn val="ctr"/>
        <c:lblOffset val="100"/>
        <c:noMultiLvlLbl val="0"/>
      </c:catAx>
      <c:valAx>
        <c:axId val="1166631311"/>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1666429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a:noFill/>
              </a:ln>
            </c:spPr>
            <c:extLst>
              <c:ext xmlns:c16="http://schemas.microsoft.com/office/drawing/2014/chart" uri="{C3380CC4-5D6E-409C-BE32-E72D297353CC}">
                <c16:uniqueId val="{00000001-E89A-E04E-877F-E8F2A7E9135F}"/>
              </c:ext>
            </c:extLst>
          </c:dPt>
          <c:dPt>
            <c:idx val="1"/>
            <c:bubble3D val="0"/>
            <c:spPr>
              <a:solidFill>
                <a:schemeClr val="bg2"/>
              </a:solidFill>
              <a:ln>
                <a:noFill/>
              </a:ln>
            </c:spPr>
            <c:extLst>
              <c:ext xmlns:c16="http://schemas.microsoft.com/office/drawing/2014/chart" uri="{C3380CC4-5D6E-409C-BE32-E72D297353CC}">
                <c16:uniqueId val="{00000003-E89A-E04E-877F-E8F2A7E9135F}"/>
              </c:ext>
            </c:extLst>
          </c:dPt>
          <c:cat>
            <c:strRef>
              <c:f>Sheet1!$A$2:$A$5</c:f>
              <c:strCache>
                <c:ptCount val="4"/>
                <c:pt idx="0">
                  <c:v>Fixed income</c:v>
                </c:pt>
                <c:pt idx="1">
                  <c:v>Cash</c:v>
                </c:pt>
                <c:pt idx="3">
                  <c:v>4th Qtr</c:v>
                </c:pt>
              </c:strCache>
            </c:strRef>
          </c:cat>
          <c:val>
            <c:numRef>
              <c:f>Sheet1!$B$2:$B$5</c:f>
              <c:numCache>
                <c:formatCode>General</c:formatCode>
                <c:ptCount val="4"/>
                <c:pt idx="0">
                  <c:v>40</c:v>
                </c:pt>
                <c:pt idx="1">
                  <c:v>60</c:v>
                </c:pt>
              </c:numCache>
            </c:numRef>
          </c:val>
          <c:extLst>
            <c:ext xmlns:c16="http://schemas.microsoft.com/office/drawing/2014/chart" uri="{C3380CC4-5D6E-409C-BE32-E72D297353CC}">
              <c16:uniqueId val="{00000004-E89A-E04E-877F-E8F2A7E9135F}"/>
            </c:ext>
          </c:extLst>
        </c:ser>
        <c:dLbls>
          <c:showLegendKey val="0"/>
          <c:showVal val="0"/>
          <c:showCatName val="0"/>
          <c:showSerName val="0"/>
          <c:showPercent val="0"/>
          <c:showBubbleSize val="0"/>
          <c:showLeaderLines val="1"/>
        </c:dLbls>
        <c:firstSliceAng val="0"/>
        <c:holeSize val="72"/>
      </c:doughnut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00A0DF"/>
              </a:solidFill>
              <a:ln>
                <a:noFill/>
              </a:ln>
            </c:spPr>
            <c:extLst>
              <c:ext xmlns:c16="http://schemas.microsoft.com/office/drawing/2014/chart" uri="{C3380CC4-5D6E-409C-BE32-E72D297353CC}">
                <c16:uniqueId val="{00000001-478A-F54F-BECD-3A73F9ABF24B}"/>
              </c:ext>
            </c:extLst>
          </c:dPt>
          <c:dPt>
            <c:idx val="2"/>
            <c:bubble3D val="0"/>
            <c:spPr>
              <a:solidFill>
                <a:srgbClr val="F2A900"/>
              </a:solidFill>
              <a:ln>
                <a:noFill/>
              </a:ln>
            </c:spPr>
            <c:extLst>
              <c:ext xmlns:c16="http://schemas.microsoft.com/office/drawing/2014/chart" uri="{C3380CC4-5D6E-409C-BE32-E72D297353CC}">
                <c16:uniqueId val="{00000003-478A-F54F-BECD-3A73F9ABF24B}"/>
              </c:ext>
            </c:extLst>
          </c:dPt>
          <c:dPt>
            <c:idx val="3"/>
            <c:bubble3D val="0"/>
            <c:spPr>
              <a:solidFill>
                <a:srgbClr val="426DA9"/>
              </a:solidFill>
              <a:ln>
                <a:noFill/>
              </a:ln>
            </c:spPr>
            <c:extLst>
              <c:ext xmlns:c16="http://schemas.microsoft.com/office/drawing/2014/chart" uri="{C3380CC4-5D6E-409C-BE32-E72D297353CC}">
                <c16:uniqueId val="{00000005-478A-F54F-BECD-3A73F9ABF24B}"/>
              </c:ext>
            </c:extLst>
          </c:dPt>
          <c:dPt>
            <c:idx val="4"/>
            <c:bubble3D val="0"/>
            <c:spPr>
              <a:solidFill>
                <a:srgbClr val="98A4AE"/>
              </a:solidFill>
              <a:ln>
                <a:noFill/>
              </a:ln>
            </c:spPr>
            <c:extLst>
              <c:ext xmlns:c16="http://schemas.microsoft.com/office/drawing/2014/chart" uri="{C3380CC4-5D6E-409C-BE32-E72D297353CC}">
                <c16:uniqueId val="{00000007-478A-F54F-BECD-3A73F9ABF24B}"/>
              </c:ext>
            </c:extLst>
          </c:dPt>
          <c:cat>
            <c:strRef>
              <c:f>Sheet1!$A$2:$A$6</c:f>
              <c:strCache>
                <c:ptCount val="5"/>
                <c:pt idx="0">
                  <c:v>Large cap</c:v>
                </c:pt>
                <c:pt idx="1">
                  <c:v>Small cap</c:v>
                </c:pt>
                <c:pt idx="2">
                  <c:v>Int'l equity</c:v>
                </c:pt>
                <c:pt idx="3">
                  <c:v>Fixed income</c:v>
                </c:pt>
                <c:pt idx="4">
                  <c:v>Cash</c:v>
                </c:pt>
              </c:strCache>
            </c:strRef>
          </c:cat>
          <c:val>
            <c:numRef>
              <c:f>Sheet1!$B$2:$B$6</c:f>
              <c:numCache>
                <c:formatCode>General</c:formatCode>
                <c:ptCount val="5"/>
                <c:pt idx="0">
                  <c:v>15</c:v>
                </c:pt>
                <c:pt idx="1">
                  <c:v>0</c:v>
                </c:pt>
                <c:pt idx="2">
                  <c:v>5</c:v>
                </c:pt>
                <c:pt idx="3">
                  <c:v>50</c:v>
                </c:pt>
                <c:pt idx="4">
                  <c:v>30</c:v>
                </c:pt>
              </c:numCache>
            </c:numRef>
          </c:val>
          <c:extLst>
            <c:ext xmlns:c16="http://schemas.microsoft.com/office/drawing/2014/chart" uri="{C3380CC4-5D6E-409C-BE32-E72D297353CC}">
              <c16:uniqueId val="{00000008-478A-F54F-BECD-3A73F9ABF24B}"/>
            </c:ext>
          </c:extLst>
        </c:ser>
        <c:dLbls>
          <c:showLegendKey val="0"/>
          <c:showVal val="0"/>
          <c:showCatName val="0"/>
          <c:showSerName val="0"/>
          <c:showPercent val="0"/>
          <c:showBubbleSize val="0"/>
          <c:showLeaderLines val="1"/>
        </c:dLbls>
        <c:firstSliceAng val="0"/>
        <c:holeSize val="72"/>
      </c:doughnutChart>
    </c:plotArea>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00A0DF"/>
              </a:solidFill>
              <a:ln>
                <a:noFill/>
              </a:ln>
            </c:spPr>
            <c:extLst>
              <c:ext xmlns:c16="http://schemas.microsoft.com/office/drawing/2014/chart" uri="{C3380CC4-5D6E-409C-BE32-E72D297353CC}">
                <c16:uniqueId val="{00000001-3356-374D-BCF3-81A2D046E82B}"/>
              </c:ext>
            </c:extLst>
          </c:dPt>
          <c:dPt>
            <c:idx val="1"/>
            <c:bubble3D val="0"/>
            <c:spPr>
              <a:solidFill>
                <a:srgbClr val="00A0DF">
                  <a:lumMod val="20000"/>
                  <a:lumOff val="80000"/>
                </a:srgbClr>
              </a:solidFill>
              <a:ln>
                <a:noFill/>
              </a:ln>
            </c:spPr>
            <c:extLst>
              <c:ext xmlns:c16="http://schemas.microsoft.com/office/drawing/2014/chart" uri="{C3380CC4-5D6E-409C-BE32-E72D297353CC}">
                <c16:uniqueId val="{00000003-3356-374D-BCF3-81A2D046E82B}"/>
              </c:ext>
            </c:extLst>
          </c:dPt>
          <c:dPt>
            <c:idx val="2"/>
            <c:bubble3D val="0"/>
            <c:spPr>
              <a:solidFill>
                <a:srgbClr val="F2A900"/>
              </a:solidFill>
              <a:ln>
                <a:noFill/>
              </a:ln>
            </c:spPr>
            <c:extLst>
              <c:ext xmlns:c16="http://schemas.microsoft.com/office/drawing/2014/chart" uri="{C3380CC4-5D6E-409C-BE32-E72D297353CC}">
                <c16:uniqueId val="{00000005-3356-374D-BCF3-81A2D046E82B}"/>
              </c:ext>
            </c:extLst>
          </c:dPt>
          <c:dPt>
            <c:idx val="3"/>
            <c:bubble3D val="0"/>
            <c:spPr>
              <a:solidFill>
                <a:srgbClr val="426DA9"/>
              </a:solidFill>
              <a:ln>
                <a:noFill/>
              </a:ln>
            </c:spPr>
            <c:extLst>
              <c:ext xmlns:c16="http://schemas.microsoft.com/office/drawing/2014/chart" uri="{C3380CC4-5D6E-409C-BE32-E72D297353CC}">
                <c16:uniqueId val="{00000007-3356-374D-BCF3-81A2D046E82B}"/>
              </c:ext>
            </c:extLst>
          </c:dPt>
          <c:dPt>
            <c:idx val="4"/>
            <c:bubble3D val="0"/>
            <c:spPr>
              <a:solidFill>
                <a:srgbClr val="98A4AE"/>
              </a:solidFill>
              <a:ln>
                <a:noFill/>
              </a:ln>
            </c:spPr>
            <c:extLst>
              <c:ext xmlns:c16="http://schemas.microsoft.com/office/drawing/2014/chart" uri="{C3380CC4-5D6E-409C-BE32-E72D297353CC}">
                <c16:uniqueId val="{00000009-3356-374D-BCF3-81A2D046E82B}"/>
              </c:ext>
            </c:extLst>
          </c:dPt>
          <c:cat>
            <c:strRef>
              <c:f>Sheet1!$A$2:$A$6</c:f>
              <c:strCache>
                <c:ptCount val="5"/>
                <c:pt idx="0">
                  <c:v>Large cap</c:v>
                </c:pt>
                <c:pt idx="1">
                  <c:v>small cap</c:v>
                </c:pt>
                <c:pt idx="2">
                  <c:v>Int'l equity</c:v>
                </c:pt>
                <c:pt idx="3">
                  <c:v>Fixed income</c:v>
                </c:pt>
                <c:pt idx="4">
                  <c:v>Cash</c:v>
                </c:pt>
              </c:strCache>
            </c:strRef>
          </c:cat>
          <c:val>
            <c:numRef>
              <c:f>Sheet1!$B$2:$B$6</c:f>
              <c:numCache>
                <c:formatCode>General</c:formatCode>
                <c:ptCount val="5"/>
                <c:pt idx="0">
                  <c:v>25</c:v>
                </c:pt>
                <c:pt idx="1">
                  <c:v>5</c:v>
                </c:pt>
                <c:pt idx="2">
                  <c:v>10</c:v>
                </c:pt>
                <c:pt idx="3">
                  <c:v>50</c:v>
                </c:pt>
                <c:pt idx="4">
                  <c:v>10</c:v>
                </c:pt>
              </c:numCache>
            </c:numRef>
          </c:val>
          <c:extLst>
            <c:ext xmlns:c16="http://schemas.microsoft.com/office/drawing/2014/chart" uri="{C3380CC4-5D6E-409C-BE32-E72D297353CC}">
              <c16:uniqueId val="{0000000A-3356-374D-BCF3-81A2D046E82B}"/>
            </c:ext>
          </c:extLst>
        </c:ser>
        <c:dLbls>
          <c:showLegendKey val="0"/>
          <c:showVal val="0"/>
          <c:showCatName val="0"/>
          <c:showSerName val="0"/>
          <c:showPercent val="0"/>
          <c:showBubbleSize val="0"/>
          <c:showLeaderLines val="1"/>
        </c:dLbls>
        <c:firstSliceAng val="0"/>
        <c:holeSize val="72"/>
      </c:doughnutChart>
    </c:plotArea>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00A0DF"/>
              </a:solidFill>
              <a:ln>
                <a:noFill/>
              </a:ln>
            </c:spPr>
            <c:extLst>
              <c:ext xmlns:c16="http://schemas.microsoft.com/office/drawing/2014/chart" uri="{C3380CC4-5D6E-409C-BE32-E72D297353CC}">
                <c16:uniqueId val="{00000001-03A0-8F4E-BF50-69D3B31C378E}"/>
              </c:ext>
            </c:extLst>
          </c:dPt>
          <c:dPt>
            <c:idx val="1"/>
            <c:bubble3D val="0"/>
            <c:spPr>
              <a:solidFill>
                <a:srgbClr val="C6EFFF"/>
              </a:solidFill>
              <a:ln>
                <a:noFill/>
              </a:ln>
            </c:spPr>
            <c:extLst>
              <c:ext xmlns:c16="http://schemas.microsoft.com/office/drawing/2014/chart" uri="{C3380CC4-5D6E-409C-BE32-E72D297353CC}">
                <c16:uniqueId val="{00000003-03A0-8F4E-BF50-69D3B31C378E}"/>
              </c:ext>
            </c:extLst>
          </c:dPt>
          <c:dPt>
            <c:idx val="2"/>
            <c:bubble3D val="0"/>
            <c:spPr>
              <a:solidFill>
                <a:srgbClr val="F2A900"/>
              </a:solidFill>
              <a:ln>
                <a:noFill/>
              </a:ln>
            </c:spPr>
            <c:extLst>
              <c:ext xmlns:c16="http://schemas.microsoft.com/office/drawing/2014/chart" uri="{C3380CC4-5D6E-409C-BE32-E72D297353CC}">
                <c16:uniqueId val="{00000005-03A0-8F4E-BF50-69D3B31C378E}"/>
              </c:ext>
            </c:extLst>
          </c:dPt>
          <c:dPt>
            <c:idx val="3"/>
            <c:bubble3D val="0"/>
            <c:spPr>
              <a:solidFill>
                <a:srgbClr val="426DA9"/>
              </a:solidFill>
              <a:ln>
                <a:noFill/>
              </a:ln>
            </c:spPr>
            <c:extLst>
              <c:ext xmlns:c16="http://schemas.microsoft.com/office/drawing/2014/chart" uri="{C3380CC4-5D6E-409C-BE32-E72D297353CC}">
                <c16:uniqueId val="{00000007-03A0-8F4E-BF50-69D3B31C378E}"/>
              </c:ext>
            </c:extLst>
          </c:dPt>
          <c:dPt>
            <c:idx val="4"/>
            <c:bubble3D val="0"/>
            <c:spPr>
              <a:solidFill>
                <a:srgbClr val="98A4AE"/>
              </a:solidFill>
              <a:ln>
                <a:noFill/>
              </a:ln>
            </c:spPr>
            <c:extLst>
              <c:ext xmlns:c16="http://schemas.microsoft.com/office/drawing/2014/chart" uri="{C3380CC4-5D6E-409C-BE32-E72D297353CC}">
                <c16:uniqueId val="{00000009-03A0-8F4E-BF50-69D3B31C378E}"/>
              </c:ext>
            </c:extLst>
          </c:dPt>
          <c:cat>
            <c:strRef>
              <c:f>Sheet1!$A$2:$A$6</c:f>
              <c:strCache>
                <c:ptCount val="5"/>
                <c:pt idx="0">
                  <c:v>Large cap</c:v>
                </c:pt>
                <c:pt idx="1">
                  <c:v>small cap</c:v>
                </c:pt>
                <c:pt idx="2">
                  <c:v>Int'l equity</c:v>
                </c:pt>
                <c:pt idx="3">
                  <c:v>Fixed income</c:v>
                </c:pt>
                <c:pt idx="4">
                  <c:v>Cash</c:v>
                </c:pt>
              </c:strCache>
            </c:strRef>
          </c:cat>
          <c:val>
            <c:numRef>
              <c:f>Sheet1!$B$2:$B$6</c:f>
              <c:numCache>
                <c:formatCode>General</c:formatCode>
                <c:ptCount val="5"/>
                <c:pt idx="0">
                  <c:v>35</c:v>
                </c:pt>
                <c:pt idx="1">
                  <c:v>10</c:v>
                </c:pt>
                <c:pt idx="2">
                  <c:v>15</c:v>
                </c:pt>
                <c:pt idx="3">
                  <c:v>35</c:v>
                </c:pt>
                <c:pt idx="4">
                  <c:v>10</c:v>
                </c:pt>
              </c:numCache>
            </c:numRef>
          </c:val>
          <c:extLst>
            <c:ext xmlns:c16="http://schemas.microsoft.com/office/drawing/2014/chart" uri="{C3380CC4-5D6E-409C-BE32-E72D297353CC}">
              <c16:uniqueId val="{0000000A-03A0-8F4E-BF50-69D3B31C378E}"/>
            </c:ext>
          </c:extLst>
        </c:ser>
        <c:dLbls>
          <c:showLegendKey val="0"/>
          <c:showVal val="0"/>
          <c:showCatName val="0"/>
          <c:showSerName val="0"/>
          <c:showPercent val="0"/>
          <c:showBubbleSize val="0"/>
          <c:showLeaderLines val="1"/>
        </c:dLbls>
        <c:firstSliceAng val="0"/>
        <c:holeSize val="72"/>
      </c:doughnutChart>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00A0DF"/>
              </a:solidFill>
              <a:ln>
                <a:noFill/>
              </a:ln>
            </c:spPr>
            <c:extLst>
              <c:ext xmlns:c16="http://schemas.microsoft.com/office/drawing/2014/chart" uri="{C3380CC4-5D6E-409C-BE32-E72D297353CC}">
                <c16:uniqueId val="{00000001-BF20-A941-89B9-EB9B4EDE0C06}"/>
              </c:ext>
            </c:extLst>
          </c:dPt>
          <c:dPt>
            <c:idx val="1"/>
            <c:bubble3D val="0"/>
            <c:spPr>
              <a:solidFill>
                <a:srgbClr val="C6EFFF"/>
              </a:solidFill>
              <a:ln>
                <a:noFill/>
              </a:ln>
            </c:spPr>
            <c:extLst>
              <c:ext xmlns:c16="http://schemas.microsoft.com/office/drawing/2014/chart" uri="{C3380CC4-5D6E-409C-BE32-E72D297353CC}">
                <c16:uniqueId val="{00000003-BF20-A941-89B9-EB9B4EDE0C06}"/>
              </c:ext>
            </c:extLst>
          </c:dPt>
          <c:dPt>
            <c:idx val="2"/>
            <c:bubble3D val="0"/>
            <c:spPr>
              <a:solidFill>
                <a:srgbClr val="F2A900"/>
              </a:solidFill>
              <a:ln>
                <a:noFill/>
              </a:ln>
            </c:spPr>
            <c:extLst>
              <c:ext xmlns:c16="http://schemas.microsoft.com/office/drawing/2014/chart" uri="{C3380CC4-5D6E-409C-BE32-E72D297353CC}">
                <c16:uniqueId val="{00000005-BF20-A941-89B9-EB9B4EDE0C06}"/>
              </c:ext>
            </c:extLst>
          </c:dPt>
          <c:dPt>
            <c:idx val="3"/>
            <c:bubble3D val="0"/>
            <c:spPr>
              <a:solidFill>
                <a:srgbClr val="426DA9"/>
              </a:solidFill>
              <a:ln>
                <a:noFill/>
              </a:ln>
            </c:spPr>
            <c:extLst>
              <c:ext xmlns:c16="http://schemas.microsoft.com/office/drawing/2014/chart" uri="{C3380CC4-5D6E-409C-BE32-E72D297353CC}">
                <c16:uniqueId val="{00000007-BF20-A941-89B9-EB9B4EDE0C06}"/>
              </c:ext>
            </c:extLst>
          </c:dPt>
          <c:dPt>
            <c:idx val="4"/>
            <c:bubble3D val="0"/>
            <c:spPr>
              <a:solidFill>
                <a:srgbClr val="98A4AE"/>
              </a:solidFill>
              <a:ln>
                <a:noFill/>
              </a:ln>
            </c:spPr>
            <c:extLst>
              <c:ext xmlns:c16="http://schemas.microsoft.com/office/drawing/2014/chart" uri="{C3380CC4-5D6E-409C-BE32-E72D297353CC}">
                <c16:uniqueId val="{00000009-BF20-A941-89B9-EB9B4EDE0C06}"/>
              </c:ext>
            </c:extLst>
          </c:dPt>
          <c:cat>
            <c:strRef>
              <c:f>Sheet1!$A$2:$A$6</c:f>
              <c:strCache>
                <c:ptCount val="5"/>
                <c:pt idx="0">
                  <c:v>Large cap</c:v>
                </c:pt>
                <c:pt idx="1">
                  <c:v>small cap</c:v>
                </c:pt>
                <c:pt idx="2">
                  <c:v>Int'l equity</c:v>
                </c:pt>
                <c:pt idx="3">
                  <c:v>Fixed income</c:v>
                </c:pt>
                <c:pt idx="4">
                  <c:v>Cash</c:v>
                </c:pt>
              </c:strCache>
            </c:strRef>
          </c:cat>
          <c:val>
            <c:numRef>
              <c:f>Sheet1!$B$2:$B$6</c:f>
              <c:numCache>
                <c:formatCode>General</c:formatCode>
                <c:ptCount val="5"/>
                <c:pt idx="0">
                  <c:v>45</c:v>
                </c:pt>
                <c:pt idx="1">
                  <c:v>15</c:v>
                </c:pt>
                <c:pt idx="2">
                  <c:v>20</c:v>
                </c:pt>
                <c:pt idx="3">
                  <c:v>15</c:v>
                </c:pt>
                <c:pt idx="4">
                  <c:v>10</c:v>
                </c:pt>
              </c:numCache>
            </c:numRef>
          </c:val>
          <c:extLst>
            <c:ext xmlns:c16="http://schemas.microsoft.com/office/drawing/2014/chart" uri="{C3380CC4-5D6E-409C-BE32-E72D297353CC}">
              <c16:uniqueId val="{0000000A-BF20-A941-89B9-EB9B4EDE0C06}"/>
            </c:ext>
          </c:extLst>
        </c:ser>
        <c:dLbls>
          <c:showLegendKey val="0"/>
          <c:showVal val="0"/>
          <c:showCatName val="0"/>
          <c:showSerName val="0"/>
          <c:showPercent val="0"/>
          <c:showBubbleSize val="0"/>
          <c:showLeaderLines val="1"/>
        </c:dLbls>
        <c:firstSliceAng val="0"/>
        <c:holeSize val="72"/>
      </c:doughnutChart>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00A0DF"/>
              </a:solidFill>
              <a:ln>
                <a:noFill/>
              </a:ln>
            </c:spPr>
            <c:extLst>
              <c:ext xmlns:c16="http://schemas.microsoft.com/office/drawing/2014/chart" uri="{C3380CC4-5D6E-409C-BE32-E72D297353CC}">
                <c16:uniqueId val="{00000001-E0BB-0A4D-91F7-E9FAE1BE775D}"/>
              </c:ext>
            </c:extLst>
          </c:dPt>
          <c:dPt>
            <c:idx val="1"/>
            <c:bubble3D val="0"/>
            <c:spPr>
              <a:solidFill>
                <a:srgbClr val="C6EFFF"/>
              </a:solidFill>
              <a:ln>
                <a:noFill/>
              </a:ln>
            </c:spPr>
            <c:extLst>
              <c:ext xmlns:c16="http://schemas.microsoft.com/office/drawing/2014/chart" uri="{C3380CC4-5D6E-409C-BE32-E72D297353CC}">
                <c16:uniqueId val="{00000003-E0BB-0A4D-91F7-E9FAE1BE775D}"/>
              </c:ext>
            </c:extLst>
          </c:dPt>
          <c:dPt>
            <c:idx val="2"/>
            <c:bubble3D val="0"/>
            <c:spPr>
              <a:solidFill>
                <a:srgbClr val="F2A900"/>
              </a:solidFill>
              <a:ln>
                <a:noFill/>
              </a:ln>
            </c:spPr>
            <c:extLst>
              <c:ext xmlns:c16="http://schemas.microsoft.com/office/drawing/2014/chart" uri="{C3380CC4-5D6E-409C-BE32-E72D297353CC}">
                <c16:uniqueId val="{00000005-E0BB-0A4D-91F7-E9FAE1BE775D}"/>
              </c:ext>
            </c:extLst>
          </c:dPt>
          <c:dPt>
            <c:idx val="4"/>
            <c:bubble3D val="0"/>
            <c:spPr>
              <a:solidFill>
                <a:srgbClr val="98A4AE"/>
              </a:solidFill>
              <a:ln>
                <a:noFill/>
              </a:ln>
            </c:spPr>
            <c:extLst>
              <c:ext xmlns:c16="http://schemas.microsoft.com/office/drawing/2014/chart" uri="{C3380CC4-5D6E-409C-BE32-E72D297353CC}">
                <c16:uniqueId val="{00000007-E0BB-0A4D-91F7-E9FAE1BE775D}"/>
              </c:ext>
            </c:extLst>
          </c:dPt>
          <c:cat>
            <c:strRef>
              <c:f>Sheet1!$A$2:$A$6</c:f>
              <c:strCache>
                <c:ptCount val="5"/>
                <c:pt idx="0">
                  <c:v>Large cap</c:v>
                </c:pt>
                <c:pt idx="1">
                  <c:v>small cap</c:v>
                </c:pt>
                <c:pt idx="2">
                  <c:v>Int'l equity</c:v>
                </c:pt>
                <c:pt idx="3">
                  <c:v>Fixed income</c:v>
                </c:pt>
                <c:pt idx="4">
                  <c:v>Cash</c:v>
                </c:pt>
              </c:strCache>
            </c:strRef>
          </c:cat>
          <c:val>
            <c:numRef>
              <c:f>Sheet1!$B$2:$B$6</c:f>
              <c:numCache>
                <c:formatCode>General</c:formatCode>
                <c:ptCount val="5"/>
                <c:pt idx="0">
                  <c:v>50</c:v>
                </c:pt>
                <c:pt idx="1">
                  <c:v>20</c:v>
                </c:pt>
                <c:pt idx="2">
                  <c:v>25</c:v>
                </c:pt>
                <c:pt idx="3">
                  <c:v>0</c:v>
                </c:pt>
                <c:pt idx="4">
                  <c:v>5</c:v>
                </c:pt>
              </c:numCache>
            </c:numRef>
          </c:val>
          <c:extLst>
            <c:ext xmlns:c16="http://schemas.microsoft.com/office/drawing/2014/chart" uri="{C3380CC4-5D6E-409C-BE32-E72D297353CC}">
              <c16:uniqueId val="{00000008-E0BB-0A4D-91F7-E9FAE1BE775D}"/>
            </c:ext>
          </c:extLst>
        </c:ser>
        <c:dLbls>
          <c:showLegendKey val="0"/>
          <c:showVal val="0"/>
          <c:showCatName val="0"/>
          <c:showSerName val="0"/>
          <c:showPercent val="0"/>
          <c:showBubbleSize val="0"/>
          <c:showLeaderLines val="1"/>
        </c:dLbls>
        <c:firstSliceAng val="0"/>
        <c:holeSize val="72"/>
      </c:doughnutChart>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1.25479822834644E-3"/>
          <c:y val="0.14043730681364999"/>
          <c:w val="0.56835433070866104"/>
          <c:h val="0.852531443618883"/>
        </c:manualLayout>
      </c:layout>
      <c:doughnutChart>
        <c:varyColors val="1"/>
        <c:ser>
          <c:idx val="0"/>
          <c:order val="0"/>
          <c:tx>
            <c:strRef>
              <c:f>Sheet1!$B$1</c:f>
              <c:strCache>
                <c:ptCount val="1"/>
                <c:pt idx="0">
                  <c:v>Sales</c:v>
                </c:pt>
              </c:strCache>
            </c:strRef>
          </c:tx>
          <c:spPr>
            <a:solidFill>
              <a:schemeClr val="accent5"/>
            </a:solidFill>
          </c:spPr>
          <c:dPt>
            <c:idx val="0"/>
            <c:bubble3D val="0"/>
            <c:spPr>
              <a:solidFill>
                <a:schemeClr val="bg2"/>
              </a:solidFill>
              <a:ln>
                <a:solidFill>
                  <a:schemeClr val="tx1">
                    <a:lumMod val="75000"/>
                  </a:schemeClr>
                </a:solidFill>
              </a:ln>
            </c:spPr>
            <c:extLst>
              <c:ext xmlns:c16="http://schemas.microsoft.com/office/drawing/2014/chart" uri="{C3380CC4-5D6E-409C-BE32-E72D297353CC}">
                <c16:uniqueId val="{00000001-88F7-1349-B721-D4F840D5A307}"/>
              </c:ext>
            </c:extLst>
          </c:dPt>
          <c:dPt>
            <c:idx val="1"/>
            <c:bubble3D val="0"/>
            <c:spPr>
              <a:solidFill>
                <a:schemeClr val="accent1"/>
              </a:solidFill>
              <a:ln>
                <a:solidFill>
                  <a:schemeClr val="tx1">
                    <a:lumMod val="75000"/>
                  </a:schemeClr>
                </a:solidFill>
              </a:ln>
            </c:spPr>
            <c:extLst>
              <c:ext xmlns:c16="http://schemas.microsoft.com/office/drawing/2014/chart" uri="{C3380CC4-5D6E-409C-BE32-E72D297353CC}">
                <c16:uniqueId val="{00000003-88F7-1349-B721-D4F840D5A307}"/>
              </c:ext>
            </c:extLst>
          </c:dPt>
          <c:dPt>
            <c:idx val="2"/>
            <c:bubble3D val="0"/>
            <c:spPr>
              <a:solidFill>
                <a:schemeClr val="tx2"/>
              </a:solidFill>
              <a:ln>
                <a:solidFill>
                  <a:srgbClr val="31404A"/>
                </a:solidFill>
              </a:ln>
            </c:spPr>
            <c:extLst>
              <c:ext xmlns:c16="http://schemas.microsoft.com/office/drawing/2014/chart" uri="{C3380CC4-5D6E-409C-BE32-E72D297353CC}">
                <c16:uniqueId val="{00000005-88F7-1349-B721-D4F840D5A307}"/>
              </c:ext>
            </c:extLst>
          </c:dPt>
          <c:cat>
            <c:strRef>
              <c:f>Sheet1!$A$2:$A$5</c:f>
              <c:strCache>
                <c:ptCount val="3"/>
                <c:pt idx="0">
                  <c:v>Cash</c:v>
                </c:pt>
                <c:pt idx="1">
                  <c:v>Fixed income</c:v>
                </c:pt>
                <c:pt idx="2">
                  <c:v>Stock</c:v>
                </c:pt>
              </c:strCache>
            </c:strRef>
          </c:cat>
          <c:val>
            <c:numRef>
              <c:f>Sheet1!$B$2:$B$5</c:f>
              <c:numCache>
                <c:formatCode>General</c:formatCode>
                <c:ptCount val="4"/>
                <c:pt idx="0">
                  <c:v>5</c:v>
                </c:pt>
                <c:pt idx="1">
                  <c:v>35</c:v>
                </c:pt>
                <c:pt idx="2">
                  <c:v>60</c:v>
                </c:pt>
              </c:numCache>
            </c:numRef>
          </c:val>
          <c:extLst>
            <c:ext xmlns:c16="http://schemas.microsoft.com/office/drawing/2014/chart" uri="{C3380CC4-5D6E-409C-BE32-E72D297353CC}">
              <c16:uniqueId val="{00000006-88F7-1349-B721-D4F840D5A30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0CE9F08-8394-4B14-85F9-646FDBFF65D4}" type="datetimeFigureOut">
              <a:rPr lang="en-US" smtClean="0"/>
              <a:t>7/5/2023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CCB4F33-ECC5-4DA4-988D-A816AC96817E}" type="slidenum">
              <a:rPr lang="en-US" smtClean="0"/>
              <a:t>‹#›</a:t>
            </a:fld>
            <a:endParaRPr lang="en-US"/>
          </a:p>
        </p:txBody>
      </p:sp>
    </p:spTree>
    <p:extLst>
      <p:ext uri="{BB962C8B-B14F-4D97-AF65-F5344CB8AC3E}">
        <p14:creationId xmlns:p14="http://schemas.microsoft.com/office/powerpoint/2010/main" val="635945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CCB4F33-ECC5-4DA4-988D-A816AC96817E}" type="slidenum">
              <a:rPr lang="en-US" smtClean="0"/>
              <a:t>1</a:t>
            </a:fld>
            <a:endParaRPr lang="en-US"/>
          </a:p>
        </p:txBody>
      </p:sp>
    </p:spTree>
    <p:extLst>
      <p:ext uri="{BB962C8B-B14F-4D97-AF65-F5344CB8AC3E}">
        <p14:creationId xmlns:p14="http://schemas.microsoft.com/office/powerpoint/2010/main" val="486113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5859713-37DC-4A58-9127-3F569A3D676B}"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965856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a:xfrm>
            <a:off x="4058568" y="8976836"/>
            <a:ext cx="3105997" cy="472890"/>
          </a:xfrm>
          <a:prstGeom prst="rect">
            <a:avLst/>
          </a:prstGeom>
        </p:spPr>
        <p:txBody>
          <a:bodyPr/>
          <a:lstStyle/>
          <a:p>
            <a:fld id="{EC207A4E-5776-4F31-8600-396069E0D595}"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649122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a:xfrm>
            <a:off x="4058568" y="8976836"/>
            <a:ext cx="3105997" cy="472890"/>
          </a:xfrm>
          <a:prstGeom prst="rect">
            <a:avLst/>
          </a:prstGeom>
        </p:spPr>
        <p:txBody>
          <a:bodyPr/>
          <a:lstStyle/>
          <a:p>
            <a:fld id="{EC207A4E-5776-4F31-8600-396069E0D595}"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135757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9188" cy="3486150"/>
          </a:xfrm>
        </p:spPr>
      </p:sp>
      <p:sp>
        <p:nvSpPr>
          <p:cNvPr id="3" name="Notes Placeholder 2"/>
          <p:cNvSpPr>
            <a:spLocks noGrp="1"/>
          </p:cNvSpPr>
          <p:nvPr>
            <p:ph type="body" idx="1"/>
          </p:nvPr>
        </p:nvSpPr>
        <p:spPr/>
        <p:txBody>
          <a:bodyPr/>
          <a:lstStyle/>
          <a:p>
            <a:endParaRPr lang="en-US" sz="1300" dirty="0">
              <a:latin typeface="Arial" charset="0"/>
              <a:ea typeface="Geneva" charset="-128"/>
              <a:cs typeface="Arial" charset="0"/>
            </a:endParaRPr>
          </a:p>
        </p:txBody>
      </p:sp>
      <p:sp>
        <p:nvSpPr>
          <p:cNvPr id="4" name="Slide Number Placeholder 3"/>
          <p:cNvSpPr>
            <a:spLocks noGrp="1"/>
          </p:cNvSpPr>
          <p:nvPr>
            <p:ph type="sldNum" sz="quarter" idx="10"/>
          </p:nvPr>
        </p:nvSpPr>
        <p:spPr/>
        <p:txBody>
          <a:bodyPr/>
          <a:lstStyle/>
          <a:p>
            <a:pPr>
              <a:defRPr/>
            </a:pPr>
            <a:fld id="{725993B7-12CC-4EF3-9C39-2FCDEAB7B643}" type="slidenum">
              <a:rPr lang="en-US" smtClean="0"/>
              <a:pPr>
                <a:defRPr/>
              </a:pPr>
              <a:t>14</a:t>
            </a:fld>
            <a:endParaRPr lang="en-US" dirty="0"/>
          </a:p>
        </p:txBody>
      </p:sp>
    </p:spTree>
    <p:extLst>
      <p:ext uri="{BB962C8B-B14F-4D97-AF65-F5344CB8AC3E}">
        <p14:creationId xmlns:p14="http://schemas.microsoft.com/office/powerpoint/2010/main" val="2831791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9188" cy="3486150"/>
          </a:xfrm>
        </p:spPr>
      </p:sp>
      <p:sp>
        <p:nvSpPr>
          <p:cNvPr id="3" name="Notes Placeholder 2"/>
          <p:cNvSpPr>
            <a:spLocks noGrp="1"/>
          </p:cNvSpPr>
          <p:nvPr>
            <p:ph type="body" idx="1"/>
          </p:nvPr>
        </p:nvSpPr>
        <p:spPr/>
        <p:txBody>
          <a:bodyPr/>
          <a:lstStyle/>
          <a:p>
            <a:pPr>
              <a:defRPr/>
            </a:pPr>
            <a:endParaRPr lang="en-US" alt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725993B7-12CC-4EF3-9C39-2FCDEAB7B643}" type="slidenum">
              <a:rPr lang="en-US" smtClean="0"/>
              <a:pPr>
                <a:defRPr/>
              </a:pPr>
              <a:t>15</a:t>
            </a:fld>
            <a:endParaRPr lang="en-US" dirty="0"/>
          </a:p>
        </p:txBody>
      </p:sp>
    </p:spTree>
    <p:extLst>
      <p:ext uri="{BB962C8B-B14F-4D97-AF65-F5344CB8AC3E}">
        <p14:creationId xmlns:p14="http://schemas.microsoft.com/office/powerpoint/2010/main" val="815543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ltLang="en-US" b="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15859713-37DC-4A58-9127-3F569A3D676B}" type="slidenum">
              <a:rPr lang="en-US" smtClean="0"/>
              <a:t>16</a:t>
            </a:fld>
            <a:endParaRPr lang="en-US"/>
          </a:p>
        </p:txBody>
      </p:sp>
    </p:spTree>
    <p:extLst>
      <p:ext uri="{BB962C8B-B14F-4D97-AF65-F5344CB8AC3E}">
        <p14:creationId xmlns:p14="http://schemas.microsoft.com/office/powerpoint/2010/main" val="1269639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solidFill>
                <a:srgbClr val="FF0000"/>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15859713-37DC-4A58-9127-3F569A3D676B}" type="slidenum">
              <a:rPr lang="en-US" smtClean="0"/>
              <a:t>17</a:t>
            </a:fld>
            <a:endParaRPr lang="en-US" dirty="0"/>
          </a:p>
        </p:txBody>
      </p:sp>
    </p:spTree>
    <p:extLst>
      <p:ext uri="{BB962C8B-B14F-4D97-AF65-F5344CB8AC3E}">
        <p14:creationId xmlns:p14="http://schemas.microsoft.com/office/powerpoint/2010/main" val="1607119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lide Image Placeholder 1"/>
          <p:cNvSpPr>
            <a:spLocks noGrp="1" noRot="1" noChangeAspect="1" noTextEdit="1"/>
          </p:cNvSpPr>
          <p:nvPr>
            <p:ph type="sldImg"/>
          </p:nvPr>
        </p:nvSpPr>
        <p:spPr>
          <a:xfrm>
            <a:off x="406400" y="698500"/>
            <a:ext cx="6199188" cy="3486150"/>
          </a:xfrm>
          <a:ln/>
        </p:spPr>
      </p:sp>
      <p:sp>
        <p:nvSpPr>
          <p:cNvPr id="5160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000" b="1" dirty="0">
              <a:solidFill>
                <a:srgbClr val="000000"/>
              </a:solidFill>
              <a:latin typeface="Arial" pitchFamily="34" charset="0"/>
              <a:cs typeface="Arial" pitchFamily="34" charset="0"/>
            </a:endParaRPr>
          </a:p>
        </p:txBody>
      </p:sp>
      <p:sp>
        <p:nvSpPr>
          <p:cNvPr id="5161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287" eaLnBrk="0" hangingPunct="0">
              <a:spcBef>
                <a:spcPct val="30000"/>
              </a:spcBef>
              <a:defRPr sz="1300">
                <a:solidFill>
                  <a:schemeClr val="tx1"/>
                </a:solidFill>
                <a:latin typeface="Arial" pitchFamily="34" charset="0"/>
                <a:ea typeface="Geneva" charset="-128"/>
                <a:cs typeface="Arial" pitchFamily="34" charset="0"/>
              </a:defRPr>
            </a:lvl1pPr>
            <a:lvl2pPr marL="742909" indent="-285734" defTabSz="922287" eaLnBrk="0" hangingPunct="0">
              <a:spcBef>
                <a:spcPct val="30000"/>
              </a:spcBef>
              <a:defRPr sz="1300">
                <a:solidFill>
                  <a:schemeClr val="tx1"/>
                </a:solidFill>
                <a:latin typeface="Arial" pitchFamily="34" charset="0"/>
                <a:ea typeface="Geneva" charset="-128"/>
                <a:cs typeface="Arial" pitchFamily="34" charset="0"/>
              </a:defRPr>
            </a:lvl2pPr>
            <a:lvl3pPr marL="1142937" indent="-228587" defTabSz="922287" eaLnBrk="0" hangingPunct="0">
              <a:spcBef>
                <a:spcPct val="30000"/>
              </a:spcBef>
              <a:defRPr sz="1300">
                <a:solidFill>
                  <a:schemeClr val="tx1"/>
                </a:solidFill>
                <a:latin typeface="Arial" pitchFamily="34" charset="0"/>
                <a:ea typeface="Geneva" charset="-128"/>
                <a:cs typeface="Arial" pitchFamily="34" charset="0"/>
              </a:defRPr>
            </a:lvl3pPr>
            <a:lvl4pPr marL="1600111" indent="-228587" defTabSz="922287" eaLnBrk="0" hangingPunct="0">
              <a:spcBef>
                <a:spcPct val="30000"/>
              </a:spcBef>
              <a:defRPr sz="1300">
                <a:solidFill>
                  <a:schemeClr val="tx1"/>
                </a:solidFill>
                <a:latin typeface="Arial" pitchFamily="34" charset="0"/>
                <a:ea typeface="Geneva" charset="-128"/>
                <a:cs typeface="Arial" pitchFamily="34" charset="0"/>
              </a:defRPr>
            </a:lvl4pPr>
            <a:lvl5pPr marL="2057287" indent="-228587" defTabSz="922287" eaLnBrk="0" hangingPunct="0">
              <a:spcBef>
                <a:spcPct val="30000"/>
              </a:spcBef>
              <a:defRPr sz="1300">
                <a:solidFill>
                  <a:schemeClr val="tx1"/>
                </a:solidFill>
                <a:latin typeface="Arial" pitchFamily="34" charset="0"/>
                <a:ea typeface="Geneva" charset="-128"/>
                <a:cs typeface="Arial" pitchFamily="34" charset="0"/>
              </a:defRPr>
            </a:lvl5pPr>
            <a:lvl6pPr marL="2514461" indent="-228587" defTabSz="922287" eaLnBrk="0" fontAlgn="base" hangingPunct="0">
              <a:spcBef>
                <a:spcPct val="30000"/>
              </a:spcBef>
              <a:spcAft>
                <a:spcPct val="0"/>
              </a:spcAft>
              <a:defRPr sz="1300">
                <a:solidFill>
                  <a:schemeClr val="tx1"/>
                </a:solidFill>
                <a:latin typeface="Arial" pitchFamily="34" charset="0"/>
                <a:ea typeface="Geneva" charset="-128"/>
                <a:cs typeface="Arial" pitchFamily="34" charset="0"/>
              </a:defRPr>
            </a:lvl6pPr>
            <a:lvl7pPr marL="2971635" indent="-228587" defTabSz="922287" eaLnBrk="0" fontAlgn="base" hangingPunct="0">
              <a:spcBef>
                <a:spcPct val="30000"/>
              </a:spcBef>
              <a:spcAft>
                <a:spcPct val="0"/>
              </a:spcAft>
              <a:defRPr sz="1300">
                <a:solidFill>
                  <a:schemeClr val="tx1"/>
                </a:solidFill>
                <a:latin typeface="Arial" pitchFamily="34" charset="0"/>
                <a:ea typeface="Geneva" charset="-128"/>
                <a:cs typeface="Arial" pitchFamily="34" charset="0"/>
              </a:defRPr>
            </a:lvl7pPr>
            <a:lvl8pPr marL="3428811" indent="-228587" defTabSz="922287" eaLnBrk="0" fontAlgn="base" hangingPunct="0">
              <a:spcBef>
                <a:spcPct val="30000"/>
              </a:spcBef>
              <a:spcAft>
                <a:spcPct val="0"/>
              </a:spcAft>
              <a:defRPr sz="1300">
                <a:solidFill>
                  <a:schemeClr val="tx1"/>
                </a:solidFill>
                <a:latin typeface="Arial" pitchFamily="34" charset="0"/>
                <a:ea typeface="Geneva" charset="-128"/>
                <a:cs typeface="Arial" pitchFamily="34" charset="0"/>
              </a:defRPr>
            </a:lvl8pPr>
            <a:lvl9pPr marL="3885985" indent="-228587" defTabSz="922287" eaLnBrk="0" fontAlgn="base" hangingPunct="0">
              <a:spcBef>
                <a:spcPct val="30000"/>
              </a:spcBef>
              <a:spcAft>
                <a:spcPct val="0"/>
              </a:spcAft>
              <a:defRPr sz="1300">
                <a:solidFill>
                  <a:schemeClr val="tx1"/>
                </a:solidFill>
                <a:latin typeface="Arial" pitchFamily="34" charset="0"/>
                <a:ea typeface="Geneva" charset="-128"/>
                <a:cs typeface="Arial" pitchFamily="34" charset="0"/>
              </a:defRPr>
            </a:lvl9pPr>
          </a:lstStyle>
          <a:p>
            <a:pPr eaLnBrk="1" hangingPunct="1">
              <a:spcBef>
                <a:spcPct val="0"/>
              </a:spcBef>
            </a:pPr>
            <a:fld id="{87967E6E-569F-4DD8-A3B2-77DA23C46400}" type="slidenum">
              <a:rPr lang="en-US" altLang="en-US" sz="1200"/>
              <a:pPr eaLnBrk="1" hangingPunct="1">
                <a:spcBef>
                  <a:spcPct val="0"/>
                </a:spcBef>
              </a:pPr>
              <a:t>18</a:t>
            </a:fld>
            <a:endParaRPr lang="en-US" altLang="en-US" sz="1200"/>
          </a:p>
        </p:txBody>
      </p:sp>
    </p:spTree>
    <p:extLst>
      <p:ext uri="{BB962C8B-B14F-4D97-AF65-F5344CB8AC3E}">
        <p14:creationId xmlns:p14="http://schemas.microsoft.com/office/powerpoint/2010/main" val="1734491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Slide Image Placeholder 1"/>
          <p:cNvSpPr>
            <a:spLocks noGrp="1" noRot="1" noChangeAspect="1" noTextEdit="1"/>
          </p:cNvSpPr>
          <p:nvPr>
            <p:ph type="sldImg"/>
          </p:nvPr>
        </p:nvSpPr>
        <p:spPr>
          <a:xfrm>
            <a:off x="406400" y="698500"/>
            <a:ext cx="6199188" cy="3486150"/>
          </a:xfrm>
          <a:ln/>
        </p:spPr>
      </p:sp>
      <p:sp>
        <p:nvSpPr>
          <p:cNvPr id="5181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000" dirty="0">
              <a:latin typeface="Arial" pitchFamily="34" charset="0"/>
              <a:cs typeface="Arial" pitchFamily="34" charset="0"/>
            </a:endParaRPr>
          </a:p>
        </p:txBody>
      </p:sp>
      <p:sp>
        <p:nvSpPr>
          <p:cNvPr id="5181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287" eaLnBrk="0" hangingPunct="0">
              <a:spcBef>
                <a:spcPct val="30000"/>
              </a:spcBef>
              <a:defRPr sz="1300">
                <a:solidFill>
                  <a:schemeClr val="tx1"/>
                </a:solidFill>
                <a:latin typeface="Arial" pitchFamily="34" charset="0"/>
                <a:ea typeface="Geneva" charset="-128"/>
                <a:cs typeface="Arial" pitchFamily="34" charset="0"/>
              </a:defRPr>
            </a:lvl1pPr>
            <a:lvl2pPr marL="742909" indent="-285734" defTabSz="922287" eaLnBrk="0" hangingPunct="0">
              <a:spcBef>
                <a:spcPct val="30000"/>
              </a:spcBef>
              <a:defRPr sz="1300">
                <a:solidFill>
                  <a:schemeClr val="tx1"/>
                </a:solidFill>
                <a:latin typeface="Arial" pitchFamily="34" charset="0"/>
                <a:ea typeface="Geneva" charset="-128"/>
                <a:cs typeface="Arial" pitchFamily="34" charset="0"/>
              </a:defRPr>
            </a:lvl2pPr>
            <a:lvl3pPr marL="1142937" indent="-228587" defTabSz="922287" eaLnBrk="0" hangingPunct="0">
              <a:spcBef>
                <a:spcPct val="30000"/>
              </a:spcBef>
              <a:defRPr sz="1300">
                <a:solidFill>
                  <a:schemeClr val="tx1"/>
                </a:solidFill>
                <a:latin typeface="Arial" pitchFamily="34" charset="0"/>
                <a:ea typeface="Geneva" charset="-128"/>
                <a:cs typeface="Arial" pitchFamily="34" charset="0"/>
              </a:defRPr>
            </a:lvl3pPr>
            <a:lvl4pPr marL="1600111" indent="-228587" defTabSz="922287" eaLnBrk="0" hangingPunct="0">
              <a:spcBef>
                <a:spcPct val="30000"/>
              </a:spcBef>
              <a:defRPr sz="1300">
                <a:solidFill>
                  <a:schemeClr val="tx1"/>
                </a:solidFill>
                <a:latin typeface="Arial" pitchFamily="34" charset="0"/>
                <a:ea typeface="Geneva" charset="-128"/>
                <a:cs typeface="Arial" pitchFamily="34" charset="0"/>
              </a:defRPr>
            </a:lvl4pPr>
            <a:lvl5pPr marL="2057287" indent="-228587" defTabSz="922287" eaLnBrk="0" hangingPunct="0">
              <a:spcBef>
                <a:spcPct val="30000"/>
              </a:spcBef>
              <a:defRPr sz="1300">
                <a:solidFill>
                  <a:schemeClr val="tx1"/>
                </a:solidFill>
                <a:latin typeface="Arial" pitchFamily="34" charset="0"/>
                <a:ea typeface="Geneva" charset="-128"/>
                <a:cs typeface="Arial" pitchFamily="34" charset="0"/>
              </a:defRPr>
            </a:lvl5pPr>
            <a:lvl6pPr marL="2514461" indent="-228587" defTabSz="922287" eaLnBrk="0" fontAlgn="base" hangingPunct="0">
              <a:spcBef>
                <a:spcPct val="30000"/>
              </a:spcBef>
              <a:spcAft>
                <a:spcPct val="0"/>
              </a:spcAft>
              <a:defRPr sz="1300">
                <a:solidFill>
                  <a:schemeClr val="tx1"/>
                </a:solidFill>
                <a:latin typeface="Arial" pitchFamily="34" charset="0"/>
                <a:ea typeface="Geneva" charset="-128"/>
                <a:cs typeface="Arial" pitchFamily="34" charset="0"/>
              </a:defRPr>
            </a:lvl6pPr>
            <a:lvl7pPr marL="2971635" indent="-228587" defTabSz="922287" eaLnBrk="0" fontAlgn="base" hangingPunct="0">
              <a:spcBef>
                <a:spcPct val="30000"/>
              </a:spcBef>
              <a:spcAft>
                <a:spcPct val="0"/>
              </a:spcAft>
              <a:defRPr sz="1300">
                <a:solidFill>
                  <a:schemeClr val="tx1"/>
                </a:solidFill>
                <a:latin typeface="Arial" pitchFamily="34" charset="0"/>
                <a:ea typeface="Geneva" charset="-128"/>
                <a:cs typeface="Arial" pitchFamily="34" charset="0"/>
              </a:defRPr>
            </a:lvl7pPr>
            <a:lvl8pPr marL="3428811" indent="-228587" defTabSz="922287" eaLnBrk="0" fontAlgn="base" hangingPunct="0">
              <a:spcBef>
                <a:spcPct val="30000"/>
              </a:spcBef>
              <a:spcAft>
                <a:spcPct val="0"/>
              </a:spcAft>
              <a:defRPr sz="1300">
                <a:solidFill>
                  <a:schemeClr val="tx1"/>
                </a:solidFill>
                <a:latin typeface="Arial" pitchFamily="34" charset="0"/>
                <a:ea typeface="Geneva" charset="-128"/>
                <a:cs typeface="Arial" pitchFamily="34" charset="0"/>
              </a:defRPr>
            </a:lvl8pPr>
            <a:lvl9pPr marL="3885985" indent="-228587" defTabSz="922287" eaLnBrk="0" fontAlgn="base" hangingPunct="0">
              <a:spcBef>
                <a:spcPct val="30000"/>
              </a:spcBef>
              <a:spcAft>
                <a:spcPct val="0"/>
              </a:spcAft>
              <a:defRPr sz="1300">
                <a:solidFill>
                  <a:schemeClr val="tx1"/>
                </a:solidFill>
                <a:latin typeface="Arial" pitchFamily="34" charset="0"/>
                <a:ea typeface="Geneva" charset="-128"/>
                <a:cs typeface="Arial" pitchFamily="34" charset="0"/>
              </a:defRPr>
            </a:lvl9pPr>
          </a:lstStyle>
          <a:p>
            <a:pPr eaLnBrk="1" hangingPunct="1">
              <a:spcBef>
                <a:spcPct val="0"/>
              </a:spcBef>
            </a:pPr>
            <a:fld id="{D9439210-5172-47DA-A855-D24AF162BA5F}" type="slidenum">
              <a:rPr lang="en-US" altLang="en-US" sz="1200"/>
              <a:pPr eaLnBrk="1" hangingPunct="1">
                <a:spcBef>
                  <a:spcPct val="0"/>
                </a:spcBef>
              </a:pPr>
              <a:t>19</a:t>
            </a:fld>
            <a:endParaRPr lang="en-US" altLang="en-US" sz="1200"/>
          </a:p>
        </p:txBody>
      </p:sp>
    </p:spTree>
    <p:extLst>
      <p:ext uri="{BB962C8B-B14F-4D97-AF65-F5344CB8AC3E}">
        <p14:creationId xmlns:p14="http://schemas.microsoft.com/office/powerpoint/2010/main" val="3841990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endParaRPr lang="en-US" altLang="en-US" b="1" dirty="0">
              <a:latin typeface="Arial" pitchFamily="34" charset="0"/>
              <a:cs typeface="Arial" pitchFamily="34" charset="0"/>
            </a:endParaRPr>
          </a:p>
        </p:txBody>
      </p:sp>
      <p:sp>
        <p:nvSpPr>
          <p:cNvPr id="4" name="Slide Number Placeholder 3"/>
          <p:cNvSpPr>
            <a:spLocks noGrp="1"/>
          </p:cNvSpPr>
          <p:nvPr>
            <p:ph type="sldNum" sz="quarter" idx="10"/>
          </p:nvPr>
        </p:nvSpPr>
        <p:spPr>
          <a:xfrm>
            <a:off x="4058568" y="8976836"/>
            <a:ext cx="3105997" cy="472890"/>
          </a:xfrm>
          <a:prstGeom prst="rect">
            <a:avLst/>
          </a:prstGeom>
        </p:spPr>
        <p:txBody>
          <a:bodyPr/>
          <a:lstStyle/>
          <a:p>
            <a:fld id="{EC207A4E-5776-4F31-8600-396069E0D595}"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649122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CCB4F33-ECC5-4DA4-988D-A816AC96817E}" type="slidenum">
              <a:rPr lang="en-US" smtClean="0"/>
              <a:t>2</a:t>
            </a:fld>
            <a:endParaRPr lang="en-US"/>
          </a:p>
        </p:txBody>
      </p:sp>
    </p:spTree>
    <p:extLst>
      <p:ext uri="{BB962C8B-B14F-4D97-AF65-F5344CB8AC3E}">
        <p14:creationId xmlns:p14="http://schemas.microsoft.com/office/powerpoint/2010/main" val="1467231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xfrm>
            <a:off x="717550" y="1162050"/>
            <a:ext cx="5575300" cy="3136900"/>
          </a:xfrm>
          <a:ln/>
        </p:spPr>
      </p:sp>
      <p:sp>
        <p:nvSpPr>
          <p:cNvPr id="3" name="Notes Placeholder 2"/>
          <p:cNvSpPr>
            <a:spLocks noGrp="1"/>
          </p:cNvSpPr>
          <p:nvPr>
            <p:ph type="body" idx="1"/>
          </p:nvPr>
        </p:nvSpPr>
        <p:spPr/>
        <p:txBody>
          <a:bodyPr/>
          <a:lstStyle/>
          <a:p>
            <a:pPr defTabSz="914350" eaLnBrk="0" fontAlgn="base" hangingPunct="0">
              <a:spcBef>
                <a:spcPct val="30000"/>
              </a:spcBef>
              <a:spcAft>
                <a:spcPct val="0"/>
              </a:spcAft>
              <a:defRPr/>
            </a:pPr>
            <a:endParaRPr lang="en-US" sz="1400" dirty="0"/>
          </a:p>
        </p:txBody>
      </p:sp>
      <p:sp>
        <p:nvSpPr>
          <p:cNvPr id="1730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236" eaLnBrk="0" hangingPunct="0">
              <a:spcBef>
                <a:spcPct val="30000"/>
              </a:spcBef>
              <a:defRPr sz="1300">
                <a:solidFill>
                  <a:schemeClr val="tx1"/>
                </a:solidFill>
                <a:latin typeface="Arial" pitchFamily="34" charset="0"/>
                <a:cs typeface="Arial" pitchFamily="34" charset="0"/>
              </a:defRPr>
            </a:lvl1pPr>
            <a:lvl2pPr marL="742868" indent="-285718" defTabSz="922236" eaLnBrk="0" hangingPunct="0">
              <a:spcBef>
                <a:spcPct val="30000"/>
              </a:spcBef>
              <a:defRPr sz="1300">
                <a:solidFill>
                  <a:schemeClr val="tx1"/>
                </a:solidFill>
                <a:latin typeface="Arial" pitchFamily="34" charset="0"/>
                <a:cs typeface="Arial" pitchFamily="34" charset="0"/>
              </a:defRPr>
            </a:lvl2pPr>
            <a:lvl3pPr marL="1142874" indent="-228574" defTabSz="922236" eaLnBrk="0" hangingPunct="0">
              <a:spcBef>
                <a:spcPct val="30000"/>
              </a:spcBef>
              <a:defRPr sz="1300">
                <a:solidFill>
                  <a:schemeClr val="tx1"/>
                </a:solidFill>
                <a:latin typeface="Arial" pitchFamily="34" charset="0"/>
                <a:cs typeface="Arial" pitchFamily="34" charset="0"/>
              </a:defRPr>
            </a:lvl3pPr>
            <a:lvl4pPr marL="1600023" indent="-228574" defTabSz="922236" eaLnBrk="0" hangingPunct="0">
              <a:spcBef>
                <a:spcPct val="30000"/>
              </a:spcBef>
              <a:defRPr sz="1300">
                <a:solidFill>
                  <a:schemeClr val="tx1"/>
                </a:solidFill>
                <a:latin typeface="Arial" pitchFamily="34" charset="0"/>
                <a:cs typeface="Arial" pitchFamily="34" charset="0"/>
              </a:defRPr>
            </a:lvl4pPr>
            <a:lvl5pPr marL="2057174" indent="-228574" defTabSz="922236" eaLnBrk="0" hangingPunct="0">
              <a:spcBef>
                <a:spcPct val="30000"/>
              </a:spcBef>
              <a:defRPr sz="1300">
                <a:solidFill>
                  <a:schemeClr val="tx1"/>
                </a:solidFill>
                <a:latin typeface="Arial" pitchFamily="34" charset="0"/>
                <a:cs typeface="Arial" pitchFamily="34" charset="0"/>
              </a:defRPr>
            </a:lvl5pPr>
            <a:lvl6pPr marL="2514322" indent="-228574" defTabSz="922236" eaLnBrk="0" fontAlgn="base" hangingPunct="0">
              <a:spcBef>
                <a:spcPct val="30000"/>
              </a:spcBef>
              <a:spcAft>
                <a:spcPct val="0"/>
              </a:spcAft>
              <a:defRPr sz="1300">
                <a:solidFill>
                  <a:schemeClr val="tx1"/>
                </a:solidFill>
                <a:latin typeface="Arial" pitchFamily="34" charset="0"/>
                <a:cs typeface="Arial" pitchFamily="34" charset="0"/>
              </a:defRPr>
            </a:lvl6pPr>
            <a:lvl7pPr marL="2971470" indent="-228574" defTabSz="922236" eaLnBrk="0" fontAlgn="base" hangingPunct="0">
              <a:spcBef>
                <a:spcPct val="30000"/>
              </a:spcBef>
              <a:spcAft>
                <a:spcPct val="0"/>
              </a:spcAft>
              <a:defRPr sz="1300">
                <a:solidFill>
                  <a:schemeClr val="tx1"/>
                </a:solidFill>
                <a:latin typeface="Arial" pitchFamily="34" charset="0"/>
                <a:cs typeface="Arial" pitchFamily="34" charset="0"/>
              </a:defRPr>
            </a:lvl7pPr>
            <a:lvl8pPr marL="3428621" indent="-228574" defTabSz="922236" eaLnBrk="0" fontAlgn="base" hangingPunct="0">
              <a:spcBef>
                <a:spcPct val="30000"/>
              </a:spcBef>
              <a:spcAft>
                <a:spcPct val="0"/>
              </a:spcAft>
              <a:defRPr sz="1300">
                <a:solidFill>
                  <a:schemeClr val="tx1"/>
                </a:solidFill>
                <a:latin typeface="Arial" pitchFamily="34" charset="0"/>
                <a:cs typeface="Arial" pitchFamily="34" charset="0"/>
              </a:defRPr>
            </a:lvl8pPr>
            <a:lvl9pPr marL="3885770" indent="-228574" defTabSz="922236" eaLnBrk="0" fontAlgn="base" hangingPunct="0">
              <a:spcBef>
                <a:spcPct val="30000"/>
              </a:spcBef>
              <a:spcAft>
                <a:spcPct val="0"/>
              </a:spcAft>
              <a:defRPr sz="1300">
                <a:solidFill>
                  <a:schemeClr val="tx1"/>
                </a:solidFill>
                <a:latin typeface="Arial" pitchFamily="34" charset="0"/>
                <a:cs typeface="Arial" pitchFamily="34" charset="0"/>
              </a:defRPr>
            </a:lvl9pPr>
          </a:lstStyle>
          <a:p>
            <a:pPr eaLnBrk="1" hangingPunct="1">
              <a:spcBef>
                <a:spcPct val="0"/>
              </a:spcBef>
            </a:pPr>
            <a:fld id="{905E2342-56C1-4A90-B46F-18F14387340D}" type="slidenum">
              <a:rPr lang="en-US" altLang="en-US" sz="1200">
                <a:solidFill>
                  <a:prstClr val="black"/>
                </a:solidFill>
              </a:rPr>
              <a:pPr eaLnBrk="1" hangingPunct="1">
                <a:spcBef>
                  <a:spcPct val="0"/>
                </a:spcBef>
              </a:pPr>
              <a:t>21</a:t>
            </a:fld>
            <a:endParaRPr lang="en-US" altLang="en-US" sz="1200">
              <a:solidFill>
                <a:prstClr val="black"/>
              </a:solidFill>
            </a:endParaRPr>
          </a:p>
        </p:txBody>
      </p:sp>
    </p:spTree>
    <p:extLst>
      <p:ext uri="{BB962C8B-B14F-4D97-AF65-F5344CB8AC3E}">
        <p14:creationId xmlns:p14="http://schemas.microsoft.com/office/powerpoint/2010/main" val="637080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B4F33-ECC5-4DA4-988D-A816AC96817E}"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136244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CB4F33-ECC5-4DA4-988D-A816AC96817E}" type="slidenum">
              <a:rPr lang="en-US" smtClean="0"/>
              <a:t>23</a:t>
            </a:fld>
            <a:endParaRPr lang="en-US"/>
          </a:p>
        </p:txBody>
      </p:sp>
    </p:spTree>
    <p:extLst>
      <p:ext uri="{BB962C8B-B14F-4D97-AF65-F5344CB8AC3E}">
        <p14:creationId xmlns:p14="http://schemas.microsoft.com/office/powerpoint/2010/main" val="2485084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859713-37DC-4A58-9127-3F569A3D676B}" type="slidenum">
              <a:rPr lang="en-US" smtClean="0"/>
              <a:t>24</a:t>
            </a:fld>
            <a:endParaRPr lang="en-US"/>
          </a:p>
        </p:txBody>
      </p:sp>
    </p:spTree>
    <p:extLst>
      <p:ext uri="{BB962C8B-B14F-4D97-AF65-F5344CB8AC3E}">
        <p14:creationId xmlns:p14="http://schemas.microsoft.com/office/powerpoint/2010/main" val="1564844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CB4F33-ECC5-4DA4-988D-A816AC96817E}"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072132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CB4F33-ECC5-4DA4-988D-A816AC96817E}"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222784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CB4F33-ECC5-4DA4-988D-A816AC96817E}"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079546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defRPr/>
            </a:pPr>
            <a:endParaRPr lang="en-US" altLang="en-US" sz="9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CCB4F33-ECC5-4DA4-988D-A816AC96817E}" type="slidenum">
              <a:rPr lang="en-US" smtClean="0"/>
              <a:t>3</a:t>
            </a:fld>
            <a:endParaRPr lang="en-US"/>
          </a:p>
        </p:txBody>
      </p:sp>
    </p:spTree>
    <p:extLst>
      <p:ext uri="{BB962C8B-B14F-4D97-AF65-F5344CB8AC3E}">
        <p14:creationId xmlns:p14="http://schemas.microsoft.com/office/powerpoint/2010/main" val="522782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15859713-37DC-4A58-9127-3F569A3D676B}" type="slidenum">
              <a:rPr lang="en-US" smtClean="0"/>
              <a:t>4</a:t>
            </a:fld>
            <a:endParaRPr lang="en-US"/>
          </a:p>
        </p:txBody>
      </p:sp>
    </p:spTree>
    <p:extLst>
      <p:ext uri="{BB962C8B-B14F-4D97-AF65-F5344CB8AC3E}">
        <p14:creationId xmlns:p14="http://schemas.microsoft.com/office/powerpoint/2010/main" val="1269639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39" y="4473892"/>
            <a:ext cx="5721025" cy="3660458"/>
          </a:xfrm>
        </p:spPr>
        <p:txBody>
          <a:bodyPr/>
          <a:lstStyle/>
          <a:p>
            <a:endParaRPr lang="en-US" dirty="0"/>
          </a:p>
        </p:txBody>
      </p:sp>
      <p:sp>
        <p:nvSpPr>
          <p:cNvPr id="4" name="Slide Number Placeholder 3"/>
          <p:cNvSpPr>
            <a:spLocks noGrp="1"/>
          </p:cNvSpPr>
          <p:nvPr>
            <p:ph type="sldNum" sz="quarter" idx="10"/>
          </p:nvPr>
        </p:nvSpPr>
        <p:spPr/>
        <p:txBody>
          <a:bodyPr/>
          <a:lstStyle/>
          <a:p>
            <a:fld id="{15859713-37DC-4A58-9127-3F569A3D676B}" type="slidenum">
              <a:rPr lang="en-US" smtClean="0"/>
              <a:t>5</a:t>
            </a:fld>
            <a:endParaRPr lang="en-US" dirty="0"/>
          </a:p>
        </p:txBody>
      </p:sp>
    </p:spTree>
    <p:extLst>
      <p:ext uri="{BB962C8B-B14F-4D97-AF65-F5344CB8AC3E}">
        <p14:creationId xmlns:p14="http://schemas.microsoft.com/office/powerpoint/2010/main" val="4128084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39" y="4473892"/>
            <a:ext cx="5721025" cy="3660458"/>
          </a:xfrm>
        </p:spPr>
        <p:txBody>
          <a:bodyPr/>
          <a:lstStyle/>
          <a:p>
            <a:endParaRPr lang="en-US" dirty="0"/>
          </a:p>
        </p:txBody>
      </p:sp>
      <p:sp>
        <p:nvSpPr>
          <p:cNvPr id="4" name="Slide Number Placeholder 3"/>
          <p:cNvSpPr>
            <a:spLocks noGrp="1"/>
          </p:cNvSpPr>
          <p:nvPr>
            <p:ph type="sldNum" sz="quarter" idx="10"/>
          </p:nvPr>
        </p:nvSpPr>
        <p:spPr/>
        <p:txBody>
          <a:bodyPr/>
          <a:lstStyle/>
          <a:p>
            <a:fld id="{15859713-37DC-4A58-9127-3F569A3D676B}" type="slidenum">
              <a:rPr lang="en-US" smtClean="0"/>
              <a:t>6</a:t>
            </a:fld>
            <a:endParaRPr lang="en-US" dirty="0"/>
          </a:p>
        </p:txBody>
      </p:sp>
    </p:spTree>
    <p:extLst>
      <p:ext uri="{BB962C8B-B14F-4D97-AF65-F5344CB8AC3E}">
        <p14:creationId xmlns:p14="http://schemas.microsoft.com/office/powerpoint/2010/main" val="1209706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defRPr/>
            </a:pPr>
            <a:endParaRPr lang="en-US" alt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15859713-37DC-4A58-9127-3F569A3D676B}" type="slidenum">
              <a:rPr lang="en-US" smtClean="0"/>
              <a:t>8</a:t>
            </a:fld>
            <a:endParaRPr lang="en-US"/>
          </a:p>
        </p:txBody>
      </p:sp>
    </p:spTree>
    <p:extLst>
      <p:ext uri="{BB962C8B-B14F-4D97-AF65-F5344CB8AC3E}">
        <p14:creationId xmlns:p14="http://schemas.microsoft.com/office/powerpoint/2010/main" val="1269639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solidFill>
                <a:srgbClr val="FF0000"/>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15859713-37DC-4A58-9127-3F569A3D676B}" type="slidenum">
              <a:rPr lang="en-US" smtClean="0"/>
              <a:t>9</a:t>
            </a:fld>
            <a:endParaRPr lang="en-US" dirty="0"/>
          </a:p>
        </p:txBody>
      </p:sp>
    </p:spTree>
    <p:extLst>
      <p:ext uri="{BB962C8B-B14F-4D97-AF65-F5344CB8AC3E}">
        <p14:creationId xmlns:p14="http://schemas.microsoft.com/office/powerpoint/2010/main" val="3754846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ltLang="en-US" dirty="0">
              <a:latin typeface="Arial" pitchFamily="34" charset="0"/>
              <a:cs typeface="Times New Roman" pitchFamily="18" charset="0"/>
            </a:endParaRPr>
          </a:p>
        </p:txBody>
      </p:sp>
      <p:sp>
        <p:nvSpPr>
          <p:cNvPr id="4" name="Slide Number Placeholder 3"/>
          <p:cNvSpPr>
            <a:spLocks noGrp="1"/>
          </p:cNvSpPr>
          <p:nvPr>
            <p:ph type="sldNum" sz="quarter" idx="10"/>
          </p:nvPr>
        </p:nvSpPr>
        <p:spPr>
          <a:xfrm>
            <a:off x="4058568" y="8976836"/>
            <a:ext cx="3105997" cy="472890"/>
          </a:xfrm>
          <a:prstGeom prst="rect">
            <a:avLst/>
          </a:prstGeom>
        </p:spPr>
        <p:txBody>
          <a:bodyPr/>
          <a:lstStyle/>
          <a:p>
            <a:fld id="{EC207A4E-5776-4F31-8600-396069E0D595}"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649122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602040"/>
            <a:ext cx="9144000" cy="165576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p>
            <a:r>
              <a:rPr lang="en-US"/>
              <a:t>Charles Schwab Corporation. ©2016</a:t>
            </a:r>
          </a:p>
        </p:txBody>
      </p:sp>
      <p:sp>
        <p:nvSpPr>
          <p:cNvPr id="6" name="Slide Number Placeholder 5"/>
          <p:cNvSpPr>
            <a:spLocks noGrp="1"/>
          </p:cNvSpPr>
          <p:nvPr>
            <p:ph type="sldNum" sz="quarter" idx="12"/>
          </p:nvPr>
        </p:nvSpPr>
        <p:spPr/>
        <p:txBody>
          <a:bodyPr/>
          <a:lstStyle/>
          <a:p>
            <a:fld id="{51C42D48-3D89-451C-9D14-12E9AAE2BFF0}" type="slidenum">
              <a:rPr lang="en-US" smtClean="0"/>
              <a:t>‹#›</a:t>
            </a:fld>
            <a:endParaRPr lang="en-US"/>
          </a:p>
        </p:txBody>
      </p:sp>
    </p:spTree>
    <p:extLst>
      <p:ext uri="{BB962C8B-B14F-4D97-AF65-F5344CB8AC3E}">
        <p14:creationId xmlns:p14="http://schemas.microsoft.com/office/powerpoint/2010/main" val="2756487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Slide with dark background">
    <p:spTree>
      <p:nvGrpSpPr>
        <p:cNvPr id="1" name=""/>
        <p:cNvGrpSpPr/>
        <p:nvPr/>
      </p:nvGrpSpPr>
      <p:grpSpPr>
        <a:xfrm>
          <a:off x="0" y="0"/>
          <a:ext cx="0" cy="0"/>
          <a:chOff x="0" y="0"/>
          <a:chExt cx="0" cy="0"/>
        </a:xfrm>
      </p:grpSpPr>
      <p:sp>
        <p:nvSpPr>
          <p:cNvPr id="4" name="TextBox 3"/>
          <p:cNvSpPr txBox="1"/>
          <p:nvPr userDrawn="1"/>
        </p:nvSpPr>
        <p:spPr>
          <a:xfrm>
            <a:off x="569580" y="6565036"/>
            <a:ext cx="6877242" cy="197716"/>
          </a:xfrm>
          <a:prstGeom prst="rect">
            <a:avLst/>
          </a:prstGeom>
          <a:noFill/>
          <a:ln>
            <a:noFill/>
          </a:ln>
        </p:spPr>
        <p:txBody>
          <a:bodyPr wrap="none" lIns="0" tIns="0" rIns="0" bIns="0" anchor="ctr"/>
          <a:lstStyle>
            <a:defPPr>
              <a:defRPr lang="en-US"/>
            </a:defPPr>
            <a:lvl1pPr marL="0" marR="0" lvl="0" indent="0" defTabSz="914400" eaLnBrk="1" latinLnBrk="0" hangingPunct="1">
              <a:lnSpc>
                <a:spcPct val="100000"/>
              </a:lnSpc>
              <a:buClrTx/>
              <a:buSzTx/>
              <a:buFontTx/>
              <a:buNone/>
              <a:tabLst/>
              <a:defRPr kumimoji="0" sz="800" b="1" i="0" u="none" strike="noStrike" cap="none" normalizeH="0" baseline="0">
                <a:ln>
                  <a:noFill/>
                </a:ln>
                <a:solidFill>
                  <a:schemeClr val="tx2"/>
                </a:solidFill>
                <a:effectLst/>
                <a:latin typeface="Arial" pitchFamily="34" charset="0"/>
                <a:cs typeface="Arial" pitchFamily="34" charset="0"/>
              </a:defRPr>
            </a:lvl1pPr>
          </a:lstStyle>
          <a:p>
            <a:pPr fontAlgn="base">
              <a:lnSpc>
                <a:spcPct val="95000"/>
              </a:lnSpc>
              <a:spcBef>
                <a:spcPct val="0"/>
              </a:spcBef>
              <a:spcAft>
                <a:spcPct val="0"/>
              </a:spcAft>
              <a:defRPr/>
            </a:pPr>
            <a:r>
              <a:rPr lang="en-US" sz="1000" b="0" dirty="0">
                <a:solidFill>
                  <a:srgbClr val="000000"/>
                </a:solidFill>
              </a:rPr>
              <a:t>© 2016 Charles Schwab &amp; Co., Inc. All rights reserved. Member: SIPC. (0610-3458)</a:t>
            </a:r>
          </a:p>
        </p:txBody>
      </p:sp>
      <p:sp>
        <p:nvSpPr>
          <p:cNvPr id="95235" name="Rectangle 2"/>
          <p:cNvSpPr>
            <a:spLocks noGrp="1" noChangeAspect="1" noChangeArrowheads="1"/>
          </p:cNvSpPr>
          <p:nvPr>
            <p:ph type="ctrTitle"/>
          </p:nvPr>
        </p:nvSpPr>
        <p:spPr bwMode="gray">
          <a:xfrm>
            <a:off x="566498" y="362258"/>
            <a:ext cx="6195290" cy="4631154"/>
          </a:xfrm>
          <a:solidFill>
            <a:schemeClr val="tx2"/>
          </a:solidFill>
        </p:spPr>
        <p:txBody>
          <a:bodyPr lIns="274320" tIns="274320" rIns="182880" bIns="182880">
            <a:normAutofit/>
          </a:bodyPr>
          <a:lstStyle>
            <a:lvl1pPr eaLnBrk="1" hangingPunct="1">
              <a:lnSpc>
                <a:spcPct val="90000"/>
              </a:lnSpc>
              <a:defRPr sz="6000" b="0" i="0" cap="none" baseline="0" smtClean="0">
                <a:solidFill>
                  <a:schemeClr val="bg1"/>
                </a:solidFill>
                <a:latin typeface="Charles Modern Light" pitchFamily="34" charset="0"/>
              </a:defRPr>
            </a:lvl1pPr>
          </a:lstStyle>
          <a:p>
            <a:pPr lvl="0"/>
            <a:r>
              <a:rPr lang="en-US" noProof="0" dirty="0"/>
              <a:t>Click to edit Master title style</a:t>
            </a:r>
          </a:p>
        </p:txBody>
      </p:sp>
      <p:sp>
        <p:nvSpPr>
          <p:cNvPr id="5" name="Text Placeholder 4"/>
          <p:cNvSpPr>
            <a:spLocks noGrp="1"/>
          </p:cNvSpPr>
          <p:nvPr>
            <p:ph type="body" sz="quarter" idx="10"/>
          </p:nvPr>
        </p:nvSpPr>
        <p:spPr bwMode="white">
          <a:xfrm>
            <a:off x="903759" y="3171828"/>
            <a:ext cx="5596982" cy="1794818"/>
          </a:xfrm>
        </p:spPr>
        <p:txBody>
          <a:bodyPr bIns="182880" anchor="b">
            <a:noAutofit/>
          </a:bodyPr>
          <a:lstStyle>
            <a:lvl1pPr marL="0" indent="0">
              <a:spcBef>
                <a:spcPts val="0"/>
              </a:spcBef>
              <a:buNone/>
              <a:defRPr sz="2600">
                <a:solidFill>
                  <a:schemeClr val="bg1"/>
                </a:solidFill>
              </a:defRPr>
            </a:lvl1pPr>
          </a:lstStyle>
          <a:p>
            <a:pPr lvl="0"/>
            <a:r>
              <a:rPr lang="en-US" dirty="0"/>
              <a:t>Click to edit Master text styles</a:t>
            </a: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059" y="4689392"/>
            <a:ext cx="2974975" cy="177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53613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Four Content Dark">
    <p:bg>
      <p:bgPr>
        <a:solidFill>
          <a:schemeClr val="tx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Lorem ipsum dolor magna </a:t>
            </a:r>
            <a:r>
              <a:rPr lang="en-US" dirty="0" err="1"/>
              <a:t>aliqua</a:t>
            </a:r>
            <a:endParaRPr lang="en-US" dirty="0"/>
          </a:p>
        </p:txBody>
      </p:sp>
      <p:sp>
        <p:nvSpPr>
          <p:cNvPr id="4" name="Footer Placeholder 3"/>
          <p:cNvSpPr>
            <a:spLocks noGrp="1"/>
          </p:cNvSpPr>
          <p:nvPr>
            <p:ph type="ftr" sz="quarter" idx="11"/>
          </p:nvPr>
        </p:nvSpPr>
        <p:spPr/>
        <p:txBody>
          <a:bodyPr/>
          <a:lstStyle/>
          <a:p>
            <a:r>
              <a:rPr lang="en-US"/>
              <a:t>©2020 Charles Schwab &amp; Co., Inc. (“Schwab”). All rights reserved. Member SIPC.</a:t>
            </a:r>
            <a:endParaRPr lang="en-US" dirty="0"/>
          </a:p>
        </p:txBody>
      </p:sp>
      <p:sp>
        <p:nvSpPr>
          <p:cNvPr id="5" name="Slide Number Placeholder 4"/>
          <p:cNvSpPr>
            <a:spLocks noGrp="1"/>
          </p:cNvSpPr>
          <p:nvPr>
            <p:ph type="sldNum" sz="quarter" idx="12"/>
          </p:nvPr>
        </p:nvSpPr>
        <p:spPr/>
        <p:txBody>
          <a:bodyPr/>
          <a:lstStyle/>
          <a:p>
            <a:fld id="{51C42D48-3D89-451C-9D14-12E9AAE2BFF0}" type="slidenum">
              <a:rPr lang="en-US" smtClean="0"/>
              <a:t>‹#›</a:t>
            </a:fld>
            <a:endParaRPr lang="en-US" dirty="0"/>
          </a:p>
        </p:txBody>
      </p:sp>
      <p:cxnSp>
        <p:nvCxnSpPr>
          <p:cNvPr id="11" name="Straight Connector 10">
            <a:extLst>
              <a:ext uri="{FF2B5EF4-FFF2-40B4-BE49-F238E27FC236}">
                <a16:creationId xmlns:a16="http://schemas.microsoft.com/office/drawing/2014/main" id="{FDC34F48-049E-0D49-98C5-41F5E368CBA7}"/>
              </a:ext>
            </a:extLst>
          </p:cNvPr>
          <p:cNvCxnSpPr/>
          <p:nvPr/>
        </p:nvCxnSpPr>
        <p:spPr bwMode="auto">
          <a:xfrm>
            <a:off x="2936876" y="1819278"/>
            <a:ext cx="0" cy="373062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CC5398F-37BE-D945-B097-E7D7029EE283}"/>
              </a:ext>
            </a:extLst>
          </p:cNvPr>
          <p:cNvCxnSpPr/>
          <p:nvPr/>
        </p:nvCxnSpPr>
        <p:spPr bwMode="auto">
          <a:xfrm>
            <a:off x="5722939" y="1819278"/>
            <a:ext cx="0" cy="373062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7B8E6F-3D14-524F-80CD-78ECEAE150A6}"/>
              </a:ext>
            </a:extLst>
          </p:cNvPr>
          <p:cNvCxnSpPr/>
          <p:nvPr/>
        </p:nvCxnSpPr>
        <p:spPr bwMode="auto">
          <a:xfrm>
            <a:off x="8551864" y="1779591"/>
            <a:ext cx="0" cy="373062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 Placeholder 5">
            <a:extLst>
              <a:ext uri="{FF2B5EF4-FFF2-40B4-BE49-F238E27FC236}">
                <a16:creationId xmlns:a16="http://schemas.microsoft.com/office/drawing/2014/main" id="{B1E5AED3-B6E7-2848-8C40-567355369C92}"/>
              </a:ext>
            </a:extLst>
          </p:cNvPr>
          <p:cNvSpPr>
            <a:spLocks noGrp="1"/>
          </p:cNvSpPr>
          <p:nvPr userDrawn="1">
            <p:ph type="body" sz="quarter" idx="22" hasCustomPrompt="1"/>
          </p:nvPr>
        </p:nvSpPr>
        <p:spPr>
          <a:xfrm>
            <a:off x="585648" y="3413229"/>
            <a:ext cx="2148730" cy="1335186"/>
          </a:xfrm>
        </p:spPr>
        <p:txBody>
          <a:bodyPr anchor="t">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30" name="Text Placeholder 5">
            <a:extLst>
              <a:ext uri="{FF2B5EF4-FFF2-40B4-BE49-F238E27FC236}">
                <a16:creationId xmlns:a16="http://schemas.microsoft.com/office/drawing/2014/main" id="{F149623A-1C02-E541-93BC-C7412F32A46B}"/>
              </a:ext>
            </a:extLst>
          </p:cNvPr>
          <p:cNvSpPr>
            <a:spLocks noGrp="1"/>
          </p:cNvSpPr>
          <p:nvPr userDrawn="1">
            <p:ph type="body" sz="quarter" idx="13" hasCustomPrompt="1"/>
          </p:nvPr>
        </p:nvSpPr>
        <p:spPr>
          <a:xfrm>
            <a:off x="585649" y="1836307"/>
            <a:ext cx="1171715" cy="1335518"/>
          </a:xfrm>
        </p:spPr>
        <p:txBody>
          <a:bodyPr>
            <a:noAutofit/>
          </a:bodyPr>
          <a:lstStyle>
            <a:lvl1pPr marL="0" indent="0">
              <a:buNone/>
              <a:defRPr sz="9597">
                <a:solidFill>
                  <a:schemeClr val="tx2"/>
                </a:solidFill>
                <a:latin typeface="+mj-lt"/>
              </a:defRPr>
            </a:lvl1pPr>
          </a:lstStyle>
          <a:p>
            <a:pPr lvl="0"/>
            <a:r>
              <a:rPr lang="en-US" dirty="0"/>
              <a:t>1</a:t>
            </a:r>
          </a:p>
        </p:txBody>
      </p:sp>
      <p:sp>
        <p:nvSpPr>
          <p:cNvPr id="31" name="Text Placeholder 5">
            <a:extLst>
              <a:ext uri="{FF2B5EF4-FFF2-40B4-BE49-F238E27FC236}">
                <a16:creationId xmlns:a16="http://schemas.microsoft.com/office/drawing/2014/main" id="{AE663D1A-BABF-8941-ADCE-32F241CC4627}"/>
              </a:ext>
            </a:extLst>
          </p:cNvPr>
          <p:cNvSpPr>
            <a:spLocks noGrp="1"/>
          </p:cNvSpPr>
          <p:nvPr userDrawn="1">
            <p:ph type="body" sz="quarter" idx="23" hasCustomPrompt="1"/>
          </p:nvPr>
        </p:nvSpPr>
        <p:spPr>
          <a:xfrm>
            <a:off x="3338373" y="3422754"/>
            <a:ext cx="2148730" cy="1335186"/>
          </a:xfrm>
        </p:spPr>
        <p:txBody>
          <a:bodyPr anchor="t">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32" name="Text Placeholder 5">
            <a:extLst>
              <a:ext uri="{FF2B5EF4-FFF2-40B4-BE49-F238E27FC236}">
                <a16:creationId xmlns:a16="http://schemas.microsoft.com/office/drawing/2014/main" id="{3BF26A24-2A14-934D-BBC1-562E8679B218}"/>
              </a:ext>
            </a:extLst>
          </p:cNvPr>
          <p:cNvSpPr>
            <a:spLocks noGrp="1"/>
          </p:cNvSpPr>
          <p:nvPr userDrawn="1">
            <p:ph type="body" sz="quarter" idx="24" hasCustomPrompt="1"/>
          </p:nvPr>
        </p:nvSpPr>
        <p:spPr>
          <a:xfrm>
            <a:off x="3338373" y="1845832"/>
            <a:ext cx="1171715" cy="1335518"/>
          </a:xfrm>
        </p:spPr>
        <p:txBody>
          <a:bodyPr>
            <a:noAutofit/>
          </a:bodyPr>
          <a:lstStyle>
            <a:lvl1pPr marL="0" indent="0">
              <a:buNone/>
              <a:defRPr sz="9597">
                <a:solidFill>
                  <a:schemeClr val="tx2"/>
                </a:solidFill>
                <a:latin typeface="+mj-lt"/>
              </a:defRPr>
            </a:lvl1pPr>
          </a:lstStyle>
          <a:p>
            <a:pPr lvl="0"/>
            <a:r>
              <a:rPr lang="en-US" dirty="0"/>
              <a:t>2</a:t>
            </a:r>
          </a:p>
        </p:txBody>
      </p:sp>
      <p:sp>
        <p:nvSpPr>
          <p:cNvPr id="33" name="Text Placeholder 5">
            <a:extLst>
              <a:ext uri="{FF2B5EF4-FFF2-40B4-BE49-F238E27FC236}">
                <a16:creationId xmlns:a16="http://schemas.microsoft.com/office/drawing/2014/main" id="{A2BE37D9-AE5A-8849-A5A2-BE5596AFF9C8}"/>
              </a:ext>
            </a:extLst>
          </p:cNvPr>
          <p:cNvSpPr>
            <a:spLocks noGrp="1"/>
          </p:cNvSpPr>
          <p:nvPr userDrawn="1">
            <p:ph type="body" sz="quarter" idx="25" hasCustomPrompt="1"/>
          </p:nvPr>
        </p:nvSpPr>
        <p:spPr>
          <a:xfrm>
            <a:off x="6176823" y="3432279"/>
            <a:ext cx="2148730" cy="1335186"/>
          </a:xfrm>
        </p:spPr>
        <p:txBody>
          <a:bodyPr anchor="t">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34" name="Text Placeholder 5">
            <a:extLst>
              <a:ext uri="{FF2B5EF4-FFF2-40B4-BE49-F238E27FC236}">
                <a16:creationId xmlns:a16="http://schemas.microsoft.com/office/drawing/2014/main" id="{B30E0ADA-A196-AE4C-B8AD-51F9E95393CC}"/>
              </a:ext>
            </a:extLst>
          </p:cNvPr>
          <p:cNvSpPr>
            <a:spLocks noGrp="1"/>
          </p:cNvSpPr>
          <p:nvPr userDrawn="1">
            <p:ph type="body" sz="quarter" idx="26" hasCustomPrompt="1"/>
          </p:nvPr>
        </p:nvSpPr>
        <p:spPr>
          <a:xfrm>
            <a:off x="6176824" y="1855357"/>
            <a:ext cx="1171715" cy="1335518"/>
          </a:xfrm>
        </p:spPr>
        <p:txBody>
          <a:bodyPr>
            <a:noAutofit/>
          </a:bodyPr>
          <a:lstStyle>
            <a:lvl1pPr marL="0" indent="0">
              <a:buNone/>
              <a:defRPr sz="9597">
                <a:solidFill>
                  <a:schemeClr val="tx2"/>
                </a:solidFill>
                <a:latin typeface="+mj-lt"/>
              </a:defRPr>
            </a:lvl1pPr>
          </a:lstStyle>
          <a:p>
            <a:pPr lvl="0"/>
            <a:r>
              <a:rPr lang="en-US" dirty="0"/>
              <a:t>3</a:t>
            </a:r>
          </a:p>
        </p:txBody>
      </p:sp>
      <p:sp>
        <p:nvSpPr>
          <p:cNvPr id="35" name="Text Placeholder 5">
            <a:extLst>
              <a:ext uri="{FF2B5EF4-FFF2-40B4-BE49-F238E27FC236}">
                <a16:creationId xmlns:a16="http://schemas.microsoft.com/office/drawing/2014/main" id="{6DCE6E3E-FEB2-9B48-8041-FB197891907A}"/>
              </a:ext>
            </a:extLst>
          </p:cNvPr>
          <p:cNvSpPr>
            <a:spLocks noGrp="1"/>
          </p:cNvSpPr>
          <p:nvPr userDrawn="1">
            <p:ph type="body" sz="quarter" idx="27" hasCustomPrompt="1"/>
          </p:nvPr>
        </p:nvSpPr>
        <p:spPr>
          <a:xfrm>
            <a:off x="8972410" y="3427516"/>
            <a:ext cx="2148730" cy="1335186"/>
          </a:xfrm>
        </p:spPr>
        <p:txBody>
          <a:bodyPr anchor="t">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36" name="Text Placeholder 5">
            <a:extLst>
              <a:ext uri="{FF2B5EF4-FFF2-40B4-BE49-F238E27FC236}">
                <a16:creationId xmlns:a16="http://schemas.microsoft.com/office/drawing/2014/main" id="{2377DC1F-5283-344E-8BE3-B8490B10946B}"/>
              </a:ext>
            </a:extLst>
          </p:cNvPr>
          <p:cNvSpPr>
            <a:spLocks noGrp="1"/>
          </p:cNvSpPr>
          <p:nvPr userDrawn="1">
            <p:ph type="body" sz="quarter" idx="28" hasCustomPrompt="1"/>
          </p:nvPr>
        </p:nvSpPr>
        <p:spPr>
          <a:xfrm>
            <a:off x="8972411" y="1850594"/>
            <a:ext cx="1171715" cy="1335518"/>
          </a:xfrm>
        </p:spPr>
        <p:txBody>
          <a:bodyPr>
            <a:noAutofit/>
          </a:bodyPr>
          <a:lstStyle>
            <a:lvl1pPr marL="0" indent="0">
              <a:buNone/>
              <a:defRPr sz="9597">
                <a:solidFill>
                  <a:schemeClr val="tx2"/>
                </a:solidFill>
                <a:latin typeface="+mj-lt"/>
              </a:defRPr>
            </a:lvl1pPr>
          </a:lstStyle>
          <a:p>
            <a:pPr lvl="0"/>
            <a:r>
              <a:rPr lang="en-US" dirty="0"/>
              <a:t>4</a:t>
            </a:r>
          </a:p>
        </p:txBody>
      </p:sp>
    </p:spTree>
    <p:extLst>
      <p:ext uri="{BB962C8B-B14F-4D97-AF65-F5344CB8AC3E}">
        <p14:creationId xmlns:p14="http://schemas.microsoft.com/office/powerpoint/2010/main" val="37328174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Seven Content">
    <p:bg>
      <p:bgPr>
        <a:solidFill>
          <a:schemeClr val="tx1">
            <a:lumMod val="75000"/>
          </a:schemeClr>
        </a:solidFill>
        <a:effectLst/>
      </p:bgPr>
    </p:bg>
    <p:spTree>
      <p:nvGrpSpPr>
        <p:cNvPr id="1" name=""/>
        <p:cNvGrpSpPr/>
        <p:nvPr/>
      </p:nvGrpSpPr>
      <p:grpSpPr>
        <a:xfrm>
          <a:off x="0" y="0"/>
          <a:ext cx="0" cy="0"/>
          <a:chOff x="0" y="0"/>
          <a:chExt cx="0" cy="0"/>
        </a:xfrm>
      </p:grpSpPr>
      <p:sp>
        <p:nvSpPr>
          <p:cNvPr id="91" name="Picture Placeholder 21">
            <a:extLst>
              <a:ext uri="{FF2B5EF4-FFF2-40B4-BE49-F238E27FC236}">
                <a16:creationId xmlns:a16="http://schemas.microsoft.com/office/drawing/2014/main" id="{1558B9E8-08B8-7D48-97B1-91C51A6CFEF6}"/>
              </a:ext>
            </a:extLst>
          </p:cNvPr>
          <p:cNvSpPr>
            <a:spLocks noGrp="1"/>
          </p:cNvSpPr>
          <p:nvPr>
            <p:ph type="pic" sz="quarter" idx="39" hasCustomPrompt="1"/>
          </p:nvPr>
        </p:nvSpPr>
        <p:spPr>
          <a:xfrm>
            <a:off x="2128838" y="2790829"/>
            <a:ext cx="1357642" cy="1355725"/>
          </a:xfrm>
          <a:solidFill>
            <a:schemeClr val="tx1"/>
          </a:solidFill>
        </p:spPr>
        <p:txBody>
          <a:bodyPr anchor="ctr"/>
          <a:lstStyle>
            <a:lvl1pPr marL="0" indent="0" algn="ctr">
              <a:buNone/>
              <a:defRPr/>
            </a:lvl1pPr>
          </a:lstStyle>
          <a:p>
            <a:r>
              <a:rPr lang="en-US" dirty="0"/>
              <a:t>Icon or photo</a:t>
            </a:r>
          </a:p>
        </p:txBody>
      </p:sp>
      <p:sp>
        <p:nvSpPr>
          <p:cNvPr id="92" name="Picture Placeholder 21">
            <a:extLst>
              <a:ext uri="{FF2B5EF4-FFF2-40B4-BE49-F238E27FC236}">
                <a16:creationId xmlns:a16="http://schemas.microsoft.com/office/drawing/2014/main" id="{CD0D7CDB-172C-214C-9451-0983F2AE8181}"/>
              </a:ext>
            </a:extLst>
          </p:cNvPr>
          <p:cNvSpPr>
            <a:spLocks noGrp="1"/>
          </p:cNvSpPr>
          <p:nvPr>
            <p:ph type="pic" sz="quarter" idx="40" hasCustomPrompt="1"/>
          </p:nvPr>
        </p:nvSpPr>
        <p:spPr>
          <a:xfrm>
            <a:off x="3729038" y="2790829"/>
            <a:ext cx="1357642" cy="1355725"/>
          </a:xfrm>
          <a:solidFill>
            <a:schemeClr val="tx1"/>
          </a:solidFill>
        </p:spPr>
        <p:txBody>
          <a:bodyPr anchor="ctr"/>
          <a:lstStyle>
            <a:lvl1pPr marL="0" indent="0" algn="ctr">
              <a:buNone/>
              <a:defRPr/>
            </a:lvl1pPr>
          </a:lstStyle>
          <a:p>
            <a:r>
              <a:rPr lang="en-US" dirty="0"/>
              <a:t>Icon or photo</a:t>
            </a:r>
          </a:p>
        </p:txBody>
      </p:sp>
      <p:sp>
        <p:nvSpPr>
          <p:cNvPr id="93" name="Picture Placeholder 21">
            <a:extLst>
              <a:ext uri="{FF2B5EF4-FFF2-40B4-BE49-F238E27FC236}">
                <a16:creationId xmlns:a16="http://schemas.microsoft.com/office/drawing/2014/main" id="{1FE49DB3-B1C7-A449-A3A0-D8C48F31CC96}"/>
              </a:ext>
            </a:extLst>
          </p:cNvPr>
          <p:cNvSpPr>
            <a:spLocks noGrp="1"/>
          </p:cNvSpPr>
          <p:nvPr>
            <p:ph type="pic" sz="quarter" idx="41" hasCustomPrompt="1"/>
          </p:nvPr>
        </p:nvSpPr>
        <p:spPr>
          <a:xfrm>
            <a:off x="5329238" y="2790829"/>
            <a:ext cx="1357642" cy="1355725"/>
          </a:xfrm>
          <a:solidFill>
            <a:schemeClr val="tx1"/>
          </a:solidFill>
        </p:spPr>
        <p:txBody>
          <a:bodyPr anchor="ctr"/>
          <a:lstStyle>
            <a:lvl1pPr marL="0" indent="0" algn="ctr">
              <a:buNone/>
              <a:defRPr/>
            </a:lvl1pPr>
          </a:lstStyle>
          <a:p>
            <a:r>
              <a:rPr lang="en-US" dirty="0"/>
              <a:t>Icon or photo</a:t>
            </a:r>
          </a:p>
        </p:txBody>
      </p:sp>
      <p:sp>
        <p:nvSpPr>
          <p:cNvPr id="94" name="Picture Placeholder 21">
            <a:extLst>
              <a:ext uri="{FF2B5EF4-FFF2-40B4-BE49-F238E27FC236}">
                <a16:creationId xmlns:a16="http://schemas.microsoft.com/office/drawing/2014/main" id="{74188D25-66BC-7742-AC9E-0B84D3F3DE3F}"/>
              </a:ext>
            </a:extLst>
          </p:cNvPr>
          <p:cNvSpPr>
            <a:spLocks noGrp="1"/>
          </p:cNvSpPr>
          <p:nvPr>
            <p:ph type="pic" sz="quarter" idx="42" hasCustomPrompt="1"/>
          </p:nvPr>
        </p:nvSpPr>
        <p:spPr>
          <a:xfrm>
            <a:off x="6929438" y="2790829"/>
            <a:ext cx="1357642" cy="1355725"/>
          </a:xfrm>
          <a:solidFill>
            <a:schemeClr val="tx1"/>
          </a:solidFill>
        </p:spPr>
        <p:txBody>
          <a:bodyPr anchor="ctr"/>
          <a:lstStyle>
            <a:lvl1pPr marL="0" indent="0" algn="ctr">
              <a:buNone/>
              <a:defRPr/>
            </a:lvl1pPr>
          </a:lstStyle>
          <a:p>
            <a:r>
              <a:rPr lang="en-US" dirty="0"/>
              <a:t>Icon or photo</a:t>
            </a:r>
          </a:p>
        </p:txBody>
      </p:sp>
      <p:sp>
        <p:nvSpPr>
          <p:cNvPr id="95" name="Picture Placeholder 21">
            <a:extLst>
              <a:ext uri="{FF2B5EF4-FFF2-40B4-BE49-F238E27FC236}">
                <a16:creationId xmlns:a16="http://schemas.microsoft.com/office/drawing/2014/main" id="{03FC524C-6AF5-0D41-B9C2-CB2AAF0257D3}"/>
              </a:ext>
            </a:extLst>
          </p:cNvPr>
          <p:cNvSpPr>
            <a:spLocks noGrp="1"/>
          </p:cNvSpPr>
          <p:nvPr>
            <p:ph type="pic" sz="quarter" idx="43" hasCustomPrompt="1"/>
          </p:nvPr>
        </p:nvSpPr>
        <p:spPr>
          <a:xfrm>
            <a:off x="8529638" y="2790829"/>
            <a:ext cx="1357642" cy="1355725"/>
          </a:xfrm>
          <a:solidFill>
            <a:schemeClr val="tx1"/>
          </a:solidFill>
        </p:spPr>
        <p:txBody>
          <a:bodyPr anchor="ctr"/>
          <a:lstStyle>
            <a:lvl1pPr marL="0" indent="0" algn="ctr">
              <a:buNone/>
              <a:defRPr/>
            </a:lvl1pPr>
          </a:lstStyle>
          <a:p>
            <a:r>
              <a:rPr lang="en-US" dirty="0"/>
              <a:t>Icon or photo</a:t>
            </a:r>
          </a:p>
        </p:txBody>
      </p:sp>
      <p:sp>
        <p:nvSpPr>
          <p:cNvPr id="96" name="Picture Placeholder 21">
            <a:extLst>
              <a:ext uri="{FF2B5EF4-FFF2-40B4-BE49-F238E27FC236}">
                <a16:creationId xmlns:a16="http://schemas.microsoft.com/office/drawing/2014/main" id="{38978075-D22C-7544-B9CA-A6826C982328}"/>
              </a:ext>
            </a:extLst>
          </p:cNvPr>
          <p:cNvSpPr>
            <a:spLocks noGrp="1"/>
          </p:cNvSpPr>
          <p:nvPr>
            <p:ph type="pic" sz="quarter" idx="44" hasCustomPrompt="1"/>
          </p:nvPr>
        </p:nvSpPr>
        <p:spPr>
          <a:xfrm>
            <a:off x="10129838" y="2790829"/>
            <a:ext cx="1357642" cy="1355725"/>
          </a:xfrm>
          <a:solidFill>
            <a:schemeClr val="tx1"/>
          </a:solidFill>
        </p:spPr>
        <p:txBody>
          <a:bodyPr anchor="ctr"/>
          <a:lstStyle>
            <a:lvl1pPr marL="0" indent="0" algn="ctr">
              <a:buNone/>
              <a:defRPr/>
            </a:lvl1pPr>
          </a:lstStyle>
          <a:p>
            <a:r>
              <a:rPr lang="en-US" dirty="0"/>
              <a:t>Icon or photo</a:t>
            </a:r>
          </a:p>
        </p:txBody>
      </p:sp>
      <p:sp>
        <p:nvSpPr>
          <p:cNvPr id="89" name="Picture Placeholder 21">
            <a:extLst>
              <a:ext uri="{FF2B5EF4-FFF2-40B4-BE49-F238E27FC236}">
                <a16:creationId xmlns:a16="http://schemas.microsoft.com/office/drawing/2014/main" id="{E66B47B6-07D9-CE46-A854-63C591154691}"/>
              </a:ext>
            </a:extLst>
          </p:cNvPr>
          <p:cNvSpPr>
            <a:spLocks noGrp="1"/>
          </p:cNvSpPr>
          <p:nvPr>
            <p:ph type="pic" sz="quarter" idx="38" hasCustomPrompt="1"/>
          </p:nvPr>
        </p:nvSpPr>
        <p:spPr>
          <a:xfrm>
            <a:off x="528638" y="2790829"/>
            <a:ext cx="1357642" cy="1355725"/>
          </a:xfrm>
          <a:solidFill>
            <a:schemeClr val="tx1"/>
          </a:solidFill>
        </p:spPr>
        <p:txBody>
          <a:bodyPr anchor="ctr"/>
          <a:lstStyle>
            <a:lvl1pPr marL="0" indent="0" algn="ctr">
              <a:buNone/>
              <a:defRPr/>
            </a:lvl1pPr>
          </a:lstStyle>
          <a:p>
            <a:r>
              <a:rPr lang="en-US" dirty="0"/>
              <a:t>Icon or photo</a:t>
            </a:r>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Lorem ipsum dolor magna </a:t>
            </a:r>
            <a:r>
              <a:rPr lang="en-US" dirty="0" err="1"/>
              <a:t>aliqua</a:t>
            </a:r>
            <a:endParaRPr lang="en-US" dirty="0"/>
          </a:p>
        </p:txBody>
      </p:sp>
      <p:sp>
        <p:nvSpPr>
          <p:cNvPr id="4" name="Footer Placeholder 3"/>
          <p:cNvSpPr>
            <a:spLocks noGrp="1"/>
          </p:cNvSpPr>
          <p:nvPr>
            <p:ph type="ftr" sz="quarter" idx="11"/>
          </p:nvPr>
        </p:nvSpPr>
        <p:spPr/>
        <p:txBody>
          <a:bodyPr/>
          <a:lstStyle/>
          <a:p>
            <a:r>
              <a:rPr lang="en-US"/>
              <a:t>©2020 Charles Schwab &amp; Co., Inc. (“Schwab”). All rights reserved. Member SIPC.</a:t>
            </a:r>
            <a:endParaRPr lang="en-US" dirty="0"/>
          </a:p>
        </p:txBody>
      </p:sp>
      <p:sp>
        <p:nvSpPr>
          <p:cNvPr id="5" name="Slide Number Placeholder 4"/>
          <p:cNvSpPr>
            <a:spLocks noGrp="1"/>
          </p:cNvSpPr>
          <p:nvPr>
            <p:ph type="sldNum" sz="quarter" idx="12"/>
          </p:nvPr>
        </p:nvSpPr>
        <p:spPr/>
        <p:txBody>
          <a:bodyPr/>
          <a:lstStyle/>
          <a:p>
            <a:fld id="{51C42D48-3D89-451C-9D14-12E9AAE2BFF0}" type="slidenum">
              <a:rPr lang="en-US" smtClean="0"/>
              <a:t>‹#›</a:t>
            </a:fld>
            <a:endParaRPr lang="en-US" dirty="0"/>
          </a:p>
        </p:txBody>
      </p:sp>
      <p:sp>
        <p:nvSpPr>
          <p:cNvPr id="29" name="Text Placeholder 5">
            <a:extLst>
              <a:ext uri="{FF2B5EF4-FFF2-40B4-BE49-F238E27FC236}">
                <a16:creationId xmlns:a16="http://schemas.microsoft.com/office/drawing/2014/main" id="{B1E5AED3-B6E7-2848-8C40-567355369C92}"/>
              </a:ext>
            </a:extLst>
          </p:cNvPr>
          <p:cNvSpPr>
            <a:spLocks noGrp="1"/>
          </p:cNvSpPr>
          <p:nvPr userDrawn="1">
            <p:ph type="body" sz="quarter" idx="22" hasCustomPrompt="1"/>
          </p:nvPr>
        </p:nvSpPr>
        <p:spPr>
          <a:xfrm>
            <a:off x="528638" y="4251430"/>
            <a:ext cx="1357312" cy="1335186"/>
          </a:xfrm>
        </p:spPr>
        <p:txBody>
          <a:bodyPr anchor="t">
            <a:normAutofit/>
          </a:bodyPr>
          <a:lstStyle>
            <a:lvl1pPr marL="0" indent="0">
              <a:buNone/>
              <a:defRPr sz="1200">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30" name="Text Placeholder 5">
            <a:extLst>
              <a:ext uri="{FF2B5EF4-FFF2-40B4-BE49-F238E27FC236}">
                <a16:creationId xmlns:a16="http://schemas.microsoft.com/office/drawing/2014/main" id="{F149623A-1C02-E541-93BC-C7412F32A46B}"/>
              </a:ext>
            </a:extLst>
          </p:cNvPr>
          <p:cNvSpPr>
            <a:spLocks noGrp="1"/>
          </p:cNvSpPr>
          <p:nvPr userDrawn="1">
            <p:ph type="body" sz="quarter" idx="13" hasCustomPrompt="1"/>
          </p:nvPr>
        </p:nvSpPr>
        <p:spPr>
          <a:xfrm>
            <a:off x="528638" y="2064907"/>
            <a:ext cx="528778" cy="621144"/>
          </a:xfrm>
        </p:spPr>
        <p:txBody>
          <a:bodyPr>
            <a:noAutofit/>
          </a:bodyPr>
          <a:lstStyle>
            <a:lvl1pPr marL="0" indent="0">
              <a:buNone/>
              <a:defRPr sz="3599">
                <a:solidFill>
                  <a:schemeClr val="bg2"/>
                </a:solidFill>
                <a:latin typeface="+mn-lt"/>
              </a:defRPr>
            </a:lvl1pPr>
          </a:lstStyle>
          <a:p>
            <a:pPr lvl="0"/>
            <a:r>
              <a:rPr lang="en-US" dirty="0"/>
              <a:t>1</a:t>
            </a:r>
          </a:p>
        </p:txBody>
      </p:sp>
      <p:sp>
        <p:nvSpPr>
          <p:cNvPr id="32" name="Text Placeholder 5">
            <a:extLst>
              <a:ext uri="{FF2B5EF4-FFF2-40B4-BE49-F238E27FC236}">
                <a16:creationId xmlns:a16="http://schemas.microsoft.com/office/drawing/2014/main" id="{3BF26A24-2A14-934D-BBC1-562E8679B218}"/>
              </a:ext>
            </a:extLst>
          </p:cNvPr>
          <p:cNvSpPr>
            <a:spLocks noGrp="1"/>
          </p:cNvSpPr>
          <p:nvPr userDrawn="1">
            <p:ph type="body" sz="quarter" idx="24" hasCustomPrompt="1"/>
          </p:nvPr>
        </p:nvSpPr>
        <p:spPr>
          <a:xfrm>
            <a:off x="2128838" y="2064907"/>
            <a:ext cx="528778" cy="621144"/>
          </a:xfrm>
        </p:spPr>
        <p:txBody>
          <a:bodyPr>
            <a:noAutofit/>
          </a:bodyPr>
          <a:lstStyle>
            <a:lvl1pPr marL="0" indent="0">
              <a:buNone/>
              <a:defRPr sz="3599">
                <a:solidFill>
                  <a:schemeClr val="bg2"/>
                </a:solidFill>
                <a:latin typeface="+mn-lt"/>
              </a:defRPr>
            </a:lvl1pPr>
          </a:lstStyle>
          <a:p>
            <a:pPr lvl="0"/>
            <a:r>
              <a:rPr lang="en-US" dirty="0"/>
              <a:t>2</a:t>
            </a:r>
          </a:p>
        </p:txBody>
      </p:sp>
      <p:sp>
        <p:nvSpPr>
          <p:cNvPr id="34" name="Text Placeholder 5">
            <a:extLst>
              <a:ext uri="{FF2B5EF4-FFF2-40B4-BE49-F238E27FC236}">
                <a16:creationId xmlns:a16="http://schemas.microsoft.com/office/drawing/2014/main" id="{B30E0ADA-A196-AE4C-B8AD-51F9E95393CC}"/>
              </a:ext>
            </a:extLst>
          </p:cNvPr>
          <p:cNvSpPr>
            <a:spLocks noGrp="1"/>
          </p:cNvSpPr>
          <p:nvPr userDrawn="1">
            <p:ph type="body" sz="quarter" idx="26" hasCustomPrompt="1"/>
          </p:nvPr>
        </p:nvSpPr>
        <p:spPr>
          <a:xfrm>
            <a:off x="3729038" y="2064907"/>
            <a:ext cx="528778" cy="621144"/>
          </a:xfrm>
        </p:spPr>
        <p:txBody>
          <a:bodyPr>
            <a:noAutofit/>
          </a:bodyPr>
          <a:lstStyle>
            <a:lvl1pPr marL="0" indent="0">
              <a:buNone/>
              <a:defRPr sz="3599">
                <a:solidFill>
                  <a:schemeClr val="bg2"/>
                </a:solidFill>
                <a:latin typeface="+mn-lt"/>
              </a:defRPr>
            </a:lvl1pPr>
          </a:lstStyle>
          <a:p>
            <a:pPr lvl="0"/>
            <a:r>
              <a:rPr lang="en-US" dirty="0"/>
              <a:t>3</a:t>
            </a:r>
          </a:p>
        </p:txBody>
      </p:sp>
      <p:sp>
        <p:nvSpPr>
          <p:cNvPr id="36" name="Text Placeholder 5">
            <a:extLst>
              <a:ext uri="{FF2B5EF4-FFF2-40B4-BE49-F238E27FC236}">
                <a16:creationId xmlns:a16="http://schemas.microsoft.com/office/drawing/2014/main" id="{2377DC1F-5283-344E-8BE3-B8490B10946B}"/>
              </a:ext>
            </a:extLst>
          </p:cNvPr>
          <p:cNvSpPr>
            <a:spLocks noGrp="1"/>
          </p:cNvSpPr>
          <p:nvPr userDrawn="1">
            <p:ph type="body" sz="quarter" idx="28" hasCustomPrompt="1"/>
          </p:nvPr>
        </p:nvSpPr>
        <p:spPr>
          <a:xfrm>
            <a:off x="5329238" y="2064907"/>
            <a:ext cx="528778" cy="621144"/>
          </a:xfrm>
        </p:spPr>
        <p:txBody>
          <a:bodyPr>
            <a:noAutofit/>
          </a:bodyPr>
          <a:lstStyle>
            <a:lvl1pPr marL="0" indent="0">
              <a:buNone/>
              <a:defRPr sz="3599">
                <a:solidFill>
                  <a:schemeClr val="bg2"/>
                </a:solidFill>
                <a:latin typeface="+mn-lt"/>
              </a:defRPr>
            </a:lvl1pPr>
          </a:lstStyle>
          <a:p>
            <a:pPr lvl="0"/>
            <a:r>
              <a:rPr lang="en-US" dirty="0"/>
              <a:t>4</a:t>
            </a:r>
          </a:p>
        </p:txBody>
      </p:sp>
      <p:sp>
        <p:nvSpPr>
          <p:cNvPr id="74" name="Text Placeholder 5">
            <a:extLst>
              <a:ext uri="{FF2B5EF4-FFF2-40B4-BE49-F238E27FC236}">
                <a16:creationId xmlns:a16="http://schemas.microsoft.com/office/drawing/2014/main" id="{3DA35F45-C797-A447-8673-E7A35750BD47}"/>
              </a:ext>
            </a:extLst>
          </p:cNvPr>
          <p:cNvSpPr>
            <a:spLocks noGrp="1"/>
          </p:cNvSpPr>
          <p:nvPr>
            <p:ph type="body" sz="quarter" idx="29" hasCustomPrompt="1"/>
          </p:nvPr>
        </p:nvSpPr>
        <p:spPr>
          <a:xfrm>
            <a:off x="6929438" y="2064907"/>
            <a:ext cx="528778" cy="621144"/>
          </a:xfrm>
        </p:spPr>
        <p:txBody>
          <a:bodyPr>
            <a:noAutofit/>
          </a:bodyPr>
          <a:lstStyle>
            <a:lvl1pPr marL="0" indent="0">
              <a:buNone/>
              <a:defRPr sz="3599">
                <a:solidFill>
                  <a:schemeClr val="bg2"/>
                </a:solidFill>
                <a:latin typeface="+mn-lt"/>
              </a:defRPr>
            </a:lvl1pPr>
          </a:lstStyle>
          <a:p>
            <a:pPr lvl="0"/>
            <a:r>
              <a:rPr lang="en-US" dirty="0"/>
              <a:t>5</a:t>
            </a:r>
          </a:p>
        </p:txBody>
      </p:sp>
      <p:sp>
        <p:nvSpPr>
          <p:cNvPr id="75" name="Text Placeholder 5">
            <a:extLst>
              <a:ext uri="{FF2B5EF4-FFF2-40B4-BE49-F238E27FC236}">
                <a16:creationId xmlns:a16="http://schemas.microsoft.com/office/drawing/2014/main" id="{B4CCA01A-E687-6C4F-9BD9-0BE74938DB2A}"/>
              </a:ext>
            </a:extLst>
          </p:cNvPr>
          <p:cNvSpPr>
            <a:spLocks noGrp="1"/>
          </p:cNvSpPr>
          <p:nvPr>
            <p:ph type="body" sz="quarter" idx="30" hasCustomPrompt="1"/>
          </p:nvPr>
        </p:nvSpPr>
        <p:spPr>
          <a:xfrm>
            <a:off x="8529638" y="2064907"/>
            <a:ext cx="528778" cy="621144"/>
          </a:xfrm>
        </p:spPr>
        <p:txBody>
          <a:bodyPr>
            <a:noAutofit/>
          </a:bodyPr>
          <a:lstStyle>
            <a:lvl1pPr marL="0" indent="0">
              <a:buNone/>
              <a:defRPr sz="3599">
                <a:solidFill>
                  <a:schemeClr val="bg2"/>
                </a:solidFill>
                <a:latin typeface="+mn-lt"/>
              </a:defRPr>
            </a:lvl1pPr>
          </a:lstStyle>
          <a:p>
            <a:pPr lvl="0"/>
            <a:r>
              <a:rPr lang="en-US" dirty="0"/>
              <a:t>6</a:t>
            </a:r>
          </a:p>
        </p:txBody>
      </p:sp>
      <p:sp>
        <p:nvSpPr>
          <p:cNvPr id="76" name="Text Placeholder 5">
            <a:extLst>
              <a:ext uri="{FF2B5EF4-FFF2-40B4-BE49-F238E27FC236}">
                <a16:creationId xmlns:a16="http://schemas.microsoft.com/office/drawing/2014/main" id="{B8EBA8D4-10B5-E74D-BBF4-DC33E49AEEF9}"/>
              </a:ext>
            </a:extLst>
          </p:cNvPr>
          <p:cNvSpPr>
            <a:spLocks noGrp="1"/>
          </p:cNvSpPr>
          <p:nvPr>
            <p:ph type="body" sz="quarter" idx="31" hasCustomPrompt="1"/>
          </p:nvPr>
        </p:nvSpPr>
        <p:spPr>
          <a:xfrm>
            <a:off x="10129838" y="2064907"/>
            <a:ext cx="528778" cy="621144"/>
          </a:xfrm>
        </p:spPr>
        <p:txBody>
          <a:bodyPr>
            <a:noAutofit/>
          </a:bodyPr>
          <a:lstStyle>
            <a:lvl1pPr marL="0" indent="0">
              <a:buNone/>
              <a:defRPr sz="3599">
                <a:solidFill>
                  <a:schemeClr val="bg2"/>
                </a:solidFill>
                <a:latin typeface="+mn-lt"/>
              </a:defRPr>
            </a:lvl1pPr>
          </a:lstStyle>
          <a:p>
            <a:pPr lvl="0"/>
            <a:r>
              <a:rPr lang="en-US" dirty="0"/>
              <a:t>7</a:t>
            </a:r>
          </a:p>
        </p:txBody>
      </p:sp>
      <p:sp>
        <p:nvSpPr>
          <p:cNvPr id="80" name="Text Placeholder 5">
            <a:extLst>
              <a:ext uri="{FF2B5EF4-FFF2-40B4-BE49-F238E27FC236}">
                <a16:creationId xmlns:a16="http://schemas.microsoft.com/office/drawing/2014/main" id="{7F8F4024-A994-2647-A6BD-6FF221B9866F}"/>
              </a:ext>
            </a:extLst>
          </p:cNvPr>
          <p:cNvSpPr>
            <a:spLocks noGrp="1"/>
          </p:cNvSpPr>
          <p:nvPr>
            <p:ph type="body" sz="quarter" idx="32" hasCustomPrompt="1"/>
          </p:nvPr>
        </p:nvSpPr>
        <p:spPr>
          <a:xfrm>
            <a:off x="2128838" y="4251430"/>
            <a:ext cx="1357312" cy="1335186"/>
          </a:xfrm>
        </p:spPr>
        <p:txBody>
          <a:bodyPr anchor="t">
            <a:normAutofit/>
          </a:bodyPr>
          <a:lstStyle>
            <a:lvl1pPr marL="0" indent="0">
              <a:buNone/>
              <a:defRPr sz="1200">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81" name="Text Placeholder 5">
            <a:extLst>
              <a:ext uri="{FF2B5EF4-FFF2-40B4-BE49-F238E27FC236}">
                <a16:creationId xmlns:a16="http://schemas.microsoft.com/office/drawing/2014/main" id="{D3D57746-01A5-DC49-B9CB-A0614B85F1CC}"/>
              </a:ext>
            </a:extLst>
          </p:cNvPr>
          <p:cNvSpPr>
            <a:spLocks noGrp="1"/>
          </p:cNvSpPr>
          <p:nvPr>
            <p:ph type="body" sz="quarter" idx="33" hasCustomPrompt="1"/>
          </p:nvPr>
        </p:nvSpPr>
        <p:spPr>
          <a:xfrm>
            <a:off x="3729039" y="4251430"/>
            <a:ext cx="1357312" cy="1335186"/>
          </a:xfrm>
        </p:spPr>
        <p:txBody>
          <a:bodyPr anchor="t">
            <a:normAutofit/>
          </a:bodyPr>
          <a:lstStyle>
            <a:lvl1pPr marL="0" indent="0">
              <a:buNone/>
              <a:defRPr sz="1200">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82" name="Text Placeholder 5">
            <a:extLst>
              <a:ext uri="{FF2B5EF4-FFF2-40B4-BE49-F238E27FC236}">
                <a16:creationId xmlns:a16="http://schemas.microsoft.com/office/drawing/2014/main" id="{8DBD362E-8A46-B74E-86C7-5F454831EE4C}"/>
              </a:ext>
            </a:extLst>
          </p:cNvPr>
          <p:cNvSpPr>
            <a:spLocks noGrp="1"/>
          </p:cNvSpPr>
          <p:nvPr>
            <p:ph type="body" sz="quarter" idx="34" hasCustomPrompt="1"/>
          </p:nvPr>
        </p:nvSpPr>
        <p:spPr>
          <a:xfrm>
            <a:off x="5329239" y="4251430"/>
            <a:ext cx="1357312" cy="1335186"/>
          </a:xfrm>
        </p:spPr>
        <p:txBody>
          <a:bodyPr anchor="t">
            <a:normAutofit/>
          </a:bodyPr>
          <a:lstStyle>
            <a:lvl1pPr marL="0" indent="0">
              <a:buNone/>
              <a:defRPr sz="1200">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83" name="Text Placeholder 5">
            <a:extLst>
              <a:ext uri="{FF2B5EF4-FFF2-40B4-BE49-F238E27FC236}">
                <a16:creationId xmlns:a16="http://schemas.microsoft.com/office/drawing/2014/main" id="{A8623174-2722-AB40-932F-56067E4E6468}"/>
              </a:ext>
            </a:extLst>
          </p:cNvPr>
          <p:cNvSpPr>
            <a:spLocks noGrp="1"/>
          </p:cNvSpPr>
          <p:nvPr>
            <p:ph type="body" sz="quarter" idx="35" hasCustomPrompt="1"/>
          </p:nvPr>
        </p:nvSpPr>
        <p:spPr>
          <a:xfrm>
            <a:off x="6929438" y="4251430"/>
            <a:ext cx="1357312" cy="1335186"/>
          </a:xfrm>
        </p:spPr>
        <p:txBody>
          <a:bodyPr anchor="t">
            <a:normAutofit/>
          </a:bodyPr>
          <a:lstStyle>
            <a:lvl1pPr marL="0" indent="0">
              <a:buNone/>
              <a:defRPr sz="1200">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84" name="Text Placeholder 5">
            <a:extLst>
              <a:ext uri="{FF2B5EF4-FFF2-40B4-BE49-F238E27FC236}">
                <a16:creationId xmlns:a16="http://schemas.microsoft.com/office/drawing/2014/main" id="{DE8FBDE8-AF6D-B942-99D1-5B66E9BD1380}"/>
              </a:ext>
            </a:extLst>
          </p:cNvPr>
          <p:cNvSpPr>
            <a:spLocks noGrp="1"/>
          </p:cNvSpPr>
          <p:nvPr>
            <p:ph type="body" sz="quarter" idx="36" hasCustomPrompt="1"/>
          </p:nvPr>
        </p:nvSpPr>
        <p:spPr>
          <a:xfrm>
            <a:off x="8529639" y="4251430"/>
            <a:ext cx="1357312" cy="1335186"/>
          </a:xfrm>
        </p:spPr>
        <p:txBody>
          <a:bodyPr anchor="t">
            <a:normAutofit/>
          </a:bodyPr>
          <a:lstStyle>
            <a:lvl1pPr marL="0" indent="0">
              <a:buNone/>
              <a:defRPr sz="1200">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85" name="Text Placeholder 5">
            <a:extLst>
              <a:ext uri="{FF2B5EF4-FFF2-40B4-BE49-F238E27FC236}">
                <a16:creationId xmlns:a16="http://schemas.microsoft.com/office/drawing/2014/main" id="{8D68263E-E591-3643-A165-E0AE9C35DC34}"/>
              </a:ext>
            </a:extLst>
          </p:cNvPr>
          <p:cNvSpPr>
            <a:spLocks noGrp="1"/>
          </p:cNvSpPr>
          <p:nvPr>
            <p:ph type="body" sz="quarter" idx="37" hasCustomPrompt="1"/>
          </p:nvPr>
        </p:nvSpPr>
        <p:spPr>
          <a:xfrm>
            <a:off x="10129839" y="4251430"/>
            <a:ext cx="1357312" cy="1335186"/>
          </a:xfrm>
        </p:spPr>
        <p:txBody>
          <a:bodyPr anchor="t">
            <a:normAutofit/>
          </a:bodyPr>
          <a:lstStyle>
            <a:lvl1pPr marL="0" indent="0">
              <a:buNone/>
              <a:defRPr sz="1200">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Tree>
    <p:extLst>
      <p:ext uri="{BB962C8B-B14F-4D97-AF65-F5344CB8AC3E}">
        <p14:creationId xmlns:p14="http://schemas.microsoft.com/office/powerpoint/2010/main" val="28651944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inks">
    <p:spTree>
      <p:nvGrpSpPr>
        <p:cNvPr id="1" name=""/>
        <p:cNvGrpSpPr/>
        <p:nvPr/>
      </p:nvGrpSpPr>
      <p:grpSpPr>
        <a:xfrm>
          <a:off x="0" y="0"/>
          <a:ext cx="0" cy="0"/>
          <a:chOff x="0" y="0"/>
          <a:chExt cx="0" cy="0"/>
        </a:xfrm>
      </p:grpSpPr>
      <p:sp>
        <p:nvSpPr>
          <p:cNvPr id="46" name="Text Placeholder 5">
            <a:extLst>
              <a:ext uri="{FF2B5EF4-FFF2-40B4-BE49-F238E27FC236}">
                <a16:creationId xmlns:a16="http://schemas.microsoft.com/office/drawing/2014/main" id="{B00E6148-EDC1-0847-916F-9B3A854C2420}"/>
              </a:ext>
            </a:extLst>
          </p:cNvPr>
          <p:cNvSpPr>
            <a:spLocks noGrp="1"/>
          </p:cNvSpPr>
          <p:nvPr>
            <p:ph type="body" sz="quarter" idx="38" hasCustomPrompt="1"/>
          </p:nvPr>
        </p:nvSpPr>
        <p:spPr>
          <a:xfrm>
            <a:off x="2866078" y="2262372"/>
            <a:ext cx="7815844" cy="246569"/>
          </a:xfrm>
        </p:spPr>
        <p:txBody>
          <a:bodyPr anchor="t">
            <a:normAutofit/>
          </a:bodyPr>
          <a:lstStyle>
            <a:lvl1pPr marL="0" marR="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sz="1200">
                <a:solidFill>
                  <a:srgbClr val="0066CC"/>
                </a:solidFill>
              </a:defRPr>
            </a:lvl1pPr>
          </a:lstStyle>
          <a:p>
            <a:pPr marL="0" marR="0" lvl="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a:pPr>
            <a:r>
              <a:rPr lang="en-US" dirty="0"/>
              <a:t>http://</a:t>
            </a:r>
            <a:r>
              <a:rPr lang="en-US" dirty="0" err="1"/>
              <a:t>www.schwab.com</a:t>
            </a:r>
            <a:r>
              <a:rPr lang="en-US" dirty="0"/>
              <a:t>/public</a:t>
            </a:r>
            <a:endParaRPr lang="en-US" sz="1200" kern="0" dirty="0">
              <a:solidFill>
                <a:schemeClr val="bg2"/>
              </a:solidFill>
              <a:latin typeface="+mn-lt"/>
              <a:cs typeface="Arial" charset="0"/>
            </a:endParaRPr>
          </a:p>
        </p:txBody>
      </p:sp>
      <p:sp>
        <p:nvSpPr>
          <p:cNvPr id="18" name="Text Placeholder 5">
            <a:extLst>
              <a:ext uri="{FF2B5EF4-FFF2-40B4-BE49-F238E27FC236}">
                <a16:creationId xmlns:a16="http://schemas.microsoft.com/office/drawing/2014/main" id="{9D91B91E-7DAA-2C4E-86D9-4EB59419BC21}"/>
              </a:ext>
            </a:extLst>
          </p:cNvPr>
          <p:cNvSpPr>
            <a:spLocks noGrp="1"/>
          </p:cNvSpPr>
          <p:nvPr>
            <p:ph type="body" sz="quarter" idx="23" hasCustomPrompt="1"/>
          </p:nvPr>
        </p:nvSpPr>
        <p:spPr>
          <a:xfrm>
            <a:off x="2866078" y="1962496"/>
            <a:ext cx="7815844" cy="246569"/>
          </a:xfrm>
        </p:spPr>
        <p:txBody>
          <a:bodyPr anchor="t">
            <a:normAutofit/>
          </a:bodyPr>
          <a:lstStyle>
            <a:lvl1pPr marL="0" marR="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sz="1200">
                <a:solidFill>
                  <a:schemeClr val="bg2"/>
                </a:solidFill>
              </a:defRPr>
            </a:lvl1pPr>
          </a:lstStyle>
          <a:p>
            <a:pPr marL="0" marR="0" lvl="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a:pPr>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 </a:t>
            </a:r>
            <a:r>
              <a:rPr lang="en-US" sz="1200" dirty="0">
                <a:solidFill>
                  <a:schemeClr val="bg2"/>
                </a:solidFill>
              </a:rPr>
              <a:t>Lorem ipsum dolor sit </a:t>
            </a:r>
            <a:r>
              <a:rPr lang="en-US" sz="1200" dirty="0" err="1">
                <a:solidFill>
                  <a:schemeClr val="bg2"/>
                </a:solidFill>
              </a:rPr>
              <a:t>amet</a:t>
            </a:r>
            <a:r>
              <a:rPr lang="en-US" sz="1200" dirty="0">
                <a:solidFill>
                  <a:schemeClr val="bg2"/>
                </a:solidFill>
              </a:rPr>
              <a:t>, </a:t>
            </a:r>
            <a:r>
              <a:rPr lang="en-US" sz="1200" dirty="0" err="1">
                <a:solidFill>
                  <a:schemeClr val="bg2"/>
                </a:solidFill>
              </a:rPr>
              <a:t>consectetur</a:t>
            </a:r>
            <a:r>
              <a:rPr lang="en-US" sz="1200" dirty="0">
                <a:solidFill>
                  <a:schemeClr val="bg2"/>
                </a:solidFill>
              </a:rPr>
              <a:t> </a:t>
            </a:r>
            <a:r>
              <a:rPr lang="en-US" sz="1200" dirty="0" err="1">
                <a:solidFill>
                  <a:schemeClr val="bg2"/>
                </a:solidFill>
              </a:rPr>
              <a:t>adipiscing</a:t>
            </a:r>
            <a:r>
              <a:rPr lang="en-US" sz="1200" dirty="0">
                <a:solidFill>
                  <a:schemeClr val="bg2"/>
                </a:solidFill>
              </a:rPr>
              <a:t> </a:t>
            </a:r>
            <a:r>
              <a:rPr lang="en-US" sz="1200" dirty="0" err="1">
                <a:solidFill>
                  <a:schemeClr val="bg2"/>
                </a:solidFill>
              </a:rPr>
              <a:t>elit</a:t>
            </a:r>
            <a:r>
              <a:rPr lang="en-US" sz="1200" kern="0" dirty="0">
                <a:solidFill>
                  <a:schemeClr val="bg2"/>
                </a:solidFill>
                <a:latin typeface="+mn-lt"/>
                <a:cs typeface="Arial" charset="0"/>
              </a:rPr>
              <a:t>.</a:t>
            </a:r>
          </a:p>
        </p:txBody>
      </p:sp>
      <p:sp>
        <p:nvSpPr>
          <p:cNvPr id="2" name="Title 1"/>
          <p:cNvSpPr>
            <a:spLocks noGrp="1"/>
          </p:cNvSpPr>
          <p:nvPr>
            <p:ph type="title" hasCustomPrompt="1"/>
          </p:nvPr>
        </p:nvSpPr>
        <p:spPr/>
        <p:txBody>
          <a:bodyPr/>
          <a:lstStyle>
            <a:lvl1pPr>
              <a:defRPr>
                <a:solidFill>
                  <a:schemeClr val="tx1"/>
                </a:solidFill>
              </a:defRPr>
            </a:lvl1pPr>
          </a:lstStyle>
          <a:p>
            <a:r>
              <a:rPr lang="en-US" dirty="0"/>
              <a:t>Lorem ipsum dolor magna </a:t>
            </a:r>
            <a:r>
              <a:rPr lang="en-US" dirty="0" err="1"/>
              <a:t>aliqua</a:t>
            </a:r>
            <a:endParaRPr lang="en-US" dirty="0"/>
          </a:p>
        </p:txBody>
      </p:sp>
      <p:sp>
        <p:nvSpPr>
          <p:cNvPr id="4" name="Footer Placeholder 3"/>
          <p:cNvSpPr>
            <a:spLocks noGrp="1"/>
          </p:cNvSpPr>
          <p:nvPr>
            <p:ph type="ftr" sz="quarter" idx="11"/>
          </p:nvPr>
        </p:nvSpPr>
        <p:spPr/>
        <p:txBody>
          <a:bodyPr/>
          <a:lstStyle/>
          <a:p>
            <a:r>
              <a:rPr lang="en-US"/>
              <a:t>©2020 Charles Schwab &amp; Co., Inc. (“Schwab”). All rights reserved. Member SIPC.</a:t>
            </a:r>
            <a:endParaRPr lang="en-US" dirty="0"/>
          </a:p>
        </p:txBody>
      </p:sp>
      <p:sp>
        <p:nvSpPr>
          <p:cNvPr id="5" name="Slide Number Placeholder 4"/>
          <p:cNvSpPr>
            <a:spLocks noGrp="1"/>
          </p:cNvSpPr>
          <p:nvPr>
            <p:ph type="sldNum" sz="quarter" idx="12"/>
          </p:nvPr>
        </p:nvSpPr>
        <p:spPr/>
        <p:txBody>
          <a:bodyPr/>
          <a:lstStyle/>
          <a:p>
            <a:fld id="{51C42D48-3D89-451C-9D14-12E9AAE2BFF0}" type="slidenum">
              <a:rPr lang="en-US" smtClean="0"/>
              <a:t>‹#›</a:t>
            </a:fld>
            <a:endParaRPr lang="en-US" dirty="0"/>
          </a:p>
        </p:txBody>
      </p:sp>
      <p:sp>
        <p:nvSpPr>
          <p:cNvPr id="17" name="Text Placeholder 5">
            <a:extLst>
              <a:ext uri="{FF2B5EF4-FFF2-40B4-BE49-F238E27FC236}">
                <a16:creationId xmlns:a16="http://schemas.microsoft.com/office/drawing/2014/main" id="{86A956B3-3126-CD4F-8384-5218758D7D51}"/>
              </a:ext>
            </a:extLst>
          </p:cNvPr>
          <p:cNvSpPr>
            <a:spLocks noGrp="1"/>
          </p:cNvSpPr>
          <p:nvPr>
            <p:ph type="body" sz="quarter" idx="22" hasCustomPrompt="1"/>
          </p:nvPr>
        </p:nvSpPr>
        <p:spPr>
          <a:xfrm>
            <a:off x="2866078" y="1531989"/>
            <a:ext cx="7815844" cy="377198"/>
          </a:xfrm>
        </p:spPr>
        <p:txBody>
          <a:bodyPr anchor="b">
            <a:normAutofit/>
          </a:bodyPr>
          <a:lstStyle>
            <a:lvl1pPr marL="0" indent="0">
              <a:buNone/>
              <a:defRPr sz="1999">
                <a:solidFill>
                  <a:schemeClr val="tx1"/>
                </a:solidFill>
              </a:defRPr>
            </a:lvl1pPr>
          </a:lstStyle>
          <a:p>
            <a:pPr lvl="0"/>
            <a:r>
              <a:rPr lang="en-US" dirty="0"/>
              <a:t>Lorem ipsum dolor magna</a:t>
            </a:r>
          </a:p>
        </p:txBody>
      </p:sp>
      <p:sp>
        <p:nvSpPr>
          <p:cNvPr id="23" name="Picture Placeholder 22">
            <a:extLst>
              <a:ext uri="{FF2B5EF4-FFF2-40B4-BE49-F238E27FC236}">
                <a16:creationId xmlns:a16="http://schemas.microsoft.com/office/drawing/2014/main" id="{C3AA4673-95B5-B244-8DC8-389AC80EA0E4}"/>
              </a:ext>
            </a:extLst>
          </p:cNvPr>
          <p:cNvSpPr>
            <a:spLocks noGrp="1"/>
          </p:cNvSpPr>
          <p:nvPr>
            <p:ph type="pic" sz="quarter" idx="24"/>
          </p:nvPr>
        </p:nvSpPr>
        <p:spPr>
          <a:xfrm>
            <a:off x="556760" y="1531991"/>
            <a:ext cx="1261992" cy="733321"/>
          </a:xfrm>
        </p:spPr>
        <p:txBody>
          <a:bodyPr anchor="ctr">
            <a:normAutofit/>
          </a:bodyPr>
          <a:lstStyle>
            <a:lvl1pPr marL="0" indent="0" algn="ctr">
              <a:buNone/>
              <a:defRPr sz="1600"/>
            </a:lvl1pPr>
          </a:lstStyle>
          <a:p>
            <a:endParaRPr lang="en-US" dirty="0"/>
          </a:p>
        </p:txBody>
      </p:sp>
      <p:sp>
        <p:nvSpPr>
          <p:cNvPr id="25" name="Picture Placeholder 24">
            <a:extLst>
              <a:ext uri="{FF2B5EF4-FFF2-40B4-BE49-F238E27FC236}">
                <a16:creationId xmlns:a16="http://schemas.microsoft.com/office/drawing/2014/main" id="{5EAE2C2A-5BBE-4C47-9CCE-2482984017FC}"/>
              </a:ext>
            </a:extLst>
          </p:cNvPr>
          <p:cNvSpPr>
            <a:spLocks noGrp="1"/>
          </p:cNvSpPr>
          <p:nvPr>
            <p:ph type="pic" sz="quarter" idx="25" hasCustomPrompt="1"/>
          </p:nvPr>
        </p:nvSpPr>
        <p:spPr>
          <a:xfrm>
            <a:off x="1854463" y="1531989"/>
            <a:ext cx="682625" cy="731520"/>
          </a:xfrm>
          <a:solidFill>
            <a:schemeClr val="bg1"/>
          </a:solidFill>
        </p:spPr>
        <p:txBody>
          <a:bodyPr anchor="ctr"/>
          <a:lstStyle>
            <a:lvl1pPr marL="0" indent="0" algn="ctr">
              <a:buNone/>
              <a:defRPr>
                <a:solidFill>
                  <a:schemeClr val="bg1"/>
                </a:solidFill>
              </a:defRPr>
            </a:lvl1pPr>
          </a:lstStyle>
          <a:p>
            <a:r>
              <a:rPr lang="en-US" dirty="0"/>
              <a:t>Icon</a:t>
            </a:r>
          </a:p>
        </p:txBody>
      </p:sp>
      <p:sp>
        <p:nvSpPr>
          <p:cNvPr id="28" name="Picture Placeholder 22">
            <a:extLst>
              <a:ext uri="{FF2B5EF4-FFF2-40B4-BE49-F238E27FC236}">
                <a16:creationId xmlns:a16="http://schemas.microsoft.com/office/drawing/2014/main" id="{1D4348B0-6397-6B48-89F3-A909995ED2D5}"/>
              </a:ext>
            </a:extLst>
          </p:cNvPr>
          <p:cNvSpPr>
            <a:spLocks noGrp="1"/>
          </p:cNvSpPr>
          <p:nvPr>
            <p:ph type="pic" sz="quarter" idx="28"/>
          </p:nvPr>
        </p:nvSpPr>
        <p:spPr>
          <a:xfrm>
            <a:off x="556760" y="2742818"/>
            <a:ext cx="1261992" cy="733321"/>
          </a:xfrm>
        </p:spPr>
        <p:txBody>
          <a:bodyPr anchor="ctr">
            <a:normAutofit/>
          </a:bodyPr>
          <a:lstStyle>
            <a:lvl1pPr marL="0" indent="0" algn="ctr">
              <a:buNone/>
              <a:defRPr sz="1600"/>
            </a:lvl1pPr>
          </a:lstStyle>
          <a:p>
            <a:endParaRPr lang="en-US" dirty="0"/>
          </a:p>
        </p:txBody>
      </p:sp>
      <p:sp>
        <p:nvSpPr>
          <p:cNvPr id="29" name="Picture Placeholder 24">
            <a:extLst>
              <a:ext uri="{FF2B5EF4-FFF2-40B4-BE49-F238E27FC236}">
                <a16:creationId xmlns:a16="http://schemas.microsoft.com/office/drawing/2014/main" id="{B60BE14D-074C-B242-9CB7-E67557294345}"/>
              </a:ext>
            </a:extLst>
          </p:cNvPr>
          <p:cNvSpPr>
            <a:spLocks noGrp="1"/>
          </p:cNvSpPr>
          <p:nvPr>
            <p:ph type="pic" sz="quarter" idx="29" hasCustomPrompt="1"/>
          </p:nvPr>
        </p:nvSpPr>
        <p:spPr>
          <a:xfrm>
            <a:off x="1854463" y="2742816"/>
            <a:ext cx="682625" cy="731520"/>
          </a:xfrm>
          <a:solidFill>
            <a:schemeClr val="bg1"/>
          </a:solidFill>
        </p:spPr>
        <p:txBody>
          <a:bodyPr anchor="ctr"/>
          <a:lstStyle>
            <a:lvl1pPr marL="0" indent="0" algn="ctr">
              <a:buNone/>
              <a:defRPr>
                <a:solidFill>
                  <a:schemeClr val="bg1"/>
                </a:solidFill>
              </a:defRPr>
            </a:lvl1pPr>
          </a:lstStyle>
          <a:p>
            <a:r>
              <a:rPr lang="en-US" dirty="0"/>
              <a:t>Icon</a:t>
            </a:r>
          </a:p>
        </p:txBody>
      </p:sp>
      <p:sp>
        <p:nvSpPr>
          <p:cNvPr id="35" name="Picture Placeholder 22">
            <a:extLst>
              <a:ext uri="{FF2B5EF4-FFF2-40B4-BE49-F238E27FC236}">
                <a16:creationId xmlns:a16="http://schemas.microsoft.com/office/drawing/2014/main" id="{9A3718E7-633E-3845-9D78-5441D5AE1786}"/>
              </a:ext>
            </a:extLst>
          </p:cNvPr>
          <p:cNvSpPr>
            <a:spLocks noGrp="1"/>
          </p:cNvSpPr>
          <p:nvPr>
            <p:ph type="pic" sz="quarter" idx="32"/>
          </p:nvPr>
        </p:nvSpPr>
        <p:spPr>
          <a:xfrm>
            <a:off x="556760" y="3953645"/>
            <a:ext cx="1261992" cy="733321"/>
          </a:xfrm>
        </p:spPr>
        <p:txBody>
          <a:bodyPr anchor="ctr">
            <a:normAutofit/>
          </a:bodyPr>
          <a:lstStyle>
            <a:lvl1pPr marL="0" indent="0" algn="ctr">
              <a:buNone/>
              <a:defRPr sz="1600"/>
            </a:lvl1pPr>
          </a:lstStyle>
          <a:p>
            <a:endParaRPr lang="en-US" dirty="0"/>
          </a:p>
        </p:txBody>
      </p:sp>
      <p:sp>
        <p:nvSpPr>
          <p:cNvPr id="36" name="Picture Placeholder 24">
            <a:extLst>
              <a:ext uri="{FF2B5EF4-FFF2-40B4-BE49-F238E27FC236}">
                <a16:creationId xmlns:a16="http://schemas.microsoft.com/office/drawing/2014/main" id="{FE17E207-A870-DD4E-8BB0-693D13BC969D}"/>
              </a:ext>
            </a:extLst>
          </p:cNvPr>
          <p:cNvSpPr>
            <a:spLocks noGrp="1"/>
          </p:cNvSpPr>
          <p:nvPr>
            <p:ph type="pic" sz="quarter" idx="33" hasCustomPrompt="1"/>
          </p:nvPr>
        </p:nvSpPr>
        <p:spPr>
          <a:xfrm>
            <a:off x="1854463" y="3953643"/>
            <a:ext cx="682625" cy="731520"/>
          </a:xfrm>
          <a:solidFill>
            <a:schemeClr val="bg1"/>
          </a:solidFill>
        </p:spPr>
        <p:txBody>
          <a:bodyPr anchor="ctr"/>
          <a:lstStyle>
            <a:lvl1pPr marL="0" indent="0" algn="ctr">
              <a:buNone/>
              <a:defRPr>
                <a:solidFill>
                  <a:schemeClr val="bg1"/>
                </a:solidFill>
              </a:defRPr>
            </a:lvl1pPr>
          </a:lstStyle>
          <a:p>
            <a:r>
              <a:rPr lang="en-US" dirty="0"/>
              <a:t>Icon</a:t>
            </a:r>
          </a:p>
        </p:txBody>
      </p:sp>
      <p:sp>
        <p:nvSpPr>
          <p:cNvPr id="43" name="Picture Placeholder 22">
            <a:extLst>
              <a:ext uri="{FF2B5EF4-FFF2-40B4-BE49-F238E27FC236}">
                <a16:creationId xmlns:a16="http://schemas.microsoft.com/office/drawing/2014/main" id="{2656B975-F8A2-B14E-AAE2-1ACD8C98203C}"/>
              </a:ext>
            </a:extLst>
          </p:cNvPr>
          <p:cNvSpPr>
            <a:spLocks noGrp="1"/>
          </p:cNvSpPr>
          <p:nvPr>
            <p:ph type="pic" sz="quarter" idx="36"/>
          </p:nvPr>
        </p:nvSpPr>
        <p:spPr>
          <a:xfrm>
            <a:off x="556760" y="5164473"/>
            <a:ext cx="1261992" cy="733321"/>
          </a:xfrm>
        </p:spPr>
        <p:txBody>
          <a:bodyPr anchor="ctr">
            <a:normAutofit/>
          </a:bodyPr>
          <a:lstStyle>
            <a:lvl1pPr marL="0" indent="0" algn="ctr">
              <a:buNone/>
              <a:defRPr sz="1600"/>
            </a:lvl1pPr>
          </a:lstStyle>
          <a:p>
            <a:endParaRPr lang="en-US" dirty="0"/>
          </a:p>
        </p:txBody>
      </p:sp>
      <p:sp>
        <p:nvSpPr>
          <p:cNvPr id="44" name="Picture Placeholder 24">
            <a:extLst>
              <a:ext uri="{FF2B5EF4-FFF2-40B4-BE49-F238E27FC236}">
                <a16:creationId xmlns:a16="http://schemas.microsoft.com/office/drawing/2014/main" id="{FC4B1D68-71DF-364C-B819-15B089C60840}"/>
              </a:ext>
            </a:extLst>
          </p:cNvPr>
          <p:cNvSpPr>
            <a:spLocks noGrp="1"/>
          </p:cNvSpPr>
          <p:nvPr>
            <p:ph type="pic" sz="quarter" idx="37" hasCustomPrompt="1"/>
          </p:nvPr>
        </p:nvSpPr>
        <p:spPr>
          <a:xfrm>
            <a:off x="1854463" y="5164471"/>
            <a:ext cx="682625" cy="731520"/>
          </a:xfrm>
          <a:solidFill>
            <a:schemeClr val="bg1"/>
          </a:solidFill>
        </p:spPr>
        <p:txBody>
          <a:bodyPr anchor="ctr"/>
          <a:lstStyle>
            <a:lvl1pPr marL="0" indent="0" algn="ctr">
              <a:buNone/>
              <a:defRPr>
                <a:solidFill>
                  <a:schemeClr val="bg1"/>
                </a:solidFill>
              </a:defRPr>
            </a:lvl1pPr>
          </a:lstStyle>
          <a:p>
            <a:r>
              <a:rPr lang="en-US" dirty="0"/>
              <a:t>Icon</a:t>
            </a:r>
          </a:p>
        </p:txBody>
      </p:sp>
      <p:sp>
        <p:nvSpPr>
          <p:cNvPr id="47" name="TextBox 46">
            <a:extLst>
              <a:ext uri="{FF2B5EF4-FFF2-40B4-BE49-F238E27FC236}">
                <a16:creationId xmlns:a16="http://schemas.microsoft.com/office/drawing/2014/main" id="{CB7F1A70-8D42-6749-92E4-F4C8C7FA2090}"/>
              </a:ext>
            </a:extLst>
          </p:cNvPr>
          <p:cNvSpPr txBox="1"/>
          <p:nvPr userDrawn="1"/>
        </p:nvSpPr>
        <p:spPr>
          <a:xfrm>
            <a:off x="4314826" y="-400050"/>
            <a:ext cx="184731" cy="369332"/>
          </a:xfrm>
          <a:prstGeom prst="rect">
            <a:avLst/>
          </a:prstGeom>
          <a:noFill/>
        </p:spPr>
        <p:txBody>
          <a:bodyPr wrap="none" rtlCol="0">
            <a:spAutoFit/>
          </a:bodyPr>
          <a:lstStyle/>
          <a:p>
            <a:endParaRPr lang="en-US" sz="1800" dirty="0"/>
          </a:p>
        </p:txBody>
      </p:sp>
      <p:sp>
        <p:nvSpPr>
          <p:cNvPr id="54" name="Text Placeholder 5">
            <a:extLst>
              <a:ext uri="{FF2B5EF4-FFF2-40B4-BE49-F238E27FC236}">
                <a16:creationId xmlns:a16="http://schemas.microsoft.com/office/drawing/2014/main" id="{F94BB5D7-163D-DD49-A454-0F2CEDB01A2F}"/>
              </a:ext>
            </a:extLst>
          </p:cNvPr>
          <p:cNvSpPr>
            <a:spLocks noGrp="1"/>
          </p:cNvSpPr>
          <p:nvPr>
            <p:ph type="body" sz="quarter" idx="39" hasCustomPrompt="1"/>
          </p:nvPr>
        </p:nvSpPr>
        <p:spPr>
          <a:xfrm>
            <a:off x="2866078" y="3467193"/>
            <a:ext cx="7815844" cy="246569"/>
          </a:xfrm>
        </p:spPr>
        <p:txBody>
          <a:bodyPr anchor="t">
            <a:normAutofit/>
          </a:bodyPr>
          <a:lstStyle>
            <a:lvl1pPr marL="0" marR="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sz="1200">
                <a:solidFill>
                  <a:srgbClr val="0066CC"/>
                </a:solidFill>
              </a:defRPr>
            </a:lvl1pPr>
          </a:lstStyle>
          <a:p>
            <a:pPr marL="0" marR="0" lvl="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a:pPr>
            <a:r>
              <a:rPr lang="en-US" dirty="0"/>
              <a:t>http://</a:t>
            </a:r>
            <a:r>
              <a:rPr lang="en-US" dirty="0" err="1"/>
              <a:t>www.schwab.com</a:t>
            </a:r>
            <a:r>
              <a:rPr lang="en-US" dirty="0"/>
              <a:t>/public</a:t>
            </a:r>
            <a:endParaRPr lang="en-US" sz="1200" kern="0" dirty="0">
              <a:solidFill>
                <a:schemeClr val="bg2"/>
              </a:solidFill>
              <a:latin typeface="+mn-lt"/>
              <a:cs typeface="Arial" charset="0"/>
            </a:endParaRPr>
          </a:p>
        </p:txBody>
      </p:sp>
      <p:sp>
        <p:nvSpPr>
          <p:cNvPr id="55" name="Text Placeholder 5">
            <a:extLst>
              <a:ext uri="{FF2B5EF4-FFF2-40B4-BE49-F238E27FC236}">
                <a16:creationId xmlns:a16="http://schemas.microsoft.com/office/drawing/2014/main" id="{0E8D3A9C-2E0E-D84C-808A-3F7807836D90}"/>
              </a:ext>
            </a:extLst>
          </p:cNvPr>
          <p:cNvSpPr>
            <a:spLocks noGrp="1"/>
          </p:cNvSpPr>
          <p:nvPr>
            <p:ph type="body" sz="quarter" idx="40" hasCustomPrompt="1"/>
          </p:nvPr>
        </p:nvSpPr>
        <p:spPr>
          <a:xfrm>
            <a:off x="2866078" y="3167319"/>
            <a:ext cx="7815844" cy="246569"/>
          </a:xfrm>
        </p:spPr>
        <p:txBody>
          <a:bodyPr anchor="t">
            <a:normAutofit/>
          </a:bodyPr>
          <a:lstStyle>
            <a:lvl1pPr marL="0" marR="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sz="1200">
                <a:solidFill>
                  <a:schemeClr val="bg2"/>
                </a:solidFill>
              </a:defRPr>
            </a:lvl1pPr>
          </a:lstStyle>
          <a:p>
            <a:pPr marL="0" marR="0" lvl="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a:pPr>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 </a:t>
            </a:r>
            <a:r>
              <a:rPr lang="en-US" sz="1200" dirty="0">
                <a:solidFill>
                  <a:schemeClr val="bg2"/>
                </a:solidFill>
              </a:rPr>
              <a:t>Lorem ipsum dolor sit </a:t>
            </a:r>
            <a:r>
              <a:rPr lang="en-US" sz="1200" dirty="0" err="1">
                <a:solidFill>
                  <a:schemeClr val="bg2"/>
                </a:solidFill>
              </a:rPr>
              <a:t>amet</a:t>
            </a:r>
            <a:r>
              <a:rPr lang="en-US" sz="1200" dirty="0">
                <a:solidFill>
                  <a:schemeClr val="bg2"/>
                </a:solidFill>
              </a:rPr>
              <a:t>, </a:t>
            </a:r>
            <a:r>
              <a:rPr lang="en-US" sz="1200" dirty="0" err="1">
                <a:solidFill>
                  <a:schemeClr val="bg2"/>
                </a:solidFill>
              </a:rPr>
              <a:t>consectetur</a:t>
            </a:r>
            <a:r>
              <a:rPr lang="en-US" sz="1200" dirty="0">
                <a:solidFill>
                  <a:schemeClr val="bg2"/>
                </a:solidFill>
              </a:rPr>
              <a:t> </a:t>
            </a:r>
            <a:r>
              <a:rPr lang="en-US" sz="1200" dirty="0" err="1">
                <a:solidFill>
                  <a:schemeClr val="bg2"/>
                </a:solidFill>
              </a:rPr>
              <a:t>adipiscing</a:t>
            </a:r>
            <a:r>
              <a:rPr lang="en-US" sz="1200" dirty="0">
                <a:solidFill>
                  <a:schemeClr val="bg2"/>
                </a:solidFill>
              </a:rPr>
              <a:t> </a:t>
            </a:r>
            <a:r>
              <a:rPr lang="en-US" sz="1200" dirty="0" err="1">
                <a:solidFill>
                  <a:schemeClr val="bg2"/>
                </a:solidFill>
              </a:rPr>
              <a:t>elit</a:t>
            </a:r>
            <a:r>
              <a:rPr lang="en-US" sz="1200" kern="0" dirty="0">
                <a:solidFill>
                  <a:schemeClr val="bg2"/>
                </a:solidFill>
                <a:latin typeface="+mn-lt"/>
                <a:cs typeface="Arial" charset="0"/>
              </a:rPr>
              <a:t>.</a:t>
            </a:r>
          </a:p>
        </p:txBody>
      </p:sp>
      <p:sp>
        <p:nvSpPr>
          <p:cNvPr id="56" name="Text Placeholder 5">
            <a:extLst>
              <a:ext uri="{FF2B5EF4-FFF2-40B4-BE49-F238E27FC236}">
                <a16:creationId xmlns:a16="http://schemas.microsoft.com/office/drawing/2014/main" id="{D7BBC4C2-B503-B14A-9A06-5A352A9EE64E}"/>
              </a:ext>
            </a:extLst>
          </p:cNvPr>
          <p:cNvSpPr>
            <a:spLocks noGrp="1"/>
          </p:cNvSpPr>
          <p:nvPr>
            <p:ph type="body" sz="quarter" idx="41" hasCustomPrompt="1"/>
          </p:nvPr>
        </p:nvSpPr>
        <p:spPr>
          <a:xfrm>
            <a:off x="2866078" y="2736812"/>
            <a:ext cx="7815844" cy="377198"/>
          </a:xfrm>
        </p:spPr>
        <p:txBody>
          <a:bodyPr anchor="b">
            <a:normAutofit/>
          </a:bodyPr>
          <a:lstStyle>
            <a:lvl1pPr marL="0" indent="0">
              <a:buNone/>
              <a:defRPr sz="1999">
                <a:solidFill>
                  <a:schemeClr val="tx1"/>
                </a:solidFill>
              </a:defRPr>
            </a:lvl1pPr>
          </a:lstStyle>
          <a:p>
            <a:pPr lvl="0"/>
            <a:r>
              <a:rPr lang="en-US" dirty="0"/>
              <a:t>Lorem ipsum dolor magna</a:t>
            </a:r>
          </a:p>
        </p:txBody>
      </p:sp>
      <p:sp>
        <p:nvSpPr>
          <p:cNvPr id="57" name="Text Placeholder 5">
            <a:extLst>
              <a:ext uri="{FF2B5EF4-FFF2-40B4-BE49-F238E27FC236}">
                <a16:creationId xmlns:a16="http://schemas.microsoft.com/office/drawing/2014/main" id="{5D3A88D2-7AAF-804E-8BC5-C265337AE093}"/>
              </a:ext>
            </a:extLst>
          </p:cNvPr>
          <p:cNvSpPr>
            <a:spLocks noGrp="1"/>
          </p:cNvSpPr>
          <p:nvPr>
            <p:ph type="body" sz="quarter" idx="42" hasCustomPrompt="1"/>
          </p:nvPr>
        </p:nvSpPr>
        <p:spPr>
          <a:xfrm>
            <a:off x="2866078" y="4683519"/>
            <a:ext cx="7815844" cy="246569"/>
          </a:xfrm>
        </p:spPr>
        <p:txBody>
          <a:bodyPr anchor="t">
            <a:normAutofit/>
          </a:bodyPr>
          <a:lstStyle>
            <a:lvl1pPr marL="0" marR="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sz="1200">
                <a:solidFill>
                  <a:srgbClr val="0066CC"/>
                </a:solidFill>
              </a:defRPr>
            </a:lvl1pPr>
          </a:lstStyle>
          <a:p>
            <a:pPr marL="0" marR="0" lvl="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a:pPr>
            <a:r>
              <a:rPr lang="en-US" dirty="0"/>
              <a:t>http://</a:t>
            </a:r>
            <a:r>
              <a:rPr lang="en-US" dirty="0" err="1"/>
              <a:t>www.schwab.com</a:t>
            </a:r>
            <a:r>
              <a:rPr lang="en-US" dirty="0"/>
              <a:t>/public</a:t>
            </a:r>
            <a:endParaRPr lang="en-US" sz="1200" kern="0" dirty="0">
              <a:solidFill>
                <a:schemeClr val="bg2"/>
              </a:solidFill>
              <a:latin typeface="+mn-lt"/>
              <a:cs typeface="Arial" charset="0"/>
            </a:endParaRPr>
          </a:p>
        </p:txBody>
      </p:sp>
      <p:sp>
        <p:nvSpPr>
          <p:cNvPr id="58" name="Text Placeholder 5">
            <a:extLst>
              <a:ext uri="{FF2B5EF4-FFF2-40B4-BE49-F238E27FC236}">
                <a16:creationId xmlns:a16="http://schemas.microsoft.com/office/drawing/2014/main" id="{0304B3EF-D5FC-0C47-AE9B-5DE04A59B9DC}"/>
              </a:ext>
            </a:extLst>
          </p:cNvPr>
          <p:cNvSpPr>
            <a:spLocks noGrp="1"/>
          </p:cNvSpPr>
          <p:nvPr>
            <p:ph type="body" sz="quarter" idx="43" hasCustomPrompt="1"/>
          </p:nvPr>
        </p:nvSpPr>
        <p:spPr>
          <a:xfrm>
            <a:off x="2866078" y="4383643"/>
            <a:ext cx="7815844" cy="246569"/>
          </a:xfrm>
        </p:spPr>
        <p:txBody>
          <a:bodyPr anchor="t">
            <a:normAutofit/>
          </a:bodyPr>
          <a:lstStyle>
            <a:lvl1pPr marL="0" marR="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sz="1200">
                <a:solidFill>
                  <a:schemeClr val="bg2"/>
                </a:solidFill>
              </a:defRPr>
            </a:lvl1pPr>
          </a:lstStyle>
          <a:p>
            <a:pPr marL="0" marR="0" lvl="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a:pPr>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 </a:t>
            </a:r>
            <a:r>
              <a:rPr lang="en-US" sz="1200" dirty="0">
                <a:solidFill>
                  <a:schemeClr val="bg2"/>
                </a:solidFill>
              </a:rPr>
              <a:t>Lorem ipsum dolor sit </a:t>
            </a:r>
            <a:r>
              <a:rPr lang="en-US" sz="1200" dirty="0" err="1">
                <a:solidFill>
                  <a:schemeClr val="bg2"/>
                </a:solidFill>
              </a:rPr>
              <a:t>amet</a:t>
            </a:r>
            <a:r>
              <a:rPr lang="en-US" sz="1200" dirty="0">
                <a:solidFill>
                  <a:schemeClr val="bg2"/>
                </a:solidFill>
              </a:rPr>
              <a:t>, </a:t>
            </a:r>
            <a:r>
              <a:rPr lang="en-US" sz="1200" dirty="0" err="1">
                <a:solidFill>
                  <a:schemeClr val="bg2"/>
                </a:solidFill>
              </a:rPr>
              <a:t>consectetur</a:t>
            </a:r>
            <a:r>
              <a:rPr lang="en-US" sz="1200" dirty="0">
                <a:solidFill>
                  <a:schemeClr val="bg2"/>
                </a:solidFill>
              </a:rPr>
              <a:t> </a:t>
            </a:r>
            <a:r>
              <a:rPr lang="en-US" sz="1200" dirty="0" err="1">
                <a:solidFill>
                  <a:schemeClr val="bg2"/>
                </a:solidFill>
              </a:rPr>
              <a:t>adipiscing</a:t>
            </a:r>
            <a:r>
              <a:rPr lang="en-US" sz="1200" dirty="0">
                <a:solidFill>
                  <a:schemeClr val="bg2"/>
                </a:solidFill>
              </a:rPr>
              <a:t> </a:t>
            </a:r>
            <a:r>
              <a:rPr lang="en-US" sz="1200" dirty="0" err="1">
                <a:solidFill>
                  <a:schemeClr val="bg2"/>
                </a:solidFill>
              </a:rPr>
              <a:t>elit</a:t>
            </a:r>
            <a:r>
              <a:rPr lang="en-US" sz="1200" kern="0" dirty="0">
                <a:solidFill>
                  <a:schemeClr val="bg2"/>
                </a:solidFill>
                <a:latin typeface="+mn-lt"/>
                <a:cs typeface="Arial" charset="0"/>
              </a:rPr>
              <a:t>.</a:t>
            </a:r>
          </a:p>
        </p:txBody>
      </p:sp>
      <p:sp>
        <p:nvSpPr>
          <p:cNvPr id="59" name="Text Placeholder 5">
            <a:extLst>
              <a:ext uri="{FF2B5EF4-FFF2-40B4-BE49-F238E27FC236}">
                <a16:creationId xmlns:a16="http://schemas.microsoft.com/office/drawing/2014/main" id="{D4E5EB52-FC0B-9041-BF42-0A6EEE7DA2F7}"/>
              </a:ext>
            </a:extLst>
          </p:cNvPr>
          <p:cNvSpPr>
            <a:spLocks noGrp="1"/>
          </p:cNvSpPr>
          <p:nvPr>
            <p:ph type="body" sz="quarter" idx="44" hasCustomPrompt="1"/>
          </p:nvPr>
        </p:nvSpPr>
        <p:spPr>
          <a:xfrm>
            <a:off x="2866078" y="3953136"/>
            <a:ext cx="7815844" cy="377198"/>
          </a:xfrm>
        </p:spPr>
        <p:txBody>
          <a:bodyPr anchor="b">
            <a:normAutofit/>
          </a:bodyPr>
          <a:lstStyle>
            <a:lvl1pPr marL="0" indent="0">
              <a:buNone/>
              <a:defRPr sz="1999">
                <a:solidFill>
                  <a:schemeClr val="tx1"/>
                </a:solidFill>
              </a:defRPr>
            </a:lvl1pPr>
          </a:lstStyle>
          <a:p>
            <a:pPr lvl="0"/>
            <a:r>
              <a:rPr lang="en-US" dirty="0"/>
              <a:t>Lorem ipsum dolor magna</a:t>
            </a:r>
          </a:p>
        </p:txBody>
      </p:sp>
      <p:sp>
        <p:nvSpPr>
          <p:cNvPr id="60" name="Text Placeholder 5">
            <a:extLst>
              <a:ext uri="{FF2B5EF4-FFF2-40B4-BE49-F238E27FC236}">
                <a16:creationId xmlns:a16="http://schemas.microsoft.com/office/drawing/2014/main" id="{451171D6-1E67-A145-A402-2EB43EFFE4BF}"/>
              </a:ext>
            </a:extLst>
          </p:cNvPr>
          <p:cNvSpPr>
            <a:spLocks noGrp="1"/>
          </p:cNvSpPr>
          <p:nvPr>
            <p:ph type="body" sz="quarter" idx="45" hasCustomPrompt="1"/>
          </p:nvPr>
        </p:nvSpPr>
        <p:spPr>
          <a:xfrm>
            <a:off x="2866078" y="5888342"/>
            <a:ext cx="7815844" cy="246569"/>
          </a:xfrm>
        </p:spPr>
        <p:txBody>
          <a:bodyPr anchor="t">
            <a:normAutofit/>
          </a:bodyPr>
          <a:lstStyle>
            <a:lvl1pPr marL="0" marR="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sz="1200">
                <a:solidFill>
                  <a:srgbClr val="0066CC"/>
                </a:solidFill>
              </a:defRPr>
            </a:lvl1pPr>
          </a:lstStyle>
          <a:p>
            <a:pPr marL="0" marR="0" lvl="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a:pPr>
            <a:r>
              <a:rPr lang="en-US" dirty="0"/>
              <a:t>http://</a:t>
            </a:r>
            <a:r>
              <a:rPr lang="en-US" dirty="0" err="1"/>
              <a:t>www.schwab.com</a:t>
            </a:r>
            <a:r>
              <a:rPr lang="en-US" dirty="0"/>
              <a:t>/public</a:t>
            </a:r>
            <a:endParaRPr lang="en-US" sz="1200" kern="0" dirty="0">
              <a:solidFill>
                <a:schemeClr val="bg2"/>
              </a:solidFill>
              <a:latin typeface="+mn-lt"/>
              <a:cs typeface="Arial" charset="0"/>
            </a:endParaRPr>
          </a:p>
        </p:txBody>
      </p:sp>
      <p:sp>
        <p:nvSpPr>
          <p:cNvPr id="61" name="Text Placeholder 5">
            <a:extLst>
              <a:ext uri="{FF2B5EF4-FFF2-40B4-BE49-F238E27FC236}">
                <a16:creationId xmlns:a16="http://schemas.microsoft.com/office/drawing/2014/main" id="{7C43668B-0FD4-FE43-9C87-F0D81A87B025}"/>
              </a:ext>
            </a:extLst>
          </p:cNvPr>
          <p:cNvSpPr>
            <a:spLocks noGrp="1"/>
          </p:cNvSpPr>
          <p:nvPr>
            <p:ph type="body" sz="quarter" idx="46" hasCustomPrompt="1"/>
          </p:nvPr>
        </p:nvSpPr>
        <p:spPr>
          <a:xfrm>
            <a:off x="2866078" y="5588466"/>
            <a:ext cx="7815844" cy="246569"/>
          </a:xfrm>
        </p:spPr>
        <p:txBody>
          <a:bodyPr anchor="t">
            <a:normAutofit/>
          </a:bodyPr>
          <a:lstStyle>
            <a:lvl1pPr marL="0" marR="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sz="1200">
                <a:solidFill>
                  <a:schemeClr val="bg2"/>
                </a:solidFill>
              </a:defRPr>
            </a:lvl1pPr>
          </a:lstStyle>
          <a:p>
            <a:pPr marL="0" marR="0" lvl="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a:pPr>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 </a:t>
            </a:r>
            <a:r>
              <a:rPr lang="en-US" sz="1200" dirty="0">
                <a:solidFill>
                  <a:schemeClr val="bg2"/>
                </a:solidFill>
              </a:rPr>
              <a:t>Lorem ipsum dolor sit </a:t>
            </a:r>
            <a:r>
              <a:rPr lang="en-US" sz="1200" dirty="0" err="1">
                <a:solidFill>
                  <a:schemeClr val="bg2"/>
                </a:solidFill>
              </a:rPr>
              <a:t>amet</a:t>
            </a:r>
            <a:r>
              <a:rPr lang="en-US" sz="1200" dirty="0">
                <a:solidFill>
                  <a:schemeClr val="bg2"/>
                </a:solidFill>
              </a:rPr>
              <a:t>, </a:t>
            </a:r>
            <a:r>
              <a:rPr lang="en-US" sz="1200" dirty="0" err="1">
                <a:solidFill>
                  <a:schemeClr val="bg2"/>
                </a:solidFill>
              </a:rPr>
              <a:t>consectetur</a:t>
            </a:r>
            <a:r>
              <a:rPr lang="en-US" sz="1200" dirty="0">
                <a:solidFill>
                  <a:schemeClr val="bg2"/>
                </a:solidFill>
              </a:rPr>
              <a:t> </a:t>
            </a:r>
            <a:r>
              <a:rPr lang="en-US" sz="1200" dirty="0" err="1">
                <a:solidFill>
                  <a:schemeClr val="bg2"/>
                </a:solidFill>
              </a:rPr>
              <a:t>adipiscing</a:t>
            </a:r>
            <a:r>
              <a:rPr lang="en-US" sz="1200" dirty="0">
                <a:solidFill>
                  <a:schemeClr val="bg2"/>
                </a:solidFill>
              </a:rPr>
              <a:t> </a:t>
            </a:r>
            <a:r>
              <a:rPr lang="en-US" sz="1200" dirty="0" err="1">
                <a:solidFill>
                  <a:schemeClr val="bg2"/>
                </a:solidFill>
              </a:rPr>
              <a:t>elit</a:t>
            </a:r>
            <a:r>
              <a:rPr lang="en-US" sz="1200" kern="0" dirty="0">
                <a:solidFill>
                  <a:schemeClr val="bg2"/>
                </a:solidFill>
                <a:latin typeface="+mn-lt"/>
                <a:cs typeface="Arial" charset="0"/>
              </a:rPr>
              <a:t>.</a:t>
            </a:r>
          </a:p>
        </p:txBody>
      </p:sp>
      <p:sp>
        <p:nvSpPr>
          <p:cNvPr id="62" name="Text Placeholder 5">
            <a:extLst>
              <a:ext uri="{FF2B5EF4-FFF2-40B4-BE49-F238E27FC236}">
                <a16:creationId xmlns:a16="http://schemas.microsoft.com/office/drawing/2014/main" id="{DF9BFF46-46B7-2E44-B0A7-096B385EF7E1}"/>
              </a:ext>
            </a:extLst>
          </p:cNvPr>
          <p:cNvSpPr>
            <a:spLocks noGrp="1"/>
          </p:cNvSpPr>
          <p:nvPr>
            <p:ph type="body" sz="quarter" idx="47" hasCustomPrompt="1"/>
          </p:nvPr>
        </p:nvSpPr>
        <p:spPr>
          <a:xfrm>
            <a:off x="2866078" y="5157959"/>
            <a:ext cx="7815844" cy="377198"/>
          </a:xfrm>
        </p:spPr>
        <p:txBody>
          <a:bodyPr anchor="b">
            <a:normAutofit/>
          </a:bodyPr>
          <a:lstStyle>
            <a:lvl1pPr marL="0" indent="0">
              <a:buNone/>
              <a:defRPr sz="1999">
                <a:solidFill>
                  <a:schemeClr val="tx1"/>
                </a:solidFill>
              </a:defRPr>
            </a:lvl1pPr>
          </a:lstStyle>
          <a:p>
            <a:pPr lvl="0"/>
            <a:r>
              <a:rPr lang="en-US" dirty="0"/>
              <a:t>Lorem ipsum dolor magna</a:t>
            </a:r>
          </a:p>
        </p:txBody>
      </p:sp>
    </p:spTree>
    <p:extLst>
      <p:ext uri="{BB962C8B-B14F-4D97-AF65-F5344CB8AC3E}">
        <p14:creationId xmlns:p14="http://schemas.microsoft.com/office/powerpoint/2010/main" val="17351199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Charles Quot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42701" y="6347207"/>
            <a:ext cx="4792975" cy="248358"/>
          </a:xfrm>
        </p:spPr>
        <p:txBody>
          <a:bodyPr/>
          <a:lstStyle>
            <a:lvl1pPr algn="l">
              <a:defRPr>
                <a:solidFill>
                  <a:schemeClr val="bg2"/>
                </a:solidFill>
              </a:defRPr>
            </a:lvl1pPr>
          </a:lstStyle>
          <a:p>
            <a:r>
              <a:rPr lang="en-US" dirty="0"/>
              <a:t>©2020 Charles Schwab &amp; Co., Inc. (“Schwab”). All rights reserved. Member SIPC.</a:t>
            </a:r>
          </a:p>
        </p:txBody>
      </p:sp>
      <p:pic>
        <p:nvPicPr>
          <p:cNvPr id="7" name="Picture 6">
            <a:extLst>
              <a:ext uri="{FF2B5EF4-FFF2-40B4-BE49-F238E27FC236}">
                <a16:creationId xmlns:a16="http://schemas.microsoft.com/office/drawing/2014/main" id="{E9DE15D5-6AE2-824C-A89B-54AE25C182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83038" y="4266878"/>
            <a:ext cx="4318536" cy="2591122"/>
          </a:xfrm>
          <a:prstGeom prst="rect">
            <a:avLst/>
          </a:prstGeom>
        </p:spPr>
      </p:pic>
      <p:sp>
        <p:nvSpPr>
          <p:cNvPr id="8" name="Rectangle 6">
            <a:extLst>
              <a:ext uri="{FF2B5EF4-FFF2-40B4-BE49-F238E27FC236}">
                <a16:creationId xmlns:a16="http://schemas.microsoft.com/office/drawing/2014/main" id="{B01D437D-F35E-9A4D-AE8D-E3A62702E473}"/>
              </a:ext>
            </a:extLst>
          </p:cNvPr>
          <p:cNvSpPr>
            <a:spLocks noChangeAspect="1"/>
          </p:cNvSpPr>
          <p:nvPr userDrawn="1"/>
        </p:nvSpPr>
        <p:spPr bwMode="auto">
          <a:xfrm>
            <a:off x="542700" y="850684"/>
            <a:ext cx="4539288" cy="3374708"/>
          </a:xfrm>
          <a:prstGeom prst="rect">
            <a:avLst/>
          </a:prstGeom>
          <a:noFill/>
          <a:ln>
            <a:noFill/>
          </a:ln>
        </p:spPr>
        <p:txBody>
          <a:bodyPr lIns="182832" anchor="ctr"/>
          <a:lstStyle>
            <a:lvl1pPr eaLnBrk="0" hangingPunct="0">
              <a:lnSpc>
                <a:spcPct val="95000"/>
              </a:lnSpc>
              <a:spcBef>
                <a:spcPts val="888"/>
              </a:spcBef>
              <a:spcAft>
                <a:spcPts val="663"/>
              </a:spcAft>
              <a:buClr>
                <a:srgbClr val="00A0DF"/>
              </a:buClr>
              <a:buFont typeface="Arial" panose="020B0604020202020204" pitchFamily="34" charset="0"/>
              <a:buChar char="•"/>
              <a:defRPr kumimoji="1">
                <a:solidFill>
                  <a:srgbClr val="425563"/>
                </a:solidFill>
                <a:latin typeface="Charles Modern" panose="020B0503040503020204" pitchFamily="34" charset="0"/>
                <a:ea typeface="Geneva" charset="-128"/>
                <a:cs typeface="Charles Modern" panose="020B0503040503020204" pitchFamily="34" charset="0"/>
              </a:defRPr>
            </a:lvl1pPr>
            <a:lvl2pPr marL="742950" indent="-285750" eaLnBrk="0" hangingPunct="0">
              <a:lnSpc>
                <a:spcPct val="95000"/>
              </a:lnSpc>
              <a:spcBef>
                <a:spcPts val="663"/>
              </a:spcBef>
              <a:spcAft>
                <a:spcPts val="225"/>
              </a:spcAft>
              <a:buClr>
                <a:srgbClr val="777777"/>
              </a:buClr>
              <a:buChar char="•"/>
              <a:defRPr kumimoji="1">
                <a:solidFill>
                  <a:srgbClr val="425563"/>
                </a:solidFill>
                <a:latin typeface="Charles Modern" panose="020B0503040503020204" pitchFamily="34" charset="0"/>
                <a:ea typeface="Geneva" charset="-128"/>
                <a:cs typeface="Charles Modern" panose="020B0503040503020204" pitchFamily="34" charset="0"/>
              </a:defRPr>
            </a:lvl2pPr>
            <a:lvl3pPr marL="1143000" indent="-228600" eaLnBrk="0" hangingPunct="0">
              <a:lnSpc>
                <a:spcPct val="95000"/>
              </a:lnSpc>
              <a:spcBef>
                <a:spcPts val="438"/>
              </a:spcBef>
              <a:spcAft>
                <a:spcPts val="225"/>
              </a:spcAft>
              <a:buClr>
                <a:srgbClr val="777777"/>
              </a:buClr>
              <a:buChar char="•"/>
              <a:defRPr kumimoji="1">
                <a:solidFill>
                  <a:srgbClr val="425563"/>
                </a:solidFill>
                <a:latin typeface="Charles Modern" panose="020B0503040503020204" pitchFamily="34" charset="0"/>
                <a:ea typeface="Geneva" charset="-128"/>
                <a:cs typeface="Charles Modern" panose="020B0503040503020204" pitchFamily="34" charset="0"/>
              </a:defRPr>
            </a:lvl3pPr>
            <a:lvl4pPr marL="1600200" indent="-228600" eaLnBrk="0" hangingPunct="0">
              <a:lnSpc>
                <a:spcPct val="95000"/>
              </a:lnSpc>
              <a:spcBef>
                <a:spcPts val="438"/>
              </a:spcBef>
              <a:spcAft>
                <a:spcPts val="225"/>
              </a:spcAft>
              <a:buClr>
                <a:srgbClr val="777777"/>
              </a:buClr>
              <a:buChar char="•"/>
              <a:defRPr kumimoji="1" sz="1500">
                <a:solidFill>
                  <a:srgbClr val="425563"/>
                </a:solidFill>
                <a:latin typeface="Charles Modern" panose="020B0503040503020204" pitchFamily="34" charset="0"/>
                <a:ea typeface="Geneva" charset="-128"/>
                <a:cs typeface="Charles Modern" panose="020B0503040503020204" pitchFamily="34" charset="0"/>
              </a:defRPr>
            </a:lvl4pPr>
            <a:lvl5pPr marL="2057400" indent="-228600" eaLnBrk="0" hangingPunct="0">
              <a:lnSpc>
                <a:spcPct val="95000"/>
              </a:lnSpc>
              <a:spcBef>
                <a:spcPts val="438"/>
              </a:spcBef>
              <a:spcAft>
                <a:spcPts val="225"/>
              </a:spcAft>
              <a:buClr>
                <a:srgbClr val="777777"/>
              </a:buClr>
              <a:buChar char="•"/>
              <a:defRPr kumimoji="1" sz="1500">
                <a:solidFill>
                  <a:srgbClr val="425563"/>
                </a:solidFill>
                <a:latin typeface="Charles Modern" panose="020B0503040503020204" pitchFamily="34" charset="0"/>
                <a:ea typeface="Geneva" charset="-128"/>
                <a:cs typeface="Charles Modern" panose="020B0503040503020204" pitchFamily="34" charset="0"/>
              </a:defRPr>
            </a:lvl5pPr>
            <a:lvl6pPr marL="2514600" indent="-228600" eaLnBrk="0" fontAlgn="base" hangingPunct="0">
              <a:lnSpc>
                <a:spcPct val="95000"/>
              </a:lnSpc>
              <a:spcBef>
                <a:spcPts val="438"/>
              </a:spcBef>
              <a:spcAft>
                <a:spcPts val="225"/>
              </a:spcAft>
              <a:buClr>
                <a:srgbClr val="777777"/>
              </a:buClr>
              <a:buChar char="•"/>
              <a:defRPr kumimoji="1" sz="1500">
                <a:solidFill>
                  <a:srgbClr val="425563"/>
                </a:solidFill>
                <a:latin typeface="Charles Modern" panose="020B0503040503020204" pitchFamily="34" charset="0"/>
                <a:ea typeface="Geneva" charset="-128"/>
                <a:cs typeface="Charles Modern" panose="020B0503040503020204" pitchFamily="34" charset="0"/>
              </a:defRPr>
            </a:lvl6pPr>
            <a:lvl7pPr marL="2971800" indent="-228600" eaLnBrk="0" fontAlgn="base" hangingPunct="0">
              <a:lnSpc>
                <a:spcPct val="95000"/>
              </a:lnSpc>
              <a:spcBef>
                <a:spcPts val="438"/>
              </a:spcBef>
              <a:spcAft>
                <a:spcPts val="225"/>
              </a:spcAft>
              <a:buClr>
                <a:srgbClr val="777777"/>
              </a:buClr>
              <a:buChar char="•"/>
              <a:defRPr kumimoji="1" sz="1500">
                <a:solidFill>
                  <a:srgbClr val="425563"/>
                </a:solidFill>
                <a:latin typeface="Charles Modern" panose="020B0503040503020204" pitchFamily="34" charset="0"/>
                <a:ea typeface="Geneva" charset="-128"/>
                <a:cs typeface="Charles Modern" panose="020B0503040503020204" pitchFamily="34" charset="0"/>
              </a:defRPr>
            </a:lvl7pPr>
            <a:lvl8pPr marL="3429000" indent="-228600" eaLnBrk="0" fontAlgn="base" hangingPunct="0">
              <a:lnSpc>
                <a:spcPct val="95000"/>
              </a:lnSpc>
              <a:spcBef>
                <a:spcPts val="438"/>
              </a:spcBef>
              <a:spcAft>
                <a:spcPts val="225"/>
              </a:spcAft>
              <a:buClr>
                <a:srgbClr val="777777"/>
              </a:buClr>
              <a:buChar char="•"/>
              <a:defRPr kumimoji="1" sz="1500">
                <a:solidFill>
                  <a:srgbClr val="425563"/>
                </a:solidFill>
                <a:latin typeface="Charles Modern" panose="020B0503040503020204" pitchFamily="34" charset="0"/>
                <a:ea typeface="Geneva" charset="-128"/>
                <a:cs typeface="Charles Modern" panose="020B0503040503020204" pitchFamily="34" charset="0"/>
              </a:defRPr>
            </a:lvl8pPr>
            <a:lvl9pPr marL="3886200" indent="-228600" eaLnBrk="0" fontAlgn="base" hangingPunct="0">
              <a:lnSpc>
                <a:spcPct val="95000"/>
              </a:lnSpc>
              <a:spcBef>
                <a:spcPts val="438"/>
              </a:spcBef>
              <a:spcAft>
                <a:spcPts val="225"/>
              </a:spcAft>
              <a:buClr>
                <a:srgbClr val="777777"/>
              </a:buClr>
              <a:buChar char="•"/>
              <a:defRPr kumimoji="1" sz="1500">
                <a:solidFill>
                  <a:srgbClr val="425563"/>
                </a:solidFill>
                <a:latin typeface="Charles Modern" panose="020B0503040503020204" pitchFamily="34" charset="0"/>
                <a:ea typeface="Geneva" charset="-128"/>
                <a:cs typeface="Charles Modern" panose="020B0503040503020204" pitchFamily="34" charset="0"/>
              </a:defRPr>
            </a:lvl9pPr>
          </a:lstStyle>
          <a:p>
            <a:pPr marL="228531" indent="-126962" eaLnBrk="1" fontAlgn="base" hangingPunct="1">
              <a:lnSpc>
                <a:spcPct val="100000"/>
              </a:lnSpc>
              <a:spcBef>
                <a:spcPts val="600"/>
              </a:spcBef>
              <a:spcAft>
                <a:spcPts val="600"/>
              </a:spcAft>
              <a:buClrTx/>
              <a:buNone/>
            </a:pPr>
            <a:r>
              <a:rPr kumimoji="0" lang="en-US" altLang="en-US" sz="2999" dirty="0">
                <a:solidFill>
                  <a:schemeClr val="tx1"/>
                </a:solidFill>
                <a:latin typeface="+mn-lt"/>
                <a:ea typeface="MS PGothic" panose="020B0600070205080204" pitchFamily="34" charset="-128"/>
              </a:rPr>
              <a:t>“Always put the client first. No matter what.”</a:t>
            </a:r>
          </a:p>
          <a:p>
            <a:pPr eaLnBrk="1" fontAlgn="base" hangingPunct="1">
              <a:lnSpc>
                <a:spcPct val="100000"/>
              </a:lnSpc>
              <a:spcBef>
                <a:spcPct val="0"/>
              </a:spcBef>
              <a:spcAft>
                <a:spcPct val="0"/>
              </a:spcAft>
              <a:buClrTx/>
              <a:buFontTx/>
              <a:buNone/>
            </a:pPr>
            <a:endParaRPr kumimoji="0" lang="en-US" altLang="en-US" sz="2799" dirty="0">
              <a:solidFill>
                <a:schemeClr val="tx1"/>
              </a:solidFill>
              <a:latin typeface="+mn-lt"/>
              <a:ea typeface="MS PGothic" panose="020B0600070205080204" pitchFamily="34" charset="-128"/>
            </a:endParaRPr>
          </a:p>
          <a:p>
            <a:pPr eaLnBrk="1" fontAlgn="base" hangingPunct="1">
              <a:lnSpc>
                <a:spcPct val="100000"/>
              </a:lnSpc>
              <a:spcBef>
                <a:spcPct val="0"/>
              </a:spcBef>
              <a:spcAft>
                <a:spcPct val="0"/>
              </a:spcAft>
              <a:buClrTx/>
              <a:buFontTx/>
              <a:buNone/>
            </a:pPr>
            <a:endParaRPr kumimoji="0" lang="en-US" altLang="en-US" sz="2799" dirty="0">
              <a:solidFill>
                <a:schemeClr val="tx1"/>
              </a:solidFill>
              <a:latin typeface="+mn-lt"/>
              <a:ea typeface="MS PGothic" panose="020B0600070205080204" pitchFamily="34" charset="-128"/>
            </a:endParaRPr>
          </a:p>
        </p:txBody>
      </p:sp>
      <p:sp>
        <p:nvSpPr>
          <p:cNvPr id="10" name="Rectangle 9">
            <a:extLst>
              <a:ext uri="{FF2B5EF4-FFF2-40B4-BE49-F238E27FC236}">
                <a16:creationId xmlns:a16="http://schemas.microsoft.com/office/drawing/2014/main" id="{455220A5-800A-D845-B1FC-5CFE0A83DFD5}"/>
              </a:ext>
            </a:extLst>
          </p:cNvPr>
          <p:cNvSpPr/>
          <p:nvPr userDrawn="1"/>
        </p:nvSpPr>
        <p:spPr>
          <a:xfrm>
            <a:off x="542700" y="565942"/>
            <a:ext cx="4654334" cy="4655548"/>
          </a:xfrm>
          <a:prstGeom prst="rect">
            <a:avLst/>
          </a:prstGeom>
          <a:noFill/>
          <a:ln w="381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800" dirty="0">
              <a:solidFill>
                <a:srgbClr val="FFFFFF"/>
              </a:solidFill>
              <a:latin typeface="Charles Modern"/>
            </a:endParaRPr>
          </a:p>
        </p:txBody>
      </p:sp>
      <p:pic>
        <p:nvPicPr>
          <p:cNvPr id="12" name="Picture 11">
            <a:extLst>
              <a:ext uri="{FF2B5EF4-FFF2-40B4-BE49-F238E27FC236}">
                <a16:creationId xmlns:a16="http://schemas.microsoft.com/office/drawing/2014/main" id="{88346508-2FB0-F844-8EFB-BDB875338529}"/>
              </a:ext>
            </a:extLst>
          </p:cNvPr>
          <p:cNvPicPr>
            <a:picLocks noChangeAspect="1"/>
          </p:cNvPicPr>
          <p:nvPr userDrawn="1"/>
        </p:nvPicPr>
        <p:blipFill>
          <a:blip r:embed="rId3">
            <a:alphaModFix amt="70000"/>
            <a:extLst>
              <a:ext uri="{28A0092B-C50C-407E-A947-70E740481C1C}">
                <a14:useLocalDpi xmlns:a14="http://schemas.microsoft.com/office/drawing/2010/main"/>
              </a:ext>
            </a:extLst>
          </a:blip>
          <a:stretch>
            <a:fillRect/>
          </a:stretch>
        </p:blipFill>
        <p:spPr>
          <a:xfrm>
            <a:off x="930038" y="2929867"/>
            <a:ext cx="2203456" cy="293794"/>
          </a:xfrm>
          <a:prstGeom prst="rect">
            <a:avLst/>
          </a:prstGeom>
        </p:spPr>
      </p:pic>
    </p:spTree>
    <p:extLst>
      <p:ext uri="{BB962C8B-B14F-4D97-AF65-F5344CB8AC3E}">
        <p14:creationId xmlns:p14="http://schemas.microsoft.com/office/powerpoint/2010/main" val="4392674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tx1">
            <a:lumMod val="75000"/>
          </a:schemeClr>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648672A-0F26-9647-AF09-25679EFAF7AA}"/>
              </a:ext>
            </a:extLst>
          </p:cNvPr>
          <p:cNvSpPr>
            <a:spLocks noGrp="1"/>
          </p:cNvSpPr>
          <p:nvPr>
            <p:ph type="body" sz="quarter" idx="13" hasCustomPrompt="1"/>
          </p:nvPr>
        </p:nvSpPr>
        <p:spPr>
          <a:xfrm>
            <a:off x="2290658" y="2622917"/>
            <a:ext cx="9435768" cy="1497012"/>
          </a:xfrm>
        </p:spPr>
        <p:txBody>
          <a:bodyPr anchor="ctr">
            <a:noAutofit/>
          </a:bodyPr>
          <a:lstStyle>
            <a:lvl1pPr marL="0" indent="0">
              <a:buNone/>
              <a:defRPr sz="3599" b="0">
                <a:solidFill>
                  <a:schemeClr val="bg1"/>
                </a:solidFill>
              </a:defRPr>
            </a:lvl1pPr>
            <a:lvl2pPr marL="288838" indent="0">
              <a:buNone/>
              <a:defRPr sz="3599">
                <a:solidFill>
                  <a:schemeClr val="bg1"/>
                </a:solidFill>
              </a:defRPr>
            </a:lvl2pPr>
            <a:lvl3pPr marL="572916" indent="0">
              <a:buNone/>
              <a:defRPr sz="3599">
                <a:solidFill>
                  <a:schemeClr val="bg1"/>
                </a:solidFill>
              </a:defRPr>
            </a:lvl3pPr>
            <a:lvl4pPr marL="0" indent="0">
              <a:buNone/>
              <a:defRPr sz="3599">
                <a:solidFill>
                  <a:schemeClr val="bg1"/>
                </a:solidFill>
              </a:defRPr>
            </a:lvl4pPr>
            <a:lvl5pPr marL="0" indent="0">
              <a:buNone/>
              <a:defRPr sz="3599">
                <a:solidFill>
                  <a:schemeClr val="bg1"/>
                </a:solidFill>
              </a:defRPr>
            </a:lvl5pPr>
          </a:lstStyle>
          <a:p>
            <a:pPr lvl="0"/>
            <a:r>
              <a:rPr lang="en-US" dirty="0"/>
              <a:t>Visit </a:t>
            </a:r>
            <a:r>
              <a:rPr lang="en-US" dirty="0" err="1"/>
              <a:t>schwab.com</a:t>
            </a:r>
            <a:r>
              <a:rPr lang="en-US" dirty="0"/>
              <a:t> </a:t>
            </a:r>
            <a:r>
              <a:rPr lang="en-US" b="0" dirty="0"/>
              <a:t>for information and tools</a:t>
            </a:r>
            <a:endParaRPr lang="en-US" dirty="0"/>
          </a:p>
        </p:txBody>
      </p:sp>
      <p:sp>
        <p:nvSpPr>
          <p:cNvPr id="4" name="Footer Placeholder 3"/>
          <p:cNvSpPr>
            <a:spLocks noGrp="1"/>
          </p:cNvSpPr>
          <p:nvPr>
            <p:ph type="ftr" sz="quarter" idx="11"/>
          </p:nvPr>
        </p:nvSpPr>
        <p:spPr/>
        <p:txBody>
          <a:bodyPr/>
          <a:lstStyle/>
          <a:p>
            <a:r>
              <a:rPr lang="en-US"/>
              <a:t>©2020 Charles Schwab &amp; Co., Inc. (“Schwab”). All rights reserved. Member SIPC.</a:t>
            </a:r>
            <a:endParaRPr lang="en-US" dirty="0"/>
          </a:p>
        </p:txBody>
      </p:sp>
      <p:sp>
        <p:nvSpPr>
          <p:cNvPr id="5" name="Slide Number Placeholder 4"/>
          <p:cNvSpPr>
            <a:spLocks noGrp="1"/>
          </p:cNvSpPr>
          <p:nvPr>
            <p:ph type="sldNum" sz="quarter" idx="12"/>
          </p:nvPr>
        </p:nvSpPr>
        <p:spPr/>
        <p:txBody>
          <a:bodyPr/>
          <a:lstStyle/>
          <a:p>
            <a:fld id="{51C42D48-3D89-451C-9D14-12E9AAE2BFF0}" type="slidenum">
              <a:rPr lang="en-US" smtClean="0"/>
              <a:t>‹#›</a:t>
            </a:fld>
            <a:endParaRPr lang="en-US" dirty="0"/>
          </a:p>
        </p:txBody>
      </p:sp>
      <p:sp>
        <p:nvSpPr>
          <p:cNvPr id="16" name="Freeform 5">
            <a:extLst>
              <a:ext uri="{FF2B5EF4-FFF2-40B4-BE49-F238E27FC236}">
                <a16:creationId xmlns:a16="http://schemas.microsoft.com/office/drawing/2014/main" id="{B7EEC050-98B9-9549-AF2B-9FB9E26538DD}"/>
              </a:ext>
            </a:extLst>
          </p:cNvPr>
          <p:cNvSpPr>
            <a:spLocks noEditPoints="1"/>
          </p:cNvSpPr>
          <p:nvPr userDrawn="1"/>
        </p:nvSpPr>
        <p:spPr bwMode="auto">
          <a:xfrm>
            <a:off x="1212725" y="3079039"/>
            <a:ext cx="750031" cy="729459"/>
          </a:xfrm>
          <a:custGeom>
            <a:avLst/>
            <a:gdLst>
              <a:gd name="T0" fmla="*/ 4106 w 4380"/>
              <a:gd name="T1" fmla="*/ 0 h 4260"/>
              <a:gd name="T2" fmla="*/ 274 w 4380"/>
              <a:gd name="T3" fmla="*/ 0 h 4260"/>
              <a:gd name="T4" fmla="*/ 0 w 4380"/>
              <a:gd name="T5" fmla="*/ 282 h 4260"/>
              <a:gd name="T6" fmla="*/ 0 w 4380"/>
              <a:gd name="T7" fmla="*/ 3294 h 4260"/>
              <a:gd name="T8" fmla="*/ 274 w 4380"/>
              <a:gd name="T9" fmla="*/ 3576 h 4260"/>
              <a:gd name="T10" fmla="*/ 1916 w 4380"/>
              <a:gd name="T11" fmla="*/ 3576 h 4260"/>
              <a:gd name="T12" fmla="*/ 1916 w 4380"/>
              <a:gd name="T13" fmla="*/ 4022 h 4260"/>
              <a:gd name="T14" fmla="*/ 1133 w 4380"/>
              <a:gd name="T15" fmla="*/ 4022 h 4260"/>
              <a:gd name="T16" fmla="*/ 1014 w 4380"/>
              <a:gd name="T17" fmla="*/ 4141 h 4260"/>
              <a:gd name="T18" fmla="*/ 1133 w 4380"/>
              <a:gd name="T19" fmla="*/ 4260 h 4260"/>
              <a:gd name="T20" fmla="*/ 3247 w 4380"/>
              <a:gd name="T21" fmla="*/ 4260 h 4260"/>
              <a:gd name="T22" fmla="*/ 3366 w 4380"/>
              <a:gd name="T23" fmla="*/ 4141 h 4260"/>
              <a:gd name="T24" fmla="*/ 3247 w 4380"/>
              <a:gd name="T25" fmla="*/ 4022 h 4260"/>
              <a:gd name="T26" fmla="*/ 2464 w 4380"/>
              <a:gd name="T27" fmla="*/ 4022 h 4260"/>
              <a:gd name="T28" fmla="*/ 2464 w 4380"/>
              <a:gd name="T29" fmla="*/ 3576 h 4260"/>
              <a:gd name="T30" fmla="*/ 4106 w 4380"/>
              <a:gd name="T31" fmla="*/ 3576 h 4260"/>
              <a:gd name="T32" fmla="*/ 4380 w 4380"/>
              <a:gd name="T33" fmla="*/ 3294 h 4260"/>
              <a:gd name="T34" fmla="*/ 4380 w 4380"/>
              <a:gd name="T35" fmla="*/ 282 h 4260"/>
              <a:gd name="T36" fmla="*/ 4106 w 4380"/>
              <a:gd name="T37" fmla="*/ 0 h 4260"/>
              <a:gd name="T38" fmla="*/ 4056 w 4380"/>
              <a:gd name="T39" fmla="*/ 3357 h 4260"/>
              <a:gd name="T40" fmla="*/ 3509 w 4380"/>
              <a:gd name="T41" fmla="*/ 3357 h 4260"/>
              <a:gd name="T42" fmla="*/ 3509 w 4380"/>
              <a:gd name="T43" fmla="*/ 3244 h 4260"/>
              <a:gd name="T44" fmla="*/ 4056 w 4380"/>
              <a:gd name="T45" fmla="*/ 3244 h 4260"/>
              <a:gd name="T46" fmla="*/ 4056 w 4380"/>
              <a:gd name="T47" fmla="*/ 3357 h 4260"/>
              <a:gd name="T48" fmla="*/ 4110 w 4380"/>
              <a:gd name="T49" fmla="*/ 3104 h 4260"/>
              <a:gd name="T50" fmla="*/ 270 w 4380"/>
              <a:gd name="T51" fmla="*/ 3106 h 4260"/>
              <a:gd name="T52" fmla="*/ 270 w 4380"/>
              <a:gd name="T53" fmla="*/ 272 h 4260"/>
              <a:gd name="T54" fmla="*/ 4110 w 4380"/>
              <a:gd name="T55" fmla="*/ 270 h 4260"/>
              <a:gd name="T56" fmla="*/ 4110 w 4380"/>
              <a:gd name="T57" fmla="*/ 3104 h 4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80" h="4260">
                <a:moveTo>
                  <a:pt x="4106" y="0"/>
                </a:moveTo>
                <a:cubicBezTo>
                  <a:pt x="274" y="0"/>
                  <a:pt x="274" y="0"/>
                  <a:pt x="274" y="0"/>
                </a:cubicBezTo>
                <a:cubicBezTo>
                  <a:pt x="122" y="0"/>
                  <a:pt x="0" y="126"/>
                  <a:pt x="0" y="282"/>
                </a:cubicBezTo>
                <a:cubicBezTo>
                  <a:pt x="0" y="3294"/>
                  <a:pt x="0" y="3294"/>
                  <a:pt x="0" y="3294"/>
                </a:cubicBezTo>
                <a:cubicBezTo>
                  <a:pt x="0" y="3450"/>
                  <a:pt x="122" y="3576"/>
                  <a:pt x="274" y="3576"/>
                </a:cubicBezTo>
                <a:cubicBezTo>
                  <a:pt x="1916" y="3576"/>
                  <a:pt x="1916" y="3576"/>
                  <a:pt x="1916" y="3576"/>
                </a:cubicBezTo>
                <a:cubicBezTo>
                  <a:pt x="1916" y="4022"/>
                  <a:pt x="1916" y="4022"/>
                  <a:pt x="1916" y="4022"/>
                </a:cubicBezTo>
                <a:cubicBezTo>
                  <a:pt x="1133" y="4022"/>
                  <a:pt x="1133" y="4022"/>
                  <a:pt x="1133" y="4022"/>
                </a:cubicBezTo>
                <a:cubicBezTo>
                  <a:pt x="1067" y="4022"/>
                  <a:pt x="1014" y="4076"/>
                  <a:pt x="1014" y="4141"/>
                </a:cubicBezTo>
                <a:cubicBezTo>
                  <a:pt x="1014" y="4207"/>
                  <a:pt x="1067" y="4260"/>
                  <a:pt x="1133" y="4260"/>
                </a:cubicBezTo>
                <a:cubicBezTo>
                  <a:pt x="3247" y="4260"/>
                  <a:pt x="3247" y="4260"/>
                  <a:pt x="3247" y="4260"/>
                </a:cubicBezTo>
                <a:cubicBezTo>
                  <a:pt x="3313" y="4260"/>
                  <a:pt x="3366" y="4207"/>
                  <a:pt x="3366" y="4141"/>
                </a:cubicBezTo>
                <a:cubicBezTo>
                  <a:pt x="3366" y="4076"/>
                  <a:pt x="3313" y="4022"/>
                  <a:pt x="3247" y="4022"/>
                </a:cubicBezTo>
                <a:cubicBezTo>
                  <a:pt x="2464" y="4022"/>
                  <a:pt x="2464" y="4022"/>
                  <a:pt x="2464" y="4022"/>
                </a:cubicBezTo>
                <a:cubicBezTo>
                  <a:pt x="2464" y="3576"/>
                  <a:pt x="2464" y="3576"/>
                  <a:pt x="2464" y="3576"/>
                </a:cubicBezTo>
                <a:cubicBezTo>
                  <a:pt x="4106" y="3576"/>
                  <a:pt x="4106" y="3576"/>
                  <a:pt x="4106" y="3576"/>
                </a:cubicBezTo>
                <a:cubicBezTo>
                  <a:pt x="4257" y="3576"/>
                  <a:pt x="4380" y="3450"/>
                  <a:pt x="4380" y="3294"/>
                </a:cubicBezTo>
                <a:cubicBezTo>
                  <a:pt x="4380" y="282"/>
                  <a:pt x="4380" y="282"/>
                  <a:pt x="4380" y="282"/>
                </a:cubicBezTo>
                <a:cubicBezTo>
                  <a:pt x="4380" y="126"/>
                  <a:pt x="4257" y="0"/>
                  <a:pt x="4106" y="0"/>
                </a:cubicBezTo>
                <a:close/>
                <a:moveTo>
                  <a:pt x="4056" y="3357"/>
                </a:moveTo>
                <a:cubicBezTo>
                  <a:pt x="3509" y="3357"/>
                  <a:pt x="3509" y="3357"/>
                  <a:pt x="3509" y="3357"/>
                </a:cubicBezTo>
                <a:cubicBezTo>
                  <a:pt x="3509" y="3244"/>
                  <a:pt x="3509" y="3244"/>
                  <a:pt x="3509" y="3244"/>
                </a:cubicBezTo>
                <a:cubicBezTo>
                  <a:pt x="4056" y="3244"/>
                  <a:pt x="4056" y="3244"/>
                  <a:pt x="4056" y="3244"/>
                </a:cubicBezTo>
                <a:lnTo>
                  <a:pt x="4056" y="3357"/>
                </a:lnTo>
                <a:close/>
                <a:moveTo>
                  <a:pt x="4110" y="3104"/>
                </a:moveTo>
                <a:cubicBezTo>
                  <a:pt x="270" y="3106"/>
                  <a:pt x="270" y="3106"/>
                  <a:pt x="270" y="3106"/>
                </a:cubicBezTo>
                <a:cubicBezTo>
                  <a:pt x="270" y="272"/>
                  <a:pt x="270" y="272"/>
                  <a:pt x="270" y="272"/>
                </a:cubicBezTo>
                <a:cubicBezTo>
                  <a:pt x="4110" y="270"/>
                  <a:pt x="4110" y="270"/>
                  <a:pt x="4110" y="270"/>
                </a:cubicBezTo>
                <a:lnTo>
                  <a:pt x="4110" y="310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800"/>
          </a:p>
        </p:txBody>
      </p:sp>
      <p:sp>
        <p:nvSpPr>
          <p:cNvPr id="18" name="TextBox 17">
            <a:extLst>
              <a:ext uri="{FF2B5EF4-FFF2-40B4-BE49-F238E27FC236}">
                <a16:creationId xmlns:a16="http://schemas.microsoft.com/office/drawing/2014/main" id="{BB0DD826-91CD-7B4D-8026-918AF6EBDF78}"/>
              </a:ext>
            </a:extLst>
          </p:cNvPr>
          <p:cNvSpPr txBox="1"/>
          <p:nvPr userDrawn="1"/>
        </p:nvSpPr>
        <p:spPr>
          <a:xfrm>
            <a:off x="1275532" y="3214911"/>
            <a:ext cx="624417" cy="276999"/>
          </a:xfrm>
          <a:prstGeom prst="rect">
            <a:avLst/>
          </a:prstGeom>
          <a:noFill/>
        </p:spPr>
        <p:txBody>
          <a:bodyPr wrap="square" rtlCol="0">
            <a:spAutoFit/>
          </a:bodyPr>
          <a:lstStyle/>
          <a:p>
            <a:pPr algn="ctr"/>
            <a:r>
              <a:rPr lang="en-US" sz="1200" b="1" dirty="0">
                <a:solidFill>
                  <a:schemeClr val="tx2"/>
                </a:solidFill>
              </a:rPr>
              <a:t>www</a:t>
            </a:r>
          </a:p>
        </p:txBody>
      </p:sp>
    </p:spTree>
    <p:extLst>
      <p:ext uri="{BB962C8B-B14F-4D97-AF65-F5344CB8AC3E}">
        <p14:creationId xmlns:p14="http://schemas.microsoft.com/office/powerpoint/2010/main" val="32681198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mportant Information">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3216C4-1EE3-3A48-B8D6-8D33AEB88BF4}"/>
              </a:ext>
            </a:extLst>
          </p:cNvPr>
          <p:cNvSpPr>
            <a:spLocks noGrp="1"/>
          </p:cNvSpPr>
          <p:nvPr>
            <p:ph type="body" sz="quarter" idx="13" hasCustomPrompt="1"/>
          </p:nvPr>
        </p:nvSpPr>
        <p:spPr>
          <a:xfrm>
            <a:off x="542701" y="1306008"/>
            <a:ext cx="8189317" cy="4803391"/>
          </a:xfrm>
        </p:spPr>
        <p:txBody>
          <a:bodyPr>
            <a:normAutofit/>
          </a:bodyPr>
          <a:lstStyle>
            <a:lvl1pPr marL="0" indent="0">
              <a:spcBef>
                <a:spcPts val="600"/>
              </a:spcBef>
              <a:buNone/>
              <a:defRPr sz="1100">
                <a:latin typeface="+mj-lt"/>
              </a:defRPr>
            </a:lvl1pPr>
            <a:lvl2pPr marL="288838" indent="0">
              <a:buNone/>
              <a:defRPr/>
            </a:lvl2pPr>
            <a:lvl3pPr marL="572916" indent="0">
              <a:buNone/>
              <a:defRPr/>
            </a:lvl3pPr>
            <a:lvl4pPr marL="0" indent="0">
              <a:buNone/>
              <a:defRPr/>
            </a:lvl4pPr>
            <a:lvl5pPr marL="0" indent="0">
              <a:buNone/>
              <a:defRPr/>
            </a:lvl5pPr>
          </a:lstStyle>
          <a:p>
            <a:pPr>
              <a:spcBef>
                <a:spcPts val="600"/>
              </a:spcBef>
            </a:pPr>
            <a:r>
              <a:rPr lang="en-US" sz="1200" dirty="0">
                <a:solidFill>
                  <a:srgbClr val="425563"/>
                </a:solidFill>
                <a:latin typeface="Charles Modern Cond Light"/>
                <a:cs typeface="Charles Modern Cond Light"/>
              </a:rPr>
              <a:t>Lorem ipsum dolor magna </a:t>
            </a:r>
            <a:r>
              <a:rPr lang="en-US" sz="1200" dirty="0" err="1">
                <a:solidFill>
                  <a:srgbClr val="425563"/>
                </a:solidFill>
                <a:latin typeface="Charles Modern Cond Light"/>
                <a:cs typeface="Charles Modern Cond Light"/>
              </a:rPr>
              <a:t>aligua</a:t>
            </a:r>
            <a:endParaRPr lang="en-US" sz="1200" dirty="0">
              <a:solidFill>
                <a:srgbClr val="425563"/>
              </a:solidFill>
              <a:latin typeface="Charles Modern Cond Light"/>
              <a:cs typeface="Charles Modern Cond Light"/>
            </a:endParaRPr>
          </a:p>
        </p:txBody>
      </p:sp>
      <p:sp>
        <p:nvSpPr>
          <p:cNvPr id="2" name="Title 1"/>
          <p:cNvSpPr>
            <a:spLocks noGrp="1"/>
          </p:cNvSpPr>
          <p:nvPr>
            <p:ph type="title" hasCustomPrompt="1"/>
          </p:nvPr>
        </p:nvSpPr>
        <p:spPr>
          <a:xfrm>
            <a:off x="542701" y="443501"/>
            <a:ext cx="11102293" cy="846797"/>
          </a:xfrm>
        </p:spPr>
        <p:txBody>
          <a:bodyPr/>
          <a:lstStyle>
            <a:lvl1pPr>
              <a:defRPr>
                <a:solidFill>
                  <a:schemeClr val="tx1"/>
                </a:solidFill>
              </a:defRPr>
            </a:lvl1pPr>
          </a:lstStyle>
          <a:p>
            <a:r>
              <a:rPr lang="en-US" dirty="0"/>
              <a:t>Lorem ipsum dolor magna </a:t>
            </a:r>
            <a:r>
              <a:rPr lang="en-US" dirty="0" err="1"/>
              <a:t>aliqua</a:t>
            </a:r>
            <a:endParaRPr lang="en-US" dirty="0"/>
          </a:p>
        </p:txBody>
      </p:sp>
      <p:sp>
        <p:nvSpPr>
          <p:cNvPr id="4" name="Footer Placeholder 3"/>
          <p:cNvSpPr>
            <a:spLocks noGrp="1"/>
          </p:cNvSpPr>
          <p:nvPr>
            <p:ph type="ftr" sz="quarter" idx="11"/>
          </p:nvPr>
        </p:nvSpPr>
        <p:spPr/>
        <p:txBody>
          <a:bodyPr/>
          <a:lstStyle/>
          <a:p>
            <a:r>
              <a:rPr lang="en-US"/>
              <a:t>©2020 Charles Schwab &amp; Co., Inc. (“Schwab”). All rights reserved. Member SIPC.</a:t>
            </a:r>
            <a:endParaRPr lang="en-US" dirty="0"/>
          </a:p>
        </p:txBody>
      </p:sp>
      <p:sp>
        <p:nvSpPr>
          <p:cNvPr id="5" name="Slide Number Placeholder 4"/>
          <p:cNvSpPr>
            <a:spLocks noGrp="1"/>
          </p:cNvSpPr>
          <p:nvPr>
            <p:ph type="sldNum" sz="quarter" idx="12"/>
          </p:nvPr>
        </p:nvSpPr>
        <p:spPr/>
        <p:txBody>
          <a:bodyPr/>
          <a:lstStyle/>
          <a:p>
            <a:fld id="{51C42D48-3D89-451C-9D14-12E9AAE2BFF0}" type="slidenum">
              <a:rPr lang="en-US" smtClean="0"/>
              <a:t>‹#›</a:t>
            </a:fld>
            <a:endParaRPr lang="en-US" dirty="0"/>
          </a:p>
        </p:txBody>
      </p:sp>
    </p:spTree>
    <p:extLst>
      <p:ext uri="{BB962C8B-B14F-4D97-AF65-F5344CB8AC3E}">
        <p14:creationId xmlns:p14="http://schemas.microsoft.com/office/powerpoint/2010/main" val="611995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1799796" y="6341111"/>
            <a:ext cx="392204" cy="384810"/>
          </a:xfrm>
        </p:spPr>
        <p:txBody>
          <a:bodyPr/>
          <a:lstStyle/>
          <a:p>
            <a:fld id="{51C42D48-3D89-451C-9D14-12E9AAE2BFF0}"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3"/>
          </p:nvPr>
        </p:nvSpPr>
        <p:spPr/>
        <p:txBody>
          <a:bodyPr/>
          <a:lstStyle/>
          <a:p>
            <a:r>
              <a:rPr lang="en-US" dirty="0">
                <a:solidFill>
                  <a:srgbClr val="98A4AE"/>
                </a:solidFill>
              </a:rPr>
              <a:t>Information classification here</a:t>
            </a:r>
          </a:p>
        </p:txBody>
      </p:sp>
      <p:sp>
        <p:nvSpPr>
          <p:cNvPr id="5" name="Text Placeholder 5"/>
          <p:cNvSpPr>
            <a:spLocks noGrp="1"/>
          </p:cNvSpPr>
          <p:nvPr>
            <p:ph type="body" sz="quarter" idx="14" hasCustomPrompt="1"/>
          </p:nvPr>
        </p:nvSpPr>
        <p:spPr>
          <a:xfrm>
            <a:off x="542699" y="5943601"/>
            <a:ext cx="9284206" cy="397510"/>
          </a:xfrm>
        </p:spPr>
        <p:txBody>
          <a:bodyPr anchor="b">
            <a:noAutofit/>
          </a:bodyPr>
          <a:lstStyle>
            <a:lvl1pPr marL="0" indent="1588">
              <a:lnSpc>
                <a:spcPct val="100000"/>
              </a:lnSpc>
              <a:spcBef>
                <a:spcPts val="0"/>
              </a:spcBef>
              <a:buFont typeface="Arial" panose="020B0604020202020204" pitchFamily="34" charset="0"/>
              <a:buChar char="​"/>
              <a:defRPr sz="900">
                <a:solidFill>
                  <a:schemeClr val="bg2"/>
                </a:solidFill>
              </a:defRPr>
            </a:lvl1pPr>
            <a:lvl2pPr marL="0" indent="0">
              <a:lnSpc>
                <a:spcPct val="100000"/>
              </a:lnSpc>
              <a:spcBef>
                <a:spcPts val="0"/>
              </a:spcBef>
              <a:buFont typeface="Arial" panose="020B0604020202020204" pitchFamily="34" charset="0"/>
              <a:buChar char="​"/>
              <a:defRPr sz="800">
                <a:solidFill>
                  <a:schemeClr val="bg2"/>
                </a:solidFill>
              </a:defRPr>
            </a:lvl2pPr>
            <a:lvl3pPr marL="0" indent="0">
              <a:lnSpc>
                <a:spcPct val="100000"/>
              </a:lnSpc>
              <a:spcBef>
                <a:spcPts val="0"/>
              </a:spcBef>
              <a:buFont typeface="Arial" panose="020B0604020202020204" pitchFamily="34" charset="0"/>
              <a:buChar char="​"/>
              <a:defRPr sz="800">
                <a:solidFill>
                  <a:schemeClr val="bg2"/>
                </a:solidFill>
              </a:defRPr>
            </a:lvl3pPr>
            <a:lvl4pPr>
              <a:lnSpc>
                <a:spcPct val="100000"/>
              </a:lnSpc>
              <a:spcBef>
                <a:spcPts val="0"/>
              </a:spcBef>
              <a:defRPr sz="800">
                <a:solidFill>
                  <a:schemeClr val="bg2"/>
                </a:solidFill>
              </a:defRPr>
            </a:lvl4pPr>
            <a:lvl5pPr>
              <a:lnSpc>
                <a:spcPct val="100000"/>
              </a:lnSpc>
              <a:spcBef>
                <a:spcPts val="0"/>
              </a:spcBef>
              <a:defRPr sz="800">
                <a:solidFill>
                  <a:schemeClr val="bg2"/>
                </a:solidFill>
              </a:defRPr>
            </a:lvl5pPr>
          </a:lstStyle>
          <a:p>
            <a:pPr lvl="0"/>
            <a:r>
              <a:rPr lang="en-US" dirty="0"/>
              <a:t>Source</a:t>
            </a:r>
          </a:p>
        </p:txBody>
      </p:sp>
    </p:spTree>
    <p:extLst>
      <p:ext uri="{BB962C8B-B14F-4D97-AF65-F5344CB8AC3E}">
        <p14:creationId xmlns:p14="http://schemas.microsoft.com/office/powerpoint/2010/main" val="256755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1799796" y="6341111"/>
            <a:ext cx="392204" cy="384810"/>
          </a:xfrm>
        </p:spPr>
        <p:txBody>
          <a:bodyPr/>
          <a:lstStyle/>
          <a:p>
            <a:fld id="{51C42D48-3D89-451C-9D14-12E9AAE2BFF0}"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3"/>
          </p:nvPr>
        </p:nvSpPr>
        <p:spPr/>
        <p:txBody>
          <a:bodyPr/>
          <a:lstStyle/>
          <a:p>
            <a:r>
              <a:rPr lang="en-US" dirty="0">
                <a:solidFill>
                  <a:srgbClr val="98A4AE"/>
                </a:solidFill>
              </a:rPr>
              <a:t>Information classification here</a:t>
            </a:r>
          </a:p>
        </p:txBody>
      </p:sp>
      <p:sp>
        <p:nvSpPr>
          <p:cNvPr id="5" name="Text Placeholder 5"/>
          <p:cNvSpPr>
            <a:spLocks noGrp="1"/>
          </p:cNvSpPr>
          <p:nvPr>
            <p:ph type="body" sz="quarter" idx="14" hasCustomPrompt="1"/>
          </p:nvPr>
        </p:nvSpPr>
        <p:spPr>
          <a:xfrm>
            <a:off x="542699" y="5943601"/>
            <a:ext cx="9284206" cy="397510"/>
          </a:xfrm>
        </p:spPr>
        <p:txBody>
          <a:bodyPr anchor="b">
            <a:noAutofit/>
          </a:bodyPr>
          <a:lstStyle>
            <a:lvl1pPr marL="0" indent="1588">
              <a:lnSpc>
                <a:spcPct val="100000"/>
              </a:lnSpc>
              <a:spcBef>
                <a:spcPts val="0"/>
              </a:spcBef>
              <a:buFont typeface="Arial" panose="020B0604020202020204" pitchFamily="34" charset="0"/>
              <a:buChar char="​"/>
              <a:defRPr sz="900">
                <a:solidFill>
                  <a:schemeClr val="bg2"/>
                </a:solidFill>
              </a:defRPr>
            </a:lvl1pPr>
            <a:lvl2pPr marL="0" indent="0">
              <a:lnSpc>
                <a:spcPct val="100000"/>
              </a:lnSpc>
              <a:spcBef>
                <a:spcPts val="0"/>
              </a:spcBef>
              <a:buFont typeface="Arial" panose="020B0604020202020204" pitchFamily="34" charset="0"/>
              <a:buChar char="​"/>
              <a:defRPr sz="800">
                <a:solidFill>
                  <a:schemeClr val="bg2"/>
                </a:solidFill>
              </a:defRPr>
            </a:lvl2pPr>
            <a:lvl3pPr marL="0" indent="0">
              <a:lnSpc>
                <a:spcPct val="100000"/>
              </a:lnSpc>
              <a:spcBef>
                <a:spcPts val="0"/>
              </a:spcBef>
              <a:buFont typeface="Arial" panose="020B0604020202020204" pitchFamily="34" charset="0"/>
              <a:buChar char="​"/>
              <a:defRPr sz="800">
                <a:solidFill>
                  <a:schemeClr val="bg2"/>
                </a:solidFill>
              </a:defRPr>
            </a:lvl3pPr>
            <a:lvl4pPr>
              <a:lnSpc>
                <a:spcPct val="100000"/>
              </a:lnSpc>
              <a:spcBef>
                <a:spcPts val="0"/>
              </a:spcBef>
              <a:defRPr sz="800">
                <a:solidFill>
                  <a:schemeClr val="bg2"/>
                </a:solidFill>
              </a:defRPr>
            </a:lvl4pPr>
            <a:lvl5pPr>
              <a:lnSpc>
                <a:spcPct val="100000"/>
              </a:lnSpc>
              <a:spcBef>
                <a:spcPts val="0"/>
              </a:spcBef>
              <a:defRPr sz="800">
                <a:solidFill>
                  <a:schemeClr val="bg2"/>
                </a:solidFill>
              </a:defRPr>
            </a:lvl5pPr>
          </a:lstStyle>
          <a:p>
            <a:pPr lvl="0"/>
            <a:r>
              <a:rPr lang="en-US" dirty="0"/>
              <a:t>Source</a:t>
            </a:r>
          </a:p>
        </p:txBody>
      </p:sp>
    </p:spTree>
    <p:extLst>
      <p:ext uri="{BB962C8B-B14F-4D97-AF65-F5344CB8AC3E}">
        <p14:creationId xmlns:p14="http://schemas.microsoft.com/office/powerpoint/2010/main" val="314334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Text &amp; Chart">
    <p:spTree>
      <p:nvGrpSpPr>
        <p:cNvPr id="1" name=""/>
        <p:cNvGrpSpPr/>
        <p:nvPr/>
      </p:nvGrpSpPr>
      <p:grpSpPr>
        <a:xfrm>
          <a:off x="0" y="0"/>
          <a:ext cx="0" cy="0"/>
          <a:chOff x="0" y="0"/>
          <a:chExt cx="0" cy="0"/>
        </a:xfrm>
      </p:grpSpPr>
      <p:sp>
        <p:nvSpPr>
          <p:cNvPr id="14" name="Content Placeholder 13"/>
          <p:cNvSpPr>
            <a:spLocks noGrp="1"/>
          </p:cNvSpPr>
          <p:nvPr>
            <p:ph sz="quarter" idx="19"/>
          </p:nvPr>
        </p:nvSpPr>
        <p:spPr>
          <a:xfrm>
            <a:off x="556107" y="2461333"/>
            <a:ext cx="11083636" cy="36945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56107" y="362263"/>
            <a:ext cx="11083636" cy="823303"/>
          </a:xfrm>
        </p:spPr>
        <p:txBody>
          <a:bodyPr/>
          <a:lstStyle/>
          <a:p>
            <a:r>
              <a:rPr lang="en-US"/>
              <a:t>Click to edit Master title style</a:t>
            </a:r>
            <a:endParaRPr lang="en-US" dirty="0"/>
          </a:p>
        </p:txBody>
      </p:sp>
      <p:sp>
        <p:nvSpPr>
          <p:cNvPr id="12" name="Content Placeholder 2"/>
          <p:cNvSpPr>
            <a:spLocks noGrp="1"/>
          </p:cNvSpPr>
          <p:nvPr>
            <p:ph sz="half" idx="18"/>
          </p:nvPr>
        </p:nvSpPr>
        <p:spPr>
          <a:xfrm>
            <a:off x="556107" y="1383153"/>
            <a:ext cx="11083636" cy="932391"/>
          </a:xfrm>
        </p:spPr>
        <p:txBody>
          <a:bodyPr>
            <a:normAutofit/>
          </a:bodyPr>
          <a:lstStyle>
            <a:lvl1pPr marL="0" indent="0">
              <a:spcBef>
                <a:spcPts val="660"/>
              </a:spcBef>
              <a:spcAft>
                <a:spcPts val="0"/>
              </a:spcAft>
              <a:buNone/>
              <a:defRPr sz="1800" b="0"/>
            </a:lvl1pPr>
            <a:lvl2pPr marL="171450" indent="-171450">
              <a:spcBef>
                <a:spcPts val="660"/>
              </a:spcBef>
              <a:spcAft>
                <a:spcPts val="660"/>
              </a:spcAft>
              <a:buSzPct val="80000"/>
              <a:buFont typeface="Wingdings" pitchFamily="2" charset="2"/>
              <a:buChar char="§"/>
              <a:defRPr sz="1600" b="0">
                <a:latin typeface="+mn-lt"/>
                <a:cs typeface="Arial" pitchFamily="34" charset="0"/>
              </a:defRPr>
            </a:lvl2pPr>
            <a:lvl3pPr marL="502920" indent="-120492">
              <a:defRPr sz="15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13" name="Text Placeholder 19"/>
          <p:cNvSpPr>
            <a:spLocks noGrp="1"/>
          </p:cNvSpPr>
          <p:nvPr>
            <p:ph type="body" sz="quarter" idx="14"/>
          </p:nvPr>
        </p:nvSpPr>
        <p:spPr>
          <a:xfrm>
            <a:off x="556107" y="6257113"/>
            <a:ext cx="11083636" cy="242132"/>
          </a:xfrm>
        </p:spPr>
        <p:txBody>
          <a:bodyPr anchor="b">
            <a:normAutofit/>
          </a:bodyPr>
          <a:lstStyle>
            <a:lvl1pPr marL="0" indent="0">
              <a:spcBef>
                <a:spcPts val="0"/>
              </a:spcBef>
              <a:spcAft>
                <a:spcPts val="409"/>
              </a:spcAft>
              <a:buNone/>
              <a:defRPr sz="900"/>
            </a:lvl1pPr>
          </a:lstStyle>
          <a:p>
            <a:pPr lvl="0"/>
            <a:r>
              <a:rPr lang="en-US" dirty="0"/>
              <a:t>Click to edit Master text styles</a:t>
            </a:r>
          </a:p>
        </p:txBody>
      </p:sp>
      <p:sp>
        <p:nvSpPr>
          <p:cNvPr id="6" name="Rectangle 6"/>
          <p:cNvSpPr>
            <a:spLocks noGrp="1" noChangeAspect="1" noChangeArrowheads="1"/>
          </p:cNvSpPr>
          <p:nvPr>
            <p:ph type="sldNum" sz="quarter" idx="20"/>
          </p:nvPr>
        </p:nvSpPr>
        <p:spPr/>
        <p:txBody>
          <a:bodyPr/>
          <a:lstStyle>
            <a:lvl1pPr algn="ctr">
              <a:spcBef>
                <a:spcPct val="0"/>
              </a:spcBef>
              <a:defRPr sz="900">
                <a:solidFill>
                  <a:srgbClr val="FFFFFF"/>
                </a:solidFill>
                <a:latin typeface="+mn-lt"/>
                <a:ea typeface="Geneva" charset="-128"/>
                <a:cs typeface="+mn-cs"/>
              </a:defRPr>
            </a:lvl1pPr>
          </a:lstStyle>
          <a:p>
            <a:pPr>
              <a:defRPr/>
            </a:pPr>
            <a:fld id="{EC987055-CF31-4551-9FC4-FB7AD60407FE}" type="slidenum">
              <a:rPr lang="en-US"/>
              <a:pPr>
                <a:defRPr/>
              </a:pPr>
              <a:t>‹#›</a:t>
            </a:fld>
            <a:endParaRPr lang="en-US" dirty="0"/>
          </a:p>
        </p:txBody>
      </p:sp>
      <p:sp>
        <p:nvSpPr>
          <p:cNvPr id="7" name="Rectangle 4"/>
          <p:cNvSpPr>
            <a:spLocks noGrp="1" noChangeArrowheads="1"/>
          </p:cNvSpPr>
          <p:nvPr>
            <p:ph type="dt" sz="half" idx="21"/>
          </p:nvPr>
        </p:nvSpPr>
        <p:spPr>
          <a:xfrm>
            <a:off x="556107" y="6576419"/>
            <a:ext cx="1244984" cy="198679"/>
          </a:xfrm>
          <a:prstGeom prst="rect">
            <a:avLst/>
          </a:prstGeom>
        </p:spPr>
        <p:txBody>
          <a:bodyPr/>
          <a:lstStyle>
            <a:lvl1pPr algn="l">
              <a:lnSpc>
                <a:spcPct val="95000"/>
              </a:lnSpc>
              <a:spcBef>
                <a:spcPct val="0"/>
              </a:spcBef>
              <a:defRPr kumimoji="0" lang="en-US" sz="700" b="0" i="0" u="none" strike="noStrike" cap="none" normalizeH="0" baseline="0">
                <a:ln>
                  <a:noFill/>
                </a:ln>
                <a:solidFill>
                  <a:srgbClr val="425563"/>
                </a:solidFill>
                <a:effectLst/>
                <a:latin typeface="+mn-lt"/>
                <a:ea typeface="Geneva" charset="-128"/>
                <a:cs typeface="Arial" pitchFamily="34" charset="0"/>
              </a:defRPr>
            </a:lvl1pPr>
          </a:lstStyle>
          <a:p>
            <a:pPr>
              <a:defRPr/>
            </a:pPr>
            <a:fld id="{45EBCA5F-DE3C-4960-8ECE-32AE3508BB06}" type="datetime1">
              <a:rPr lang="en-US"/>
              <a:pPr>
                <a:defRPr/>
              </a:pPr>
              <a:t>7/5/2023</a:t>
            </a:fld>
            <a:endParaRPr dirty="0"/>
          </a:p>
        </p:txBody>
      </p:sp>
      <p:sp>
        <p:nvSpPr>
          <p:cNvPr id="8" name="Rectangle 5"/>
          <p:cNvSpPr>
            <a:spLocks noGrp="1" noChangeArrowheads="1"/>
          </p:cNvSpPr>
          <p:nvPr>
            <p:ph type="ftr" sz="quarter" idx="22"/>
          </p:nvPr>
        </p:nvSpPr>
        <p:spPr/>
        <p:txBody>
          <a:bodyPr/>
          <a:lstStyle>
            <a:lvl1pPr algn="l">
              <a:lnSpc>
                <a:spcPct val="95000"/>
              </a:lnSpc>
              <a:spcBef>
                <a:spcPct val="0"/>
              </a:spcBef>
              <a:defRPr sz="700" b="1">
                <a:solidFill>
                  <a:srgbClr val="425563"/>
                </a:solidFill>
                <a:latin typeface="+mn-lt"/>
                <a:ea typeface="Geneva" charset="-128"/>
                <a:cs typeface="+mn-cs"/>
              </a:defRPr>
            </a:lvl1pPr>
          </a:lstStyle>
          <a:p>
            <a:pPr>
              <a:defRPr/>
            </a:pPr>
            <a:r>
              <a:rPr lang="en-US"/>
              <a:t>Presentation title use view footer to change</a:t>
            </a:r>
            <a:endParaRPr lang="en-US" dirty="0"/>
          </a:p>
        </p:txBody>
      </p:sp>
    </p:spTree>
    <p:extLst>
      <p:ext uri="{BB962C8B-B14F-4D97-AF65-F5344CB8AC3E}">
        <p14:creationId xmlns:p14="http://schemas.microsoft.com/office/powerpoint/2010/main" val="3606869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ree-up Modu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1C42D48-3D89-451C-9D14-12E9AAE2BFF0}" type="slidenum">
              <a:rPr lang="en-US" smtClean="0">
                <a:solidFill>
                  <a:srgbClr val="FFFFFF"/>
                </a:solidFill>
              </a:rPr>
              <a:pPr/>
              <a:t>‹#›</a:t>
            </a:fld>
            <a:endParaRPr lang="en-US" dirty="0">
              <a:solidFill>
                <a:srgbClr val="FFFFFF"/>
              </a:solidFill>
            </a:endParaRPr>
          </a:p>
        </p:txBody>
      </p:sp>
      <p:sp>
        <p:nvSpPr>
          <p:cNvPr id="6" name="Subtitle 2"/>
          <p:cNvSpPr>
            <a:spLocks noGrp="1"/>
          </p:cNvSpPr>
          <p:nvPr>
            <p:ph type="subTitle" idx="13"/>
          </p:nvPr>
        </p:nvSpPr>
        <p:spPr>
          <a:xfrm>
            <a:off x="542700" y="845479"/>
            <a:ext cx="11102293" cy="407655"/>
          </a:xfrm>
        </p:spPr>
        <p:txBody>
          <a:bodyPr anchor="t" anchorCtr="0">
            <a:noAutofit/>
          </a:bodyPr>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17"/>
          <p:cNvSpPr>
            <a:spLocks noGrp="1"/>
          </p:cNvSpPr>
          <p:nvPr>
            <p:ph type="body" sz="quarter" idx="20" hasCustomPrompt="1"/>
          </p:nvPr>
        </p:nvSpPr>
        <p:spPr>
          <a:xfrm>
            <a:off x="540984" y="2039490"/>
            <a:ext cx="3442115" cy="3442115"/>
          </a:xfrm>
          <a:solidFill>
            <a:schemeClr val="bg1"/>
          </a:solidFill>
        </p:spPr>
        <p:txBody>
          <a:bodyPr lIns="0" tIns="182880" rIns="91440" bIns="91440"/>
          <a:lstStyle>
            <a:lvl1pPr marL="227013" indent="-227013">
              <a:buFont typeface=".AppleSystemUIFont" charset="0"/>
              <a:buChar char=" "/>
              <a:defRPr sz="5400">
                <a:solidFill>
                  <a:schemeClr val="tx1"/>
                </a:solidFill>
              </a:defRPr>
            </a:lvl1pPr>
            <a:lvl2pPr marL="228600" indent="-228600">
              <a:lnSpc>
                <a:spcPct val="100000"/>
              </a:lnSpc>
              <a:buFont typeface="CharlesModern" charset="0"/>
              <a:buChar char=" "/>
              <a:tabLst/>
              <a:defRPr sz="2000">
                <a:solidFill>
                  <a:schemeClr val="tx1"/>
                </a:solidFill>
              </a:defRPr>
            </a:lvl2pPr>
            <a:lvl3pPr marL="228600" indent="-228600">
              <a:lnSpc>
                <a:spcPct val="100000"/>
              </a:lnSpc>
              <a:spcBef>
                <a:spcPts val="0"/>
              </a:spcBef>
              <a:buFont typeface="CharlesModern" charset="0"/>
              <a:buChar char=" "/>
              <a:tabLst/>
              <a:defRPr sz="2000">
                <a:solidFill>
                  <a:schemeClr val="tx1"/>
                </a:solidFill>
              </a:defRPr>
            </a:lvl3pPr>
            <a:lvl4pPr marL="228600" indent="0">
              <a:lnSpc>
                <a:spcPct val="100000"/>
              </a:lnSpc>
              <a:spcBef>
                <a:spcPts val="0"/>
              </a:spcBef>
              <a:tabLst/>
              <a:defRPr sz="2000">
                <a:solidFill>
                  <a:schemeClr val="tx1"/>
                </a:solidFill>
              </a:defRPr>
            </a:lvl4pPr>
            <a:lvl5pPr marL="228600" indent="0">
              <a:lnSpc>
                <a:spcPct val="100000"/>
              </a:lnSpc>
              <a:spcBef>
                <a:spcPts val="0"/>
              </a:spcBef>
              <a:tabLst/>
              <a:defRPr sz="2000">
                <a:solidFill>
                  <a:schemeClr val="tx1"/>
                </a:solidFill>
              </a:defRPr>
            </a:lvl5pPr>
          </a:lstStyle>
          <a:p>
            <a:pPr lvl="0"/>
            <a:r>
              <a:rPr lang="en-US" dirty="0"/>
              <a:t>01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7"/>
          <p:cNvSpPr>
            <a:spLocks noGrp="1"/>
          </p:cNvSpPr>
          <p:nvPr>
            <p:ph type="body" sz="quarter" idx="21" hasCustomPrompt="1"/>
          </p:nvPr>
        </p:nvSpPr>
        <p:spPr>
          <a:xfrm>
            <a:off x="4371932" y="2039490"/>
            <a:ext cx="3442115" cy="3442115"/>
          </a:xfrm>
          <a:solidFill>
            <a:schemeClr val="tx2"/>
          </a:solidFill>
        </p:spPr>
        <p:txBody>
          <a:bodyPr lIns="0" tIns="182880" rIns="91440" bIns="91440"/>
          <a:lstStyle>
            <a:lvl1pPr marL="227013" indent="-227013">
              <a:buFont typeface=".AppleSystemUIFont" charset="0"/>
              <a:buChar char=" "/>
              <a:defRPr sz="5400">
                <a:solidFill>
                  <a:schemeClr val="tx1"/>
                </a:solidFill>
              </a:defRPr>
            </a:lvl1pPr>
            <a:lvl2pPr marL="228600" indent="-228600">
              <a:lnSpc>
                <a:spcPct val="100000"/>
              </a:lnSpc>
              <a:buFont typeface="CharlesModern" charset="0"/>
              <a:buChar char=" "/>
              <a:tabLst/>
              <a:defRPr sz="2000">
                <a:solidFill>
                  <a:schemeClr val="tx1"/>
                </a:solidFill>
              </a:defRPr>
            </a:lvl2pPr>
            <a:lvl3pPr marL="228600" indent="-228600">
              <a:lnSpc>
                <a:spcPct val="100000"/>
              </a:lnSpc>
              <a:spcBef>
                <a:spcPts val="0"/>
              </a:spcBef>
              <a:buFont typeface="CharlesModern" charset="0"/>
              <a:buChar char=" "/>
              <a:tabLst/>
              <a:defRPr sz="2000">
                <a:solidFill>
                  <a:schemeClr val="tx1"/>
                </a:solidFill>
              </a:defRPr>
            </a:lvl3pPr>
            <a:lvl4pPr marL="228600" indent="0">
              <a:lnSpc>
                <a:spcPct val="100000"/>
              </a:lnSpc>
              <a:spcBef>
                <a:spcPts val="0"/>
              </a:spcBef>
              <a:tabLst/>
              <a:defRPr sz="2000">
                <a:solidFill>
                  <a:schemeClr val="tx1"/>
                </a:solidFill>
              </a:defRPr>
            </a:lvl4pPr>
            <a:lvl5pPr marL="228600" indent="0">
              <a:lnSpc>
                <a:spcPct val="100000"/>
              </a:lnSpc>
              <a:spcBef>
                <a:spcPts val="0"/>
              </a:spcBef>
              <a:tabLst/>
              <a:defRPr sz="2000">
                <a:solidFill>
                  <a:schemeClr val="tx1"/>
                </a:solidFill>
              </a:defRPr>
            </a:lvl5pPr>
          </a:lstStyle>
          <a:p>
            <a:pPr lvl="0"/>
            <a:r>
              <a:rPr lang="en-US" dirty="0"/>
              <a:t>02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7"/>
          <p:cNvSpPr>
            <a:spLocks noGrp="1"/>
          </p:cNvSpPr>
          <p:nvPr>
            <p:ph type="body" sz="quarter" idx="16" hasCustomPrompt="1"/>
          </p:nvPr>
        </p:nvSpPr>
        <p:spPr>
          <a:xfrm>
            <a:off x="8202878" y="2039490"/>
            <a:ext cx="3442115" cy="3442115"/>
          </a:xfrm>
          <a:solidFill>
            <a:schemeClr val="accent1"/>
          </a:solidFill>
        </p:spPr>
        <p:txBody>
          <a:bodyPr lIns="0" tIns="182880" rIns="91440" bIns="91440"/>
          <a:lstStyle>
            <a:lvl1pPr marL="227013" indent="-227013">
              <a:buFont typeface=".AppleSystemUIFont" charset="0"/>
              <a:buChar char=" "/>
              <a:defRPr sz="5400">
                <a:solidFill>
                  <a:schemeClr val="tx1"/>
                </a:solidFill>
              </a:defRPr>
            </a:lvl1pPr>
            <a:lvl2pPr marL="228600" indent="-228600">
              <a:lnSpc>
                <a:spcPct val="100000"/>
              </a:lnSpc>
              <a:buFont typeface="CharlesModern" charset="0"/>
              <a:buChar char=" "/>
              <a:tabLst/>
              <a:defRPr sz="2000">
                <a:solidFill>
                  <a:schemeClr val="tx1"/>
                </a:solidFill>
              </a:defRPr>
            </a:lvl2pPr>
            <a:lvl3pPr marL="228600" indent="-228600">
              <a:lnSpc>
                <a:spcPct val="100000"/>
              </a:lnSpc>
              <a:spcBef>
                <a:spcPts val="0"/>
              </a:spcBef>
              <a:buFont typeface="CharlesModern" charset="0"/>
              <a:buChar char=" "/>
              <a:tabLst/>
              <a:defRPr sz="2000">
                <a:solidFill>
                  <a:schemeClr val="tx1"/>
                </a:solidFill>
              </a:defRPr>
            </a:lvl3pPr>
            <a:lvl4pPr marL="228600" indent="0">
              <a:lnSpc>
                <a:spcPct val="100000"/>
              </a:lnSpc>
              <a:spcBef>
                <a:spcPts val="0"/>
              </a:spcBef>
              <a:tabLst/>
              <a:defRPr sz="2000">
                <a:solidFill>
                  <a:schemeClr val="tx1"/>
                </a:solidFill>
              </a:defRPr>
            </a:lvl4pPr>
            <a:lvl5pPr marL="228600" indent="0">
              <a:lnSpc>
                <a:spcPct val="100000"/>
              </a:lnSpc>
              <a:spcBef>
                <a:spcPts val="0"/>
              </a:spcBef>
              <a:tabLst/>
              <a:defRPr sz="2000">
                <a:solidFill>
                  <a:schemeClr val="tx1"/>
                </a:solidFill>
              </a:defRPr>
            </a:lvl5pPr>
          </a:lstStyle>
          <a:p>
            <a:pPr lvl="0"/>
            <a:r>
              <a:rPr lang="en-US" dirty="0"/>
              <a:t>03</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22"/>
          </p:nvPr>
        </p:nvSpPr>
        <p:spPr/>
        <p:txBody>
          <a:bodyPr/>
          <a:lstStyle/>
          <a:p>
            <a:r>
              <a:rPr lang="en-US" dirty="0">
                <a:solidFill>
                  <a:srgbClr val="98A4AE"/>
                </a:solidFill>
              </a:rPr>
              <a:t>Information classification here</a:t>
            </a:r>
          </a:p>
        </p:txBody>
      </p:sp>
      <p:sp>
        <p:nvSpPr>
          <p:cNvPr id="9" name="Text Placeholder 5"/>
          <p:cNvSpPr>
            <a:spLocks noGrp="1"/>
          </p:cNvSpPr>
          <p:nvPr>
            <p:ph type="body" sz="quarter" idx="14" hasCustomPrompt="1"/>
          </p:nvPr>
        </p:nvSpPr>
        <p:spPr>
          <a:xfrm>
            <a:off x="542699" y="5943601"/>
            <a:ext cx="9284206" cy="397510"/>
          </a:xfrm>
        </p:spPr>
        <p:txBody>
          <a:bodyPr anchor="b">
            <a:noAutofit/>
          </a:bodyPr>
          <a:lstStyle>
            <a:lvl1pPr marL="0" indent="1588">
              <a:lnSpc>
                <a:spcPct val="100000"/>
              </a:lnSpc>
              <a:spcBef>
                <a:spcPts val="0"/>
              </a:spcBef>
              <a:buFont typeface="Arial" panose="020B0604020202020204" pitchFamily="34" charset="0"/>
              <a:buChar char="​"/>
              <a:defRPr sz="900">
                <a:solidFill>
                  <a:schemeClr val="bg2"/>
                </a:solidFill>
              </a:defRPr>
            </a:lvl1pPr>
            <a:lvl2pPr marL="0" indent="0">
              <a:lnSpc>
                <a:spcPct val="100000"/>
              </a:lnSpc>
              <a:spcBef>
                <a:spcPts val="0"/>
              </a:spcBef>
              <a:buFont typeface="Arial" panose="020B0604020202020204" pitchFamily="34" charset="0"/>
              <a:buChar char="​"/>
              <a:defRPr sz="800">
                <a:solidFill>
                  <a:schemeClr val="bg2"/>
                </a:solidFill>
              </a:defRPr>
            </a:lvl2pPr>
            <a:lvl3pPr marL="0" indent="0">
              <a:lnSpc>
                <a:spcPct val="100000"/>
              </a:lnSpc>
              <a:spcBef>
                <a:spcPts val="0"/>
              </a:spcBef>
              <a:buFont typeface="Arial" panose="020B0604020202020204" pitchFamily="34" charset="0"/>
              <a:buChar char="​"/>
              <a:defRPr sz="800">
                <a:solidFill>
                  <a:schemeClr val="bg2"/>
                </a:solidFill>
              </a:defRPr>
            </a:lvl3pPr>
            <a:lvl4pPr>
              <a:lnSpc>
                <a:spcPct val="100000"/>
              </a:lnSpc>
              <a:spcBef>
                <a:spcPts val="0"/>
              </a:spcBef>
              <a:defRPr sz="800">
                <a:solidFill>
                  <a:schemeClr val="bg2"/>
                </a:solidFill>
              </a:defRPr>
            </a:lvl4pPr>
            <a:lvl5pPr>
              <a:lnSpc>
                <a:spcPct val="100000"/>
              </a:lnSpc>
              <a:spcBef>
                <a:spcPts val="0"/>
              </a:spcBef>
              <a:defRPr sz="800">
                <a:solidFill>
                  <a:schemeClr val="bg2"/>
                </a:solidFill>
              </a:defRPr>
            </a:lvl5pPr>
          </a:lstStyle>
          <a:p>
            <a:pPr lvl="0"/>
            <a:r>
              <a:rPr lang="en-US" dirty="0"/>
              <a:t>Source</a:t>
            </a:r>
          </a:p>
        </p:txBody>
      </p:sp>
    </p:spTree>
    <p:extLst>
      <p:ext uri="{BB962C8B-B14F-4D97-AF65-F5344CB8AC3E}">
        <p14:creationId xmlns:p14="http://schemas.microsoft.com/office/powerpoint/2010/main" val="355621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2701" y="443499"/>
            <a:ext cx="11102293" cy="497857"/>
          </a:xfrm>
          <a:prstGeom prst="rect">
            <a:avLst/>
          </a:prstGeom>
        </p:spPr>
        <p:txBody>
          <a:bodyPr/>
          <a:lstStyle/>
          <a:p>
            <a:r>
              <a:rPr lang="en-US" dirty="0"/>
              <a:t>Click to edit Master title style</a:t>
            </a:r>
          </a:p>
        </p:txBody>
      </p:sp>
      <p:sp>
        <p:nvSpPr>
          <p:cNvPr id="4" name="Footer Placeholder 3"/>
          <p:cNvSpPr>
            <a:spLocks noGrp="1"/>
          </p:cNvSpPr>
          <p:nvPr>
            <p:ph type="ftr" sz="quarter" idx="11"/>
          </p:nvPr>
        </p:nvSpPr>
        <p:spPr>
          <a:xfrm>
            <a:off x="542699" y="6408420"/>
            <a:ext cx="9284205" cy="187145"/>
          </a:xfrm>
          <a:prstGeom prst="rect">
            <a:avLst/>
          </a:prstGeom>
        </p:spPr>
        <p:txBody>
          <a:bodyPr/>
          <a:lstStyle/>
          <a:p>
            <a:r>
              <a:rPr lang="en-US" dirty="0">
                <a:solidFill>
                  <a:srgbClr val="98A4AE"/>
                </a:solidFill>
              </a:rPr>
              <a:t>Information classification here</a:t>
            </a:r>
          </a:p>
        </p:txBody>
      </p:sp>
      <p:sp>
        <p:nvSpPr>
          <p:cNvPr id="5" name="Slide Number Placeholder 4"/>
          <p:cNvSpPr>
            <a:spLocks noGrp="1"/>
          </p:cNvSpPr>
          <p:nvPr>
            <p:ph type="sldNum" sz="quarter" idx="12"/>
          </p:nvPr>
        </p:nvSpPr>
        <p:spPr/>
        <p:txBody>
          <a:bodyPr/>
          <a:lstStyle/>
          <a:p>
            <a:fld id="{51C42D48-3D89-451C-9D14-12E9AAE2BFF0}" type="slidenum">
              <a:rPr lang="en-US" smtClean="0">
                <a:solidFill>
                  <a:srgbClr val="FFFFFF"/>
                </a:solidFill>
              </a:rPr>
              <a:pPr/>
              <a:t>‹#›</a:t>
            </a:fld>
            <a:endParaRPr lang="en-US" dirty="0">
              <a:solidFill>
                <a:srgbClr val="FFFFFF"/>
              </a:solidFill>
            </a:endParaRPr>
          </a:p>
        </p:txBody>
      </p:sp>
      <p:sp>
        <p:nvSpPr>
          <p:cNvPr id="6" name="Subtitle 2"/>
          <p:cNvSpPr>
            <a:spLocks noGrp="1"/>
          </p:cNvSpPr>
          <p:nvPr>
            <p:ph type="subTitle" idx="13"/>
          </p:nvPr>
        </p:nvSpPr>
        <p:spPr>
          <a:xfrm>
            <a:off x="542699" y="845478"/>
            <a:ext cx="11102293" cy="407655"/>
          </a:xfrm>
          <a:prstGeom prst="rect">
            <a:avLst/>
          </a:prstGeom>
        </p:spPr>
        <p:txBody>
          <a:bodyPr anchor="t" anchorCtr="0">
            <a:noAutofit/>
          </a:bodyPr>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 Placeholder 5"/>
          <p:cNvSpPr>
            <a:spLocks noGrp="1"/>
          </p:cNvSpPr>
          <p:nvPr>
            <p:ph type="body" sz="quarter" idx="14" hasCustomPrompt="1"/>
          </p:nvPr>
        </p:nvSpPr>
        <p:spPr>
          <a:xfrm>
            <a:off x="542699" y="5943601"/>
            <a:ext cx="9284206" cy="397510"/>
          </a:xfrm>
          <a:prstGeom prst="rect">
            <a:avLst/>
          </a:prstGeom>
        </p:spPr>
        <p:txBody>
          <a:bodyPr anchor="b">
            <a:noAutofit/>
          </a:bodyPr>
          <a:lstStyle>
            <a:lvl1pPr marL="0" indent="1588">
              <a:lnSpc>
                <a:spcPct val="100000"/>
              </a:lnSpc>
              <a:spcBef>
                <a:spcPts val="0"/>
              </a:spcBef>
              <a:buFont typeface="Arial" panose="020B0604020202020204" pitchFamily="34" charset="0"/>
              <a:buChar char="​"/>
              <a:defRPr sz="900">
                <a:solidFill>
                  <a:schemeClr val="bg2"/>
                </a:solidFill>
              </a:defRPr>
            </a:lvl1pPr>
            <a:lvl2pPr marL="0" indent="0">
              <a:lnSpc>
                <a:spcPct val="100000"/>
              </a:lnSpc>
              <a:spcBef>
                <a:spcPts val="0"/>
              </a:spcBef>
              <a:buFont typeface="Arial" panose="020B0604020202020204" pitchFamily="34" charset="0"/>
              <a:buChar char="​"/>
              <a:defRPr sz="800">
                <a:solidFill>
                  <a:schemeClr val="bg2"/>
                </a:solidFill>
              </a:defRPr>
            </a:lvl2pPr>
            <a:lvl3pPr marL="0" indent="0">
              <a:lnSpc>
                <a:spcPct val="100000"/>
              </a:lnSpc>
              <a:spcBef>
                <a:spcPts val="0"/>
              </a:spcBef>
              <a:buFont typeface="Arial" panose="020B0604020202020204" pitchFamily="34" charset="0"/>
              <a:buChar char="​"/>
              <a:defRPr sz="800">
                <a:solidFill>
                  <a:schemeClr val="bg2"/>
                </a:solidFill>
              </a:defRPr>
            </a:lvl3pPr>
            <a:lvl4pPr>
              <a:lnSpc>
                <a:spcPct val="100000"/>
              </a:lnSpc>
              <a:spcBef>
                <a:spcPts val="0"/>
              </a:spcBef>
              <a:defRPr sz="800">
                <a:solidFill>
                  <a:schemeClr val="bg2"/>
                </a:solidFill>
              </a:defRPr>
            </a:lvl4pPr>
            <a:lvl5pPr>
              <a:lnSpc>
                <a:spcPct val="100000"/>
              </a:lnSpc>
              <a:spcBef>
                <a:spcPts val="0"/>
              </a:spcBef>
              <a:defRPr sz="800">
                <a:solidFill>
                  <a:schemeClr val="bg2"/>
                </a:solidFill>
              </a:defRPr>
            </a:lvl5pPr>
          </a:lstStyle>
          <a:p>
            <a:pPr lvl="0"/>
            <a:r>
              <a:rPr lang="en-US" dirty="0"/>
              <a:t>Source</a:t>
            </a:r>
          </a:p>
        </p:txBody>
      </p:sp>
    </p:spTree>
    <p:extLst>
      <p:ext uri="{BB962C8B-B14F-4D97-AF65-F5344CB8AC3E}">
        <p14:creationId xmlns:p14="http://schemas.microsoft.com/office/powerpoint/2010/main" val="421004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602040"/>
            <a:ext cx="9144000" cy="165576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p>
            <a:r>
              <a:rPr lang="en-US">
                <a:solidFill>
                  <a:srgbClr val="98A4AE"/>
                </a:solidFill>
              </a:rPr>
              <a:t>Charles Schwab Corporation. ©2016</a:t>
            </a:r>
          </a:p>
        </p:txBody>
      </p:sp>
      <p:sp>
        <p:nvSpPr>
          <p:cNvPr id="6" name="Slide Number Placeholder 5"/>
          <p:cNvSpPr>
            <a:spLocks noGrp="1"/>
          </p:cNvSpPr>
          <p:nvPr>
            <p:ph type="sldNum" sz="quarter" idx="12"/>
          </p:nvPr>
        </p:nvSpPr>
        <p:spPr/>
        <p:txBody>
          <a:bodyPr/>
          <a:lstStyle/>
          <a:p>
            <a:fld id="{51C42D48-3D89-451C-9D14-12E9AAE2BFF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39760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solidFill>
                  <a:srgbClr val="98A4AE"/>
                </a:solidFill>
              </a:rPr>
              <a:t>Charles Schwab Corporation. ©2016</a:t>
            </a:r>
          </a:p>
        </p:txBody>
      </p:sp>
      <p:sp>
        <p:nvSpPr>
          <p:cNvPr id="6" name="Slide Number Placeholder 5"/>
          <p:cNvSpPr>
            <a:spLocks noGrp="1"/>
          </p:cNvSpPr>
          <p:nvPr>
            <p:ph type="sldNum" sz="quarter" idx="12"/>
          </p:nvPr>
        </p:nvSpPr>
        <p:spPr/>
        <p:txBody>
          <a:bodyPr/>
          <a:lstStyle/>
          <a:p>
            <a:fld id="{51C42D48-3D89-451C-9D14-12E9AAE2BFF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37928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solidFill>
                  <a:srgbClr val="98A4AE"/>
                </a:solidFill>
              </a:rPr>
              <a:t>Charles Schwab Corporation. ©2016</a:t>
            </a:r>
          </a:p>
        </p:txBody>
      </p:sp>
      <p:sp>
        <p:nvSpPr>
          <p:cNvPr id="6" name="Slide Number Placeholder 5"/>
          <p:cNvSpPr>
            <a:spLocks noGrp="1"/>
          </p:cNvSpPr>
          <p:nvPr>
            <p:ph type="sldNum" sz="quarter" idx="12"/>
          </p:nvPr>
        </p:nvSpPr>
        <p:spPr/>
        <p:txBody>
          <a:bodyPr/>
          <a:lstStyle/>
          <a:p>
            <a:fld id="{51C42D48-3D89-451C-9D14-12E9AAE2BFF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14262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2698" y="1422604"/>
            <a:ext cx="5079888" cy="45209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75901" y="1422604"/>
            <a:ext cx="5069095" cy="45209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a:solidFill>
                  <a:srgbClr val="98A4AE"/>
                </a:solidFill>
              </a:rPr>
              <a:t>Charles Schwab Corporation. ©2016</a:t>
            </a:r>
          </a:p>
        </p:txBody>
      </p:sp>
      <p:sp>
        <p:nvSpPr>
          <p:cNvPr id="7" name="Slide Number Placeholder 6"/>
          <p:cNvSpPr>
            <a:spLocks noGrp="1"/>
          </p:cNvSpPr>
          <p:nvPr>
            <p:ph type="sldNum" sz="quarter" idx="12"/>
          </p:nvPr>
        </p:nvSpPr>
        <p:spPr/>
        <p:txBody>
          <a:bodyPr/>
          <a:lstStyle/>
          <a:p>
            <a:fld id="{51C42D48-3D89-451C-9D14-12E9AAE2BFF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56815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Charles Schwab Corporation. ©2016</a:t>
            </a:r>
          </a:p>
        </p:txBody>
      </p:sp>
      <p:sp>
        <p:nvSpPr>
          <p:cNvPr id="6" name="Slide Number Placeholder 5"/>
          <p:cNvSpPr>
            <a:spLocks noGrp="1"/>
          </p:cNvSpPr>
          <p:nvPr>
            <p:ph type="sldNum" sz="quarter" idx="12"/>
          </p:nvPr>
        </p:nvSpPr>
        <p:spPr/>
        <p:txBody>
          <a:bodyPr/>
          <a:lstStyle/>
          <a:p>
            <a:fld id="{51C42D48-3D89-451C-9D14-12E9AAE2BFF0}" type="slidenum">
              <a:rPr lang="en-US" smtClean="0"/>
              <a:t>‹#›</a:t>
            </a:fld>
            <a:endParaRPr lang="en-US"/>
          </a:p>
        </p:txBody>
      </p:sp>
    </p:spTree>
    <p:extLst>
      <p:ext uri="{BB962C8B-B14F-4D97-AF65-F5344CB8AC3E}">
        <p14:creationId xmlns:p14="http://schemas.microsoft.com/office/powerpoint/2010/main" val="677732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2971" y="1377444"/>
            <a:ext cx="5089616" cy="499997"/>
          </a:xfrm>
        </p:spPr>
        <p:txBody>
          <a:bodyPr anchor="t" anchorCtr="0">
            <a:normAutofit/>
          </a:bodyPr>
          <a:lstStyle>
            <a:lvl1pPr marL="0" indent="0">
              <a:buNone/>
              <a:defRPr sz="2800" b="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42698" y="2044129"/>
            <a:ext cx="5079888" cy="38880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75901" y="1377444"/>
            <a:ext cx="5069095" cy="499997"/>
          </a:xfrm>
        </p:spPr>
        <p:txBody>
          <a:bodyPr anchor="t" anchorCtr="0">
            <a:normAutofit/>
          </a:bodyPr>
          <a:lstStyle>
            <a:lvl1pPr marL="0" indent="0">
              <a:buNone/>
              <a:defRPr sz="2800" b="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575901" y="2044129"/>
            <a:ext cx="5069095" cy="38880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r>
              <a:rPr lang="en-US">
                <a:solidFill>
                  <a:srgbClr val="98A4AE"/>
                </a:solidFill>
              </a:rPr>
              <a:t>Charles Schwab Corporation. ©2016</a:t>
            </a:r>
          </a:p>
        </p:txBody>
      </p:sp>
      <p:sp>
        <p:nvSpPr>
          <p:cNvPr id="9" name="Slide Number Placeholder 8"/>
          <p:cNvSpPr>
            <a:spLocks noGrp="1"/>
          </p:cNvSpPr>
          <p:nvPr>
            <p:ph type="sldNum" sz="quarter" idx="12"/>
          </p:nvPr>
        </p:nvSpPr>
        <p:spPr/>
        <p:txBody>
          <a:bodyPr/>
          <a:lstStyle/>
          <a:p>
            <a:fld id="{51C42D48-3D89-451C-9D14-12E9AAE2BFF0}" type="slidenum">
              <a:rPr lang="en-US" smtClean="0">
                <a:solidFill>
                  <a:srgbClr val="FFFFFF"/>
                </a:solidFill>
              </a:rPr>
              <a:pPr/>
              <a:t>‹#›</a:t>
            </a:fld>
            <a:endParaRPr lang="en-US">
              <a:solidFill>
                <a:srgbClr val="FFFFFF"/>
              </a:solidFill>
            </a:endParaRPr>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606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solidFill>
                  <a:srgbClr val="98A4AE"/>
                </a:solidFill>
              </a:rPr>
              <a:t>Charles Schwab Corporation. ©2016</a:t>
            </a:r>
          </a:p>
        </p:txBody>
      </p:sp>
      <p:sp>
        <p:nvSpPr>
          <p:cNvPr id="5" name="Slide Number Placeholder 4"/>
          <p:cNvSpPr>
            <a:spLocks noGrp="1"/>
          </p:cNvSpPr>
          <p:nvPr>
            <p:ph type="sldNum" sz="quarter" idx="12"/>
          </p:nvPr>
        </p:nvSpPr>
        <p:spPr/>
        <p:txBody>
          <a:bodyPr/>
          <a:lstStyle/>
          <a:p>
            <a:fld id="{51C42D48-3D89-451C-9D14-12E9AAE2BFF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85404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srgbClr val="98A4AE"/>
                </a:solidFill>
              </a:rPr>
              <a:t>Charles Schwab Corporation. ©2016</a:t>
            </a:r>
          </a:p>
        </p:txBody>
      </p:sp>
      <p:sp>
        <p:nvSpPr>
          <p:cNvPr id="4" name="Slide Number Placeholder 3"/>
          <p:cNvSpPr>
            <a:spLocks noGrp="1"/>
          </p:cNvSpPr>
          <p:nvPr>
            <p:ph type="sldNum" sz="quarter" idx="12"/>
          </p:nvPr>
        </p:nvSpPr>
        <p:spPr/>
        <p:txBody>
          <a:bodyPr/>
          <a:lstStyle/>
          <a:p>
            <a:fld id="{51C42D48-3D89-451C-9D14-12E9AAE2BFF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33816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solidFill>
                  <a:srgbClr val="98A4AE"/>
                </a:solidFill>
              </a:rPr>
              <a:t>Charles Schwab Corporation. ©2016</a:t>
            </a:r>
          </a:p>
        </p:txBody>
      </p:sp>
      <p:sp>
        <p:nvSpPr>
          <p:cNvPr id="7" name="Slide Number Placeholder 6"/>
          <p:cNvSpPr>
            <a:spLocks noGrp="1"/>
          </p:cNvSpPr>
          <p:nvPr>
            <p:ph type="sldNum" sz="quarter" idx="12"/>
          </p:nvPr>
        </p:nvSpPr>
        <p:spPr/>
        <p:txBody>
          <a:bodyPr/>
          <a:lstStyle/>
          <a:p>
            <a:fld id="{51C42D48-3D89-451C-9D14-12E9AAE2BFF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91135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3"/>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solidFill>
                  <a:srgbClr val="98A4AE"/>
                </a:solidFill>
              </a:rPr>
              <a:t>Charles Schwab Corporation. ©2016</a:t>
            </a:r>
          </a:p>
        </p:txBody>
      </p:sp>
      <p:sp>
        <p:nvSpPr>
          <p:cNvPr id="7" name="Slide Number Placeholder 6"/>
          <p:cNvSpPr>
            <a:spLocks noGrp="1"/>
          </p:cNvSpPr>
          <p:nvPr>
            <p:ph type="sldNum" sz="quarter" idx="12"/>
          </p:nvPr>
        </p:nvSpPr>
        <p:spPr/>
        <p:txBody>
          <a:bodyPr/>
          <a:lstStyle/>
          <a:p>
            <a:fld id="{51C42D48-3D89-451C-9D14-12E9AAE2BFF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87356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le Slide with dark background">
    <p:spTree>
      <p:nvGrpSpPr>
        <p:cNvPr id="1" name=""/>
        <p:cNvGrpSpPr/>
        <p:nvPr/>
      </p:nvGrpSpPr>
      <p:grpSpPr>
        <a:xfrm>
          <a:off x="0" y="0"/>
          <a:ext cx="0" cy="0"/>
          <a:chOff x="0" y="0"/>
          <a:chExt cx="0" cy="0"/>
        </a:xfrm>
      </p:grpSpPr>
      <p:sp>
        <p:nvSpPr>
          <p:cNvPr id="4" name="TextBox 3"/>
          <p:cNvSpPr txBox="1"/>
          <p:nvPr userDrawn="1"/>
        </p:nvSpPr>
        <p:spPr>
          <a:xfrm>
            <a:off x="569580" y="6565036"/>
            <a:ext cx="6877242" cy="197716"/>
          </a:xfrm>
          <a:prstGeom prst="rect">
            <a:avLst/>
          </a:prstGeom>
          <a:noFill/>
          <a:ln>
            <a:noFill/>
          </a:ln>
        </p:spPr>
        <p:txBody>
          <a:bodyPr wrap="none" lIns="0" tIns="0" rIns="0" bIns="0" anchor="ctr"/>
          <a:lstStyle>
            <a:defPPr>
              <a:defRPr lang="en-US"/>
            </a:defPPr>
            <a:lvl1pPr marL="0" marR="0" lvl="0" indent="0" defTabSz="914400" eaLnBrk="1" latinLnBrk="0" hangingPunct="1">
              <a:lnSpc>
                <a:spcPct val="100000"/>
              </a:lnSpc>
              <a:buClrTx/>
              <a:buSzTx/>
              <a:buFontTx/>
              <a:buNone/>
              <a:tabLst/>
              <a:defRPr kumimoji="0" sz="800" b="1" i="0" u="none" strike="noStrike" cap="none" normalizeH="0" baseline="0">
                <a:ln>
                  <a:noFill/>
                </a:ln>
                <a:solidFill>
                  <a:schemeClr val="tx2"/>
                </a:solidFill>
                <a:effectLst/>
                <a:latin typeface="Arial" pitchFamily="34" charset="0"/>
                <a:cs typeface="Arial" pitchFamily="34" charset="0"/>
              </a:defRPr>
            </a:lvl1pPr>
          </a:lstStyle>
          <a:p>
            <a:pPr fontAlgn="base">
              <a:lnSpc>
                <a:spcPct val="95000"/>
              </a:lnSpc>
              <a:spcBef>
                <a:spcPct val="0"/>
              </a:spcBef>
              <a:spcAft>
                <a:spcPct val="0"/>
              </a:spcAft>
              <a:defRPr/>
            </a:pPr>
            <a:r>
              <a:rPr lang="en-US" sz="1000" b="0" dirty="0">
                <a:solidFill>
                  <a:srgbClr val="000000"/>
                </a:solidFill>
              </a:rPr>
              <a:t>© 2016 Charles Schwab &amp; Co., Inc. All rights reserved. Member: SIPC. (0610-3458)</a:t>
            </a:r>
          </a:p>
        </p:txBody>
      </p:sp>
      <p:sp>
        <p:nvSpPr>
          <p:cNvPr id="95235" name="Rectangle 2"/>
          <p:cNvSpPr>
            <a:spLocks noGrp="1" noChangeAspect="1" noChangeArrowheads="1"/>
          </p:cNvSpPr>
          <p:nvPr>
            <p:ph type="ctrTitle"/>
          </p:nvPr>
        </p:nvSpPr>
        <p:spPr bwMode="gray">
          <a:xfrm>
            <a:off x="566498" y="362258"/>
            <a:ext cx="6195290" cy="4631154"/>
          </a:xfrm>
          <a:solidFill>
            <a:schemeClr val="tx2"/>
          </a:solidFill>
        </p:spPr>
        <p:txBody>
          <a:bodyPr lIns="274320" tIns="274320" rIns="182880" bIns="182880">
            <a:normAutofit/>
          </a:bodyPr>
          <a:lstStyle>
            <a:lvl1pPr eaLnBrk="1" hangingPunct="1">
              <a:lnSpc>
                <a:spcPct val="90000"/>
              </a:lnSpc>
              <a:defRPr sz="6000" b="0" i="0" cap="none" baseline="0" smtClean="0">
                <a:solidFill>
                  <a:schemeClr val="bg1"/>
                </a:solidFill>
                <a:latin typeface="Charles Modern Light" pitchFamily="34" charset="0"/>
              </a:defRPr>
            </a:lvl1pPr>
          </a:lstStyle>
          <a:p>
            <a:pPr lvl="0"/>
            <a:r>
              <a:rPr lang="en-US" noProof="0" dirty="0"/>
              <a:t>Click to edit Master title style</a:t>
            </a:r>
          </a:p>
        </p:txBody>
      </p:sp>
      <p:sp>
        <p:nvSpPr>
          <p:cNvPr id="5" name="Text Placeholder 4"/>
          <p:cNvSpPr>
            <a:spLocks noGrp="1"/>
          </p:cNvSpPr>
          <p:nvPr>
            <p:ph type="body" sz="quarter" idx="10"/>
          </p:nvPr>
        </p:nvSpPr>
        <p:spPr bwMode="white">
          <a:xfrm>
            <a:off x="903759" y="3171828"/>
            <a:ext cx="5596982" cy="1794818"/>
          </a:xfrm>
        </p:spPr>
        <p:txBody>
          <a:bodyPr bIns="182880" anchor="b">
            <a:noAutofit/>
          </a:bodyPr>
          <a:lstStyle>
            <a:lvl1pPr marL="0" indent="0">
              <a:spcBef>
                <a:spcPts val="0"/>
              </a:spcBef>
              <a:buNone/>
              <a:defRPr sz="2600">
                <a:solidFill>
                  <a:schemeClr val="bg1"/>
                </a:solidFill>
              </a:defRPr>
            </a:lvl1pPr>
          </a:lstStyle>
          <a:p>
            <a:pPr lvl="0"/>
            <a:r>
              <a:rPr lang="en-US" dirty="0"/>
              <a:t>Click to edit Master text styles</a:t>
            </a: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059" y="4689392"/>
            <a:ext cx="2974975" cy="177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347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1799796" y="6341111"/>
            <a:ext cx="392204" cy="384810"/>
          </a:xfrm>
        </p:spPr>
        <p:txBody>
          <a:bodyPr/>
          <a:lstStyle/>
          <a:p>
            <a:fld id="{51C42D48-3D89-451C-9D14-12E9AAE2BFF0}"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3"/>
          </p:nvPr>
        </p:nvSpPr>
        <p:spPr/>
        <p:txBody>
          <a:bodyPr/>
          <a:lstStyle/>
          <a:p>
            <a:r>
              <a:rPr lang="en-US" dirty="0">
                <a:solidFill>
                  <a:srgbClr val="98A4AE"/>
                </a:solidFill>
              </a:rPr>
              <a:t>Information classification here</a:t>
            </a:r>
          </a:p>
        </p:txBody>
      </p:sp>
      <p:sp>
        <p:nvSpPr>
          <p:cNvPr id="5" name="Text Placeholder 5"/>
          <p:cNvSpPr>
            <a:spLocks noGrp="1"/>
          </p:cNvSpPr>
          <p:nvPr>
            <p:ph type="body" sz="quarter" idx="14" hasCustomPrompt="1"/>
          </p:nvPr>
        </p:nvSpPr>
        <p:spPr>
          <a:xfrm>
            <a:off x="542699" y="5943601"/>
            <a:ext cx="9284206" cy="397510"/>
          </a:xfrm>
        </p:spPr>
        <p:txBody>
          <a:bodyPr anchor="b">
            <a:noAutofit/>
          </a:bodyPr>
          <a:lstStyle>
            <a:lvl1pPr marL="0" indent="1588">
              <a:lnSpc>
                <a:spcPct val="100000"/>
              </a:lnSpc>
              <a:spcBef>
                <a:spcPts val="0"/>
              </a:spcBef>
              <a:buFont typeface="Arial" panose="020B0604020202020204" pitchFamily="34" charset="0"/>
              <a:buChar char="​"/>
              <a:defRPr sz="900">
                <a:solidFill>
                  <a:schemeClr val="bg2"/>
                </a:solidFill>
              </a:defRPr>
            </a:lvl1pPr>
            <a:lvl2pPr marL="0" indent="0">
              <a:lnSpc>
                <a:spcPct val="100000"/>
              </a:lnSpc>
              <a:spcBef>
                <a:spcPts val="0"/>
              </a:spcBef>
              <a:buFont typeface="Arial" panose="020B0604020202020204" pitchFamily="34" charset="0"/>
              <a:buChar char="​"/>
              <a:defRPr sz="800">
                <a:solidFill>
                  <a:schemeClr val="bg2"/>
                </a:solidFill>
              </a:defRPr>
            </a:lvl2pPr>
            <a:lvl3pPr marL="0" indent="0">
              <a:lnSpc>
                <a:spcPct val="100000"/>
              </a:lnSpc>
              <a:spcBef>
                <a:spcPts val="0"/>
              </a:spcBef>
              <a:buFont typeface="Arial" panose="020B0604020202020204" pitchFamily="34" charset="0"/>
              <a:buChar char="​"/>
              <a:defRPr sz="800">
                <a:solidFill>
                  <a:schemeClr val="bg2"/>
                </a:solidFill>
              </a:defRPr>
            </a:lvl3pPr>
            <a:lvl4pPr>
              <a:lnSpc>
                <a:spcPct val="100000"/>
              </a:lnSpc>
              <a:spcBef>
                <a:spcPts val="0"/>
              </a:spcBef>
              <a:defRPr sz="800">
                <a:solidFill>
                  <a:schemeClr val="bg2"/>
                </a:solidFill>
              </a:defRPr>
            </a:lvl4pPr>
            <a:lvl5pPr>
              <a:lnSpc>
                <a:spcPct val="100000"/>
              </a:lnSpc>
              <a:spcBef>
                <a:spcPts val="0"/>
              </a:spcBef>
              <a:defRPr sz="800">
                <a:solidFill>
                  <a:schemeClr val="bg2"/>
                </a:solidFill>
              </a:defRPr>
            </a:lvl5pPr>
          </a:lstStyle>
          <a:p>
            <a:pPr lvl="0"/>
            <a:r>
              <a:rPr lang="en-US" dirty="0"/>
              <a:t>Source</a:t>
            </a:r>
          </a:p>
        </p:txBody>
      </p:sp>
    </p:spTree>
    <p:extLst>
      <p:ext uri="{BB962C8B-B14F-4D97-AF65-F5344CB8AC3E}">
        <p14:creationId xmlns:p14="http://schemas.microsoft.com/office/powerpoint/2010/main" val="196887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Event 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9494" y="288729"/>
            <a:ext cx="11358804" cy="370200"/>
          </a:xfrm>
        </p:spPr>
        <p:txBody>
          <a:bodyPr/>
          <a:lstStyle/>
          <a:p>
            <a:r>
              <a:rPr lang="en-US" dirty="0"/>
              <a:t>Click to edit Master title style</a:t>
            </a:r>
          </a:p>
        </p:txBody>
      </p:sp>
    </p:spTree>
    <p:extLst>
      <p:ext uri="{BB962C8B-B14F-4D97-AF65-F5344CB8AC3E}">
        <p14:creationId xmlns:p14="http://schemas.microsoft.com/office/powerpoint/2010/main" val="17620107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a:xfrm>
            <a:off x="1020343" y="6347207"/>
            <a:ext cx="10624653" cy="248358"/>
          </a:xfrm>
          <a:prstGeom prst="rect">
            <a:avLst/>
          </a:prstGeom>
        </p:spPr>
        <p:txBody>
          <a:bodyPr/>
          <a:lstStyle/>
          <a:p>
            <a:r>
              <a:rPr lang="en-US" dirty="0">
                <a:solidFill>
                  <a:srgbClr val="98A4AE"/>
                </a:solidFill>
              </a:rPr>
              <a:t>Information classification here</a:t>
            </a:r>
          </a:p>
        </p:txBody>
      </p:sp>
      <p:sp>
        <p:nvSpPr>
          <p:cNvPr id="5" name="Slide Number Placeholder 4"/>
          <p:cNvSpPr>
            <a:spLocks noGrp="1"/>
          </p:cNvSpPr>
          <p:nvPr>
            <p:ph type="sldNum" sz="quarter" idx="12"/>
          </p:nvPr>
        </p:nvSpPr>
        <p:spPr/>
        <p:txBody>
          <a:bodyPr/>
          <a:lstStyle/>
          <a:p>
            <a:fld id="{51C42D48-3D89-451C-9D14-12E9AAE2BFF0}" type="slidenum">
              <a:rPr lang="en-US" smtClean="0">
                <a:solidFill>
                  <a:srgbClr val="FFFFFF"/>
                </a:solidFill>
              </a:rPr>
              <a:pPr/>
              <a:t>‹#›</a:t>
            </a:fld>
            <a:endParaRPr lang="en-US" dirty="0">
              <a:solidFill>
                <a:srgbClr val="FFFFFF"/>
              </a:solidFill>
            </a:endParaRPr>
          </a:p>
        </p:txBody>
      </p:sp>
      <p:sp>
        <p:nvSpPr>
          <p:cNvPr id="6" name="Subtitle 2"/>
          <p:cNvSpPr>
            <a:spLocks noGrp="1"/>
          </p:cNvSpPr>
          <p:nvPr>
            <p:ph type="subTitle" idx="13"/>
          </p:nvPr>
        </p:nvSpPr>
        <p:spPr>
          <a:xfrm>
            <a:off x="542701" y="845480"/>
            <a:ext cx="11102293" cy="407655"/>
          </a:xfrm>
        </p:spPr>
        <p:txBody>
          <a:bodyPr anchor="t" anchorCtr="0">
            <a:noAutofit/>
          </a:bodyPr>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 Placeholder 5"/>
          <p:cNvSpPr>
            <a:spLocks noGrp="1"/>
          </p:cNvSpPr>
          <p:nvPr>
            <p:ph type="body" sz="quarter" idx="14" hasCustomPrompt="1"/>
          </p:nvPr>
        </p:nvSpPr>
        <p:spPr>
          <a:xfrm>
            <a:off x="542699" y="5943601"/>
            <a:ext cx="9284206" cy="397510"/>
          </a:xfrm>
        </p:spPr>
        <p:txBody>
          <a:bodyPr anchor="b">
            <a:noAutofit/>
          </a:bodyPr>
          <a:lstStyle>
            <a:lvl1pPr marL="0" indent="1588">
              <a:lnSpc>
                <a:spcPct val="100000"/>
              </a:lnSpc>
              <a:spcBef>
                <a:spcPts val="0"/>
              </a:spcBef>
              <a:buFont typeface="Arial" panose="020B0604020202020204" pitchFamily="34" charset="0"/>
              <a:buChar char="​"/>
              <a:defRPr sz="900">
                <a:solidFill>
                  <a:schemeClr val="bg2"/>
                </a:solidFill>
              </a:defRPr>
            </a:lvl1pPr>
            <a:lvl2pPr marL="0" indent="0">
              <a:lnSpc>
                <a:spcPct val="100000"/>
              </a:lnSpc>
              <a:spcBef>
                <a:spcPts val="0"/>
              </a:spcBef>
              <a:buFont typeface="Arial" panose="020B0604020202020204" pitchFamily="34" charset="0"/>
              <a:buChar char="​"/>
              <a:defRPr sz="800">
                <a:solidFill>
                  <a:schemeClr val="bg2"/>
                </a:solidFill>
              </a:defRPr>
            </a:lvl2pPr>
            <a:lvl3pPr marL="0" indent="0">
              <a:lnSpc>
                <a:spcPct val="100000"/>
              </a:lnSpc>
              <a:spcBef>
                <a:spcPts val="0"/>
              </a:spcBef>
              <a:buFont typeface="Arial" panose="020B0604020202020204" pitchFamily="34" charset="0"/>
              <a:buChar char="​"/>
              <a:defRPr sz="800">
                <a:solidFill>
                  <a:schemeClr val="bg2"/>
                </a:solidFill>
              </a:defRPr>
            </a:lvl3pPr>
            <a:lvl4pPr>
              <a:lnSpc>
                <a:spcPct val="100000"/>
              </a:lnSpc>
              <a:spcBef>
                <a:spcPts val="0"/>
              </a:spcBef>
              <a:defRPr sz="800">
                <a:solidFill>
                  <a:schemeClr val="bg2"/>
                </a:solidFill>
              </a:defRPr>
            </a:lvl4pPr>
            <a:lvl5pPr>
              <a:lnSpc>
                <a:spcPct val="100000"/>
              </a:lnSpc>
              <a:spcBef>
                <a:spcPts val="0"/>
              </a:spcBef>
              <a:defRPr sz="800">
                <a:solidFill>
                  <a:schemeClr val="bg2"/>
                </a:solidFill>
              </a:defRPr>
            </a:lvl5pPr>
          </a:lstStyle>
          <a:p>
            <a:pPr lvl="0"/>
            <a:r>
              <a:rPr lang="en-US" dirty="0"/>
              <a:t>Source</a:t>
            </a:r>
          </a:p>
        </p:txBody>
      </p:sp>
    </p:spTree>
    <p:extLst>
      <p:ext uri="{BB962C8B-B14F-4D97-AF65-F5344CB8AC3E}">
        <p14:creationId xmlns:p14="http://schemas.microsoft.com/office/powerpoint/2010/main" val="103671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p>
            <a:r>
              <a:rPr lang="en-US" dirty="0">
                <a:solidFill>
                  <a:srgbClr val="98A4AE"/>
                </a:solidFill>
              </a:rPr>
              <a:t>Charles Schwab Corporation. ©2016</a:t>
            </a:r>
          </a:p>
        </p:txBody>
      </p:sp>
      <p:sp>
        <p:nvSpPr>
          <p:cNvPr id="6" name="Slide Number Placeholder 5"/>
          <p:cNvSpPr>
            <a:spLocks noGrp="1"/>
          </p:cNvSpPr>
          <p:nvPr>
            <p:ph type="sldNum" sz="quarter" idx="12"/>
          </p:nvPr>
        </p:nvSpPr>
        <p:spPr/>
        <p:txBody>
          <a:bodyPr/>
          <a:lstStyle/>
          <a:p>
            <a:fld id="{51C42D48-3D89-451C-9D14-12E9AAE2BFF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39948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Charles Schwab Corporation. ©2016</a:t>
            </a:r>
          </a:p>
        </p:txBody>
      </p:sp>
      <p:sp>
        <p:nvSpPr>
          <p:cNvPr id="6" name="Slide Number Placeholder 5"/>
          <p:cNvSpPr>
            <a:spLocks noGrp="1"/>
          </p:cNvSpPr>
          <p:nvPr>
            <p:ph type="sldNum" sz="quarter" idx="12"/>
          </p:nvPr>
        </p:nvSpPr>
        <p:spPr/>
        <p:txBody>
          <a:bodyPr/>
          <a:lstStyle/>
          <a:p>
            <a:fld id="{51C42D48-3D89-451C-9D14-12E9AAE2BFF0}" type="slidenum">
              <a:rPr lang="en-US" smtClean="0"/>
              <a:t>‹#›</a:t>
            </a:fld>
            <a:endParaRPr lang="en-US"/>
          </a:p>
        </p:txBody>
      </p:sp>
    </p:spTree>
    <p:extLst>
      <p:ext uri="{BB962C8B-B14F-4D97-AF65-F5344CB8AC3E}">
        <p14:creationId xmlns:p14="http://schemas.microsoft.com/office/powerpoint/2010/main" val="1645733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solidFill>
                  <a:srgbClr val="98A4AE"/>
                </a:solidFill>
              </a:rPr>
              <a:t>Charles Schwab Corporation. ©2016</a:t>
            </a:r>
          </a:p>
        </p:txBody>
      </p:sp>
      <p:sp>
        <p:nvSpPr>
          <p:cNvPr id="6" name="Slide Number Placeholder 5"/>
          <p:cNvSpPr>
            <a:spLocks noGrp="1"/>
          </p:cNvSpPr>
          <p:nvPr>
            <p:ph type="sldNum" sz="quarter" idx="12"/>
          </p:nvPr>
        </p:nvSpPr>
        <p:spPr/>
        <p:txBody>
          <a:bodyPr/>
          <a:lstStyle/>
          <a:p>
            <a:fld id="{51C42D48-3D89-451C-9D14-12E9AAE2BFF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44089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solidFill>
                  <a:srgbClr val="98A4AE"/>
                </a:solidFill>
              </a:rPr>
              <a:t>Charles Schwab Corporation. ©2016</a:t>
            </a:r>
          </a:p>
        </p:txBody>
      </p:sp>
      <p:sp>
        <p:nvSpPr>
          <p:cNvPr id="6" name="Slide Number Placeholder 5"/>
          <p:cNvSpPr>
            <a:spLocks noGrp="1"/>
          </p:cNvSpPr>
          <p:nvPr>
            <p:ph type="sldNum" sz="quarter" idx="12"/>
          </p:nvPr>
        </p:nvSpPr>
        <p:spPr/>
        <p:txBody>
          <a:bodyPr/>
          <a:lstStyle/>
          <a:p>
            <a:fld id="{51C42D48-3D89-451C-9D14-12E9AAE2BFF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933636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2699" y="1422604"/>
            <a:ext cx="5079888" cy="45209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75898" y="1422604"/>
            <a:ext cx="5069094" cy="45209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dirty="0">
                <a:solidFill>
                  <a:srgbClr val="98A4AE"/>
                </a:solidFill>
              </a:rPr>
              <a:t>Charles Schwab Corporation. ©2016</a:t>
            </a:r>
          </a:p>
        </p:txBody>
      </p:sp>
      <p:sp>
        <p:nvSpPr>
          <p:cNvPr id="7" name="Slide Number Placeholder 6"/>
          <p:cNvSpPr>
            <a:spLocks noGrp="1"/>
          </p:cNvSpPr>
          <p:nvPr>
            <p:ph type="sldNum" sz="quarter" idx="12"/>
          </p:nvPr>
        </p:nvSpPr>
        <p:spPr/>
        <p:txBody>
          <a:bodyPr/>
          <a:lstStyle/>
          <a:p>
            <a:fld id="{51C42D48-3D89-451C-9D14-12E9AAE2BFF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999780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2971" y="1377441"/>
            <a:ext cx="5089616" cy="499997"/>
          </a:xfrm>
        </p:spPr>
        <p:txBody>
          <a:bodyPr anchor="t" anchorCtr="0">
            <a:normAutofit/>
          </a:bodyPr>
          <a:lstStyle>
            <a:lvl1pPr marL="0" indent="0">
              <a:buNone/>
              <a:defRPr sz="2800" b="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42699" y="2044126"/>
            <a:ext cx="5079888" cy="38880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75898" y="1377441"/>
            <a:ext cx="5069094" cy="499997"/>
          </a:xfrm>
        </p:spPr>
        <p:txBody>
          <a:bodyPr anchor="t" anchorCtr="0">
            <a:normAutofit/>
          </a:bodyPr>
          <a:lstStyle>
            <a:lvl1pPr marL="0" indent="0">
              <a:buNone/>
              <a:defRPr sz="2800" b="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575898" y="2044126"/>
            <a:ext cx="5069094" cy="38880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r>
              <a:rPr lang="en-US" dirty="0">
                <a:solidFill>
                  <a:srgbClr val="98A4AE"/>
                </a:solidFill>
              </a:rPr>
              <a:t>Charles Schwab Corporation. ©2016</a:t>
            </a:r>
          </a:p>
        </p:txBody>
      </p:sp>
      <p:sp>
        <p:nvSpPr>
          <p:cNvPr id="9" name="Slide Number Placeholder 8"/>
          <p:cNvSpPr>
            <a:spLocks noGrp="1"/>
          </p:cNvSpPr>
          <p:nvPr>
            <p:ph type="sldNum" sz="quarter" idx="12"/>
          </p:nvPr>
        </p:nvSpPr>
        <p:spPr/>
        <p:txBody>
          <a:bodyPr/>
          <a:lstStyle/>
          <a:p>
            <a:fld id="{51C42D48-3D89-451C-9D14-12E9AAE2BFF0}" type="slidenum">
              <a:rPr lang="en-US" smtClean="0">
                <a:solidFill>
                  <a:srgbClr val="FFFFFF"/>
                </a:solidFill>
              </a:rPr>
              <a:pPr/>
              <a:t>‹#›</a:t>
            </a:fld>
            <a:endParaRPr lang="en-US" dirty="0">
              <a:solidFill>
                <a:srgbClr val="FFFFFF"/>
              </a:solidFill>
            </a:endParaRPr>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88135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solidFill>
                  <a:srgbClr val="98A4AE"/>
                </a:solidFill>
              </a:rPr>
              <a:t>Charles Schwab Corporation. ©2016</a:t>
            </a:r>
          </a:p>
        </p:txBody>
      </p:sp>
      <p:sp>
        <p:nvSpPr>
          <p:cNvPr id="5" name="Slide Number Placeholder 4"/>
          <p:cNvSpPr>
            <a:spLocks noGrp="1"/>
          </p:cNvSpPr>
          <p:nvPr>
            <p:ph type="sldNum" sz="quarter" idx="12"/>
          </p:nvPr>
        </p:nvSpPr>
        <p:spPr/>
        <p:txBody>
          <a:bodyPr/>
          <a:lstStyle/>
          <a:p>
            <a:fld id="{51C42D48-3D89-451C-9D14-12E9AAE2BFF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825545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solidFill>
                  <a:srgbClr val="98A4AE"/>
                </a:solidFill>
              </a:rPr>
              <a:t>Charles Schwab Corporation. ©2016</a:t>
            </a:r>
          </a:p>
        </p:txBody>
      </p:sp>
      <p:sp>
        <p:nvSpPr>
          <p:cNvPr id="4" name="Slide Number Placeholder 3"/>
          <p:cNvSpPr>
            <a:spLocks noGrp="1"/>
          </p:cNvSpPr>
          <p:nvPr>
            <p:ph type="sldNum" sz="quarter" idx="12"/>
          </p:nvPr>
        </p:nvSpPr>
        <p:spPr/>
        <p:txBody>
          <a:bodyPr/>
          <a:lstStyle/>
          <a:p>
            <a:fld id="{51C42D48-3D89-451C-9D14-12E9AAE2BFF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9751677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solidFill>
                  <a:srgbClr val="98A4AE"/>
                </a:solidFill>
              </a:rPr>
              <a:t>Charles Schwab Corporation. ©2016</a:t>
            </a:r>
          </a:p>
        </p:txBody>
      </p:sp>
      <p:sp>
        <p:nvSpPr>
          <p:cNvPr id="7" name="Slide Number Placeholder 6"/>
          <p:cNvSpPr>
            <a:spLocks noGrp="1"/>
          </p:cNvSpPr>
          <p:nvPr>
            <p:ph type="sldNum" sz="quarter" idx="12"/>
          </p:nvPr>
        </p:nvSpPr>
        <p:spPr/>
        <p:txBody>
          <a:bodyPr/>
          <a:lstStyle/>
          <a:p>
            <a:fld id="{51C42D48-3D89-451C-9D14-12E9AAE2BFF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16916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solidFill>
                  <a:srgbClr val="98A4AE"/>
                </a:solidFill>
              </a:rPr>
              <a:t>Charles Schwab Corporation. ©2016</a:t>
            </a:r>
          </a:p>
        </p:txBody>
      </p:sp>
      <p:sp>
        <p:nvSpPr>
          <p:cNvPr id="7" name="Slide Number Placeholder 6"/>
          <p:cNvSpPr>
            <a:spLocks noGrp="1"/>
          </p:cNvSpPr>
          <p:nvPr>
            <p:ph type="sldNum" sz="quarter" idx="12"/>
          </p:nvPr>
        </p:nvSpPr>
        <p:spPr/>
        <p:txBody>
          <a:bodyPr/>
          <a:lstStyle/>
          <a:p>
            <a:fld id="{51C42D48-3D89-451C-9D14-12E9AAE2BFF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682367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Title Slide with dark background">
    <p:spTree>
      <p:nvGrpSpPr>
        <p:cNvPr id="1" name=""/>
        <p:cNvGrpSpPr/>
        <p:nvPr/>
      </p:nvGrpSpPr>
      <p:grpSpPr>
        <a:xfrm>
          <a:off x="0" y="0"/>
          <a:ext cx="0" cy="0"/>
          <a:chOff x="0" y="0"/>
          <a:chExt cx="0" cy="0"/>
        </a:xfrm>
      </p:grpSpPr>
      <p:sp>
        <p:nvSpPr>
          <p:cNvPr id="4" name="TextBox 3"/>
          <p:cNvSpPr txBox="1"/>
          <p:nvPr userDrawn="1"/>
        </p:nvSpPr>
        <p:spPr>
          <a:xfrm>
            <a:off x="569578" y="6565035"/>
            <a:ext cx="6877242" cy="197716"/>
          </a:xfrm>
          <a:prstGeom prst="rect">
            <a:avLst/>
          </a:prstGeom>
          <a:noFill/>
          <a:ln>
            <a:noFill/>
          </a:ln>
        </p:spPr>
        <p:txBody>
          <a:bodyPr wrap="none" lIns="0" tIns="0" rIns="0" bIns="0" anchor="ctr"/>
          <a:lstStyle>
            <a:defPPr>
              <a:defRPr lang="en-US"/>
            </a:defPPr>
            <a:lvl1pPr marL="0" marR="0" lvl="0" indent="0" defTabSz="914400" eaLnBrk="1" latinLnBrk="0" hangingPunct="1">
              <a:lnSpc>
                <a:spcPct val="100000"/>
              </a:lnSpc>
              <a:buClrTx/>
              <a:buSzTx/>
              <a:buFontTx/>
              <a:buNone/>
              <a:tabLst/>
              <a:defRPr kumimoji="0" sz="800" b="1" i="0" u="none" strike="noStrike" cap="none" normalizeH="0" baseline="0">
                <a:ln>
                  <a:noFill/>
                </a:ln>
                <a:solidFill>
                  <a:schemeClr val="tx2"/>
                </a:solidFill>
                <a:effectLst/>
                <a:latin typeface="Arial" pitchFamily="34" charset="0"/>
                <a:cs typeface="Arial" pitchFamily="34" charset="0"/>
              </a:defRPr>
            </a:lvl1pPr>
          </a:lstStyle>
          <a:p>
            <a:pPr fontAlgn="base">
              <a:lnSpc>
                <a:spcPct val="95000"/>
              </a:lnSpc>
              <a:spcBef>
                <a:spcPct val="0"/>
              </a:spcBef>
              <a:spcAft>
                <a:spcPct val="0"/>
              </a:spcAft>
              <a:defRPr/>
            </a:pPr>
            <a:r>
              <a:rPr lang="en-US" sz="1000" b="0" dirty="0">
                <a:solidFill>
                  <a:srgbClr val="000000"/>
                </a:solidFill>
              </a:rPr>
              <a:t>© 2016 Charles Schwab &amp; Co., Inc. All rights reserved. Member: SIPC. (0610-3458)</a:t>
            </a:r>
          </a:p>
        </p:txBody>
      </p:sp>
      <p:sp>
        <p:nvSpPr>
          <p:cNvPr id="95235" name="Rectangle 2"/>
          <p:cNvSpPr>
            <a:spLocks noGrp="1" noChangeAspect="1" noChangeArrowheads="1"/>
          </p:cNvSpPr>
          <p:nvPr>
            <p:ph type="ctrTitle"/>
          </p:nvPr>
        </p:nvSpPr>
        <p:spPr bwMode="gray">
          <a:xfrm>
            <a:off x="566498" y="362255"/>
            <a:ext cx="6195290" cy="4631154"/>
          </a:xfrm>
          <a:solidFill>
            <a:schemeClr val="tx2"/>
          </a:solidFill>
        </p:spPr>
        <p:txBody>
          <a:bodyPr lIns="274320" tIns="274320" rIns="182880" bIns="182880">
            <a:normAutofit/>
          </a:bodyPr>
          <a:lstStyle>
            <a:lvl1pPr eaLnBrk="1" hangingPunct="1">
              <a:lnSpc>
                <a:spcPct val="90000"/>
              </a:lnSpc>
              <a:defRPr sz="6000" b="0" i="0" cap="none" baseline="0" smtClean="0">
                <a:solidFill>
                  <a:schemeClr val="bg1"/>
                </a:solidFill>
                <a:latin typeface="Charles Modern Light" pitchFamily="34" charset="0"/>
              </a:defRPr>
            </a:lvl1pPr>
          </a:lstStyle>
          <a:p>
            <a:pPr lvl="0"/>
            <a:r>
              <a:rPr lang="en-US" noProof="0" dirty="0"/>
              <a:t>Click to edit Master title style</a:t>
            </a:r>
          </a:p>
        </p:txBody>
      </p:sp>
      <p:sp>
        <p:nvSpPr>
          <p:cNvPr id="5" name="Text Placeholder 4"/>
          <p:cNvSpPr>
            <a:spLocks noGrp="1"/>
          </p:cNvSpPr>
          <p:nvPr>
            <p:ph type="body" sz="quarter" idx="10"/>
          </p:nvPr>
        </p:nvSpPr>
        <p:spPr bwMode="white">
          <a:xfrm>
            <a:off x="903759" y="3171828"/>
            <a:ext cx="5596982" cy="1794818"/>
          </a:xfrm>
        </p:spPr>
        <p:txBody>
          <a:bodyPr bIns="182880" anchor="b">
            <a:noAutofit/>
          </a:bodyPr>
          <a:lstStyle>
            <a:lvl1pPr marL="0" indent="0">
              <a:spcBef>
                <a:spcPts val="0"/>
              </a:spcBef>
              <a:buNone/>
              <a:defRPr sz="2600">
                <a:solidFill>
                  <a:schemeClr val="bg1"/>
                </a:solidFill>
              </a:defRPr>
            </a:lvl1pPr>
          </a:lstStyle>
          <a:p>
            <a:pPr lvl="0"/>
            <a:r>
              <a:rPr lang="en-US" dirty="0"/>
              <a:t>Click to edit Master text styles</a:t>
            </a: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059" y="4689392"/>
            <a:ext cx="2974975" cy="177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66239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1799796" y="6341110"/>
            <a:ext cx="392204" cy="384810"/>
          </a:xfrm>
        </p:spPr>
        <p:txBody>
          <a:bodyPr/>
          <a:lstStyle/>
          <a:p>
            <a:fld id="{51C42D48-3D89-451C-9D14-12E9AAE2BFF0}"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3"/>
          </p:nvPr>
        </p:nvSpPr>
        <p:spPr/>
        <p:txBody>
          <a:bodyPr/>
          <a:lstStyle/>
          <a:p>
            <a:r>
              <a:rPr lang="en-US" dirty="0">
                <a:solidFill>
                  <a:srgbClr val="98A4AE"/>
                </a:solidFill>
              </a:rPr>
              <a:t>Information classification here</a:t>
            </a:r>
          </a:p>
        </p:txBody>
      </p:sp>
      <p:sp>
        <p:nvSpPr>
          <p:cNvPr id="5" name="Text Placeholder 5"/>
          <p:cNvSpPr>
            <a:spLocks noGrp="1"/>
          </p:cNvSpPr>
          <p:nvPr>
            <p:ph type="body" sz="quarter" idx="14" hasCustomPrompt="1"/>
          </p:nvPr>
        </p:nvSpPr>
        <p:spPr>
          <a:xfrm>
            <a:off x="542699" y="5943601"/>
            <a:ext cx="9284206" cy="397510"/>
          </a:xfrm>
        </p:spPr>
        <p:txBody>
          <a:bodyPr anchor="b">
            <a:noAutofit/>
          </a:bodyPr>
          <a:lstStyle>
            <a:lvl1pPr marL="0" indent="1588">
              <a:lnSpc>
                <a:spcPct val="100000"/>
              </a:lnSpc>
              <a:spcBef>
                <a:spcPts val="0"/>
              </a:spcBef>
              <a:buFont typeface="Arial" panose="020B0604020202020204" pitchFamily="34" charset="0"/>
              <a:buChar char="​"/>
              <a:defRPr sz="900">
                <a:solidFill>
                  <a:schemeClr val="bg2"/>
                </a:solidFill>
              </a:defRPr>
            </a:lvl1pPr>
            <a:lvl2pPr marL="0" indent="0">
              <a:lnSpc>
                <a:spcPct val="100000"/>
              </a:lnSpc>
              <a:spcBef>
                <a:spcPts val="0"/>
              </a:spcBef>
              <a:buFont typeface="Arial" panose="020B0604020202020204" pitchFamily="34" charset="0"/>
              <a:buChar char="​"/>
              <a:defRPr sz="800">
                <a:solidFill>
                  <a:schemeClr val="bg2"/>
                </a:solidFill>
              </a:defRPr>
            </a:lvl2pPr>
            <a:lvl3pPr marL="0" indent="0">
              <a:lnSpc>
                <a:spcPct val="100000"/>
              </a:lnSpc>
              <a:spcBef>
                <a:spcPts val="0"/>
              </a:spcBef>
              <a:buFont typeface="Arial" panose="020B0604020202020204" pitchFamily="34" charset="0"/>
              <a:buChar char="​"/>
              <a:defRPr sz="800">
                <a:solidFill>
                  <a:schemeClr val="bg2"/>
                </a:solidFill>
              </a:defRPr>
            </a:lvl3pPr>
            <a:lvl4pPr>
              <a:lnSpc>
                <a:spcPct val="100000"/>
              </a:lnSpc>
              <a:spcBef>
                <a:spcPts val="0"/>
              </a:spcBef>
              <a:defRPr sz="800">
                <a:solidFill>
                  <a:schemeClr val="bg2"/>
                </a:solidFill>
              </a:defRPr>
            </a:lvl4pPr>
            <a:lvl5pPr>
              <a:lnSpc>
                <a:spcPct val="100000"/>
              </a:lnSpc>
              <a:spcBef>
                <a:spcPts val="0"/>
              </a:spcBef>
              <a:defRPr sz="800">
                <a:solidFill>
                  <a:schemeClr val="bg2"/>
                </a:solidFill>
              </a:defRPr>
            </a:lvl5pPr>
          </a:lstStyle>
          <a:p>
            <a:pPr lvl="0"/>
            <a:r>
              <a:rPr lang="en-US" dirty="0"/>
              <a:t>Source</a:t>
            </a:r>
          </a:p>
        </p:txBody>
      </p:sp>
    </p:spTree>
    <p:extLst>
      <p:ext uri="{BB962C8B-B14F-4D97-AF65-F5344CB8AC3E}">
        <p14:creationId xmlns:p14="http://schemas.microsoft.com/office/powerpoint/2010/main" val="298138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2698" y="1422604"/>
            <a:ext cx="5079888" cy="45209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75901" y="1422604"/>
            <a:ext cx="5069095" cy="45209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a:t>Charles Schwab Corporation. ©2016</a:t>
            </a:r>
          </a:p>
        </p:txBody>
      </p:sp>
      <p:sp>
        <p:nvSpPr>
          <p:cNvPr id="7" name="Slide Number Placeholder 6"/>
          <p:cNvSpPr>
            <a:spLocks noGrp="1"/>
          </p:cNvSpPr>
          <p:nvPr>
            <p:ph type="sldNum" sz="quarter" idx="12"/>
          </p:nvPr>
        </p:nvSpPr>
        <p:spPr/>
        <p:txBody>
          <a:bodyPr/>
          <a:lstStyle/>
          <a:p>
            <a:fld id="{51C42D48-3D89-451C-9D14-12E9AAE2BFF0}" type="slidenum">
              <a:rPr lang="en-US" smtClean="0"/>
              <a:t>‹#›</a:t>
            </a:fld>
            <a:endParaRPr lang="en-US"/>
          </a:p>
        </p:txBody>
      </p:sp>
    </p:spTree>
    <p:extLst>
      <p:ext uri="{BB962C8B-B14F-4D97-AF65-F5344CB8AC3E}">
        <p14:creationId xmlns:p14="http://schemas.microsoft.com/office/powerpoint/2010/main" val="1274682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1799796" y="6341110"/>
            <a:ext cx="392204" cy="384810"/>
          </a:xfrm>
        </p:spPr>
        <p:txBody>
          <a:bodyPr/>
          <a:lstStyle/>
          <a:p>
            <a:fld id="{51C42D48-3D89-451C-9D14-12E9AAE2BFF0}"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3"/>
          </p:nvPr>
        </p:nvSpPr>
        <p:spPr/>
        <p:txBody>
          <a:bodyPr/>
          <a:lstStyle/>
          <a:p>
            <a:r>
              <a:rPr lang="en-US" dirty="0">
                <a:solidFill>
                  <a:srgbClr val="98A4AE"/>
                </a:solidFill>
              </a:rPr>
              <a:t>Information classification here</a:t>
            </a:r>
          </a:p>
        </p:txBody>
      </p:sp>
      <p:sp>
        <p:nvSpPr>
          <p:cNvPr id="7" name="Text Placeholder 5"/>
          <p:cNvSpPr>
            <a:spLocks noGrp="1"/>
          </p:cNvSpPr>
          <p:nvPr>
            <p:ph type="body" sz="quarter" idx="14" hasCustomPrompt="1"/>
          </p:nvPr>
        </p:nvSpPr>
        <p:spPr>
          <a:xfrm>
            <a:off x="542699" y="5943601"/>
            <a:ext cx="9284206" cy="397510"/>
          </a:xfrm>
        </p:spPr>
        <p:txBody>
          <a:bodyPr anchor="b">
            <a:noAutofit/>
          </a:bodyPr>
          <a:lstStyle>
            <a:lvl1pPr marL="0" indent="1588">
              <a:lnSpc>
                <a:spcPct val="100000"/>
              </a:lnSpc>
              <a:spcBef>
                <a:spcPts val="0"/>
              </a:spcBef>
              <a:buFont typeface="Arial" panose="020B0604020202020204" pitchFamily="34" charset="0"/>
              <a:buChar char="​"/>
              <a:defRPr sz="900">
                <a:solidFill>
                  <a:schemeClr val="bg2"/>
                </a:solidFill>
              </a:defRPr>
            </a:lvl1pPr>
            <a:lvl2pPr marL="0" indent="0">
              <a:lnSpc>
                <a:spcPct val="100000"/>
              </a:lnSpc>
              <a:spcBef>
                <a:spcPts val="0"/>
              </a:spcBef>
              <a:buFont typeface="Arial" panose="020B0604020202020204" pitchFamily="34" charset="0"/>
              <a:buChar char="​"/>
              <a:defRPr sz="800">
                <a:solidFill>
                  <a:schemeClr val="bg2"/>
                </a:solidFill>
              </a:defRPr>
            </a:lvl2pPr>
            <a:lvl3pPr marL="0" indent="0">
              <a:lnSpc>
                <a:spcPct val="100000"/>
              </a:lnSpc>
              <a:spcBef>
                <a:spcPts val="0"/>
              </a:spcBef>
              <a:buFont typeface="Arial" panose="020B0604020202020204" pitchFamily="34" charset="0"/>
              <a:buChar char="​"/>
              <a:defRPr sz="800">
                <a:solidFill>
                  <a:schemeClr val="bg2"/>
                </a:solidFill>
              </a:defRPr>
            </a:lvl3pPr>
            <a:lvl4pPr>
              <a:lnSpc>
                <a:spcPct val="100000"/>
              </a:lnSpc>
              <a:spcBef>
                <a:spcPts val="0"/>
              </a:spcBef>
              <a:defRPr sz="800">
                <a:solidFill>
                  <a:schemeClr val="bg2"/>
                </a:solidFill>
              </a:defRPr>
            </a:lvl4pPr>
            <a:lvl5pPr>
              <a:lnSpc>
                <a:spcPct val="100000"/>
              </a:lnSpc>
              <a:spcBef>
                <a:spcPts val="0"/>
              </a:spcBef>
              <a:defRPr sz="800">
                <a:solidFill>
                  <a:schemeClr val="bg2"/>
                </a:solidFill>
              </a:defRPr>
            </a:lvl5pPr>
          </a:lstStyle>
          <a:p>
            <a:pPr lvl="0"/>
            <a:r>
              <a:rPr lang="en-US" dirty="0"/>
              <a:t>Source</a:t>
            </a:r>
          </a:p>
        </p:txBody>
      </p:sp>
    </p:spTree>
    <p:extLst>
      <p:ext uri="{BB962C8B-B14F-4D97-AF65-F5344CB8AC3E}">
        <p14:creationId xmlns:p14="http://schemas.microsoft.com/office/powerpoint/2010/main" val="240736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56107" y="370207"/>
            <a:ext cx="11083636" cy="823303"/>
          </a:xfrm>
        </p:spPr>
        <p:txBody>
          <a:bodyPr/>
          <a:lstStyle>
            <a:lvl1pPr>
              <a:defRPr>
                <a:solidFill>
                  <a:schemeClr val="tx1"/>
                </a:solidFill>
                <a:latin typeface="+mj-lt"/>
              </a:defRPr>
            </a:lvl1pPr>
          </a:lstStyle>
          <a:p>
            <a:r>
              <a:rPr lang="en-US" dirty="0"/>
              <a:t>Click to edit Master title style</a:t>
            </a:r>
          </a:p>
        </p:txBody>
      </p:sp>
      <p:sp>
        <p:nvSpPr>
          <p:cNvPr id="11" name="Content Placeholder 10"/>
          <p:cNvSpPr>
            <a:spLocks noGrp="1"/>
          </p:cNvSpPr>
          <p:nvPr>
            <p:ph sz="quarter" idx="10"/>
          </p:nvPr>
        </p:nvSpPr>
        <p:spPr>
          <a:xfrm>
            <a:off x="1196878" y="1380752"/>
            <a:ext cx="4695154" cy="4769726"/>
          </a:xfrm>
        </p:spPr>
        <p:txBody>
          <a:bodyPr/>
          <a:lstStyle>
            <a:lvl1pPr>
              <a:defRPr sz="2000"/>
            </a:lvl1pPr>
            <a:lvl2pPr>
              <a:defRPr sz="1800"/>
            </a:lvl2pPr>
            <a:lvl3pPr>
              <a:defRPr sz="1700"/>
            </a:lvl3pPr>
            <a:lvl4pPr>
              <a:defRPr sz="1700"/>
            </a:lvl4pPr>
            <a:lvl5pP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1"/>
          </p:nvPr>
        </p:nvSpPr>
        <p:spPr>
          <a:xfrm>
            <a:off x="6336539" y="1380752"/>
            <a:ext cx="4677834" cy="4769726"/>
          </a:xfrm>
        </p:spPr>
        <p:txBody>
          <a:bodyPr/>
          <a:lstStyle>
            <a:lvl1pPr>
              <a:defRPr sz="2000"/>
            </a:lvl1pPr>
            <a:lvl2pPr>
              <a:defRPr sz="1800"/>
            </a:lvl2pPr>
            <a:lvl3pPr>
              <a:defRPr sz="1700"/>
            </a:lvl3pPr>
            <a:lvl4pPr>
              <a:defRPr sz="1700"/>
            </a:lvl4pPr>
            <a:lvl5pP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spect="1" noChangeArrowheads="1"/>
          </p:cNvSpPr>
          <p:nvPr>
            <p:ph type="sldNum" sz="quarter" idx="12"/>
          </p:nvPr>
        </p:nvSpPr>
        <p:spPr>
          <a:ln/>
        </p:spPr>
        <p:txBody>
          <a:bodyPr/>
          <a:lstStyle>
            <a:lvl1pPr>
              <a:defRPr/>
            </a:lvl1pPr>
          </a:lstStyle>
          <a:p>
            <a:pPr>
              <a:defRPr/>
            </a:pPr>
            <a:fld id="{C05531B8-6930-434A-8F44-9F33186EDCD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014036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background">
    <p:bg>
      <p:bgPr>
        <a:solidFill>
          <a:srgbClr val="FFFFFF"/>
        </a:solidFill>
        <a:effectLst/>
      </p:bgPr>
    </p:bg>
    <p:spTree>
      <p:nvGrpSpPr>
        <p:cNvPr id="1" name=""/>
        <p:cNvGrpSpPr/>
        <p:nvPr/>
      </p:nvGrpSpPr>
      <p:grpSpPr>
        <a:xfrm>
          <a:off x="0" y="0"/>
          <a:ext cx="0" cy="0"/>
          <a:chOff x="0" y="0"/>
          <a:chExt cx="0" cy="0"/>
        </a:xfrm>
      </p:grpSpPr>
      <p:sp>
        <p:nvSpPr>
          <p:cNvPr id="4" name="TextBox 3"/>
          <p:cNvSpPr txBox="1"/>
          <p:nvPr userDrawn="1"/>
        </p:nvSpPr>
        <p:spPr>
          <a:xfrm>
            <a:off x="569577" y="6565035"/>
            <a:ext cx="6877242" cy="197715"/>
          </a:xfrm>
          <a:prstGeom prst="rect">
            <a:avLst/>
          </a:prstGeom>
          <a:noFill/>
          <a:ln>
            <a:noFill/>
          </a:ln>
        </p:spPr>
        <p:txBody>
          <a:bodyPr wrap="none" lIns="0" tIns="0" rIns="0" bIns="0" anchor="ctr"/>
          <a:lstStyle>
            <a:defPPr>
              <a:defRPr lang="en-US"/>
            </a:defPPr>
            <a:lvl1pPr marL="0" marR="0" lvl="0" indent="0" defTabSz="914400" eaLnBrk="1" latinLnBrk="0" hangingPunct="1">
              <a:lnSpc>
                <a:spcPct val="100000"/>
              </a:lnSpc>
              <a:buClrTx/>
              <a:buSzTx/>
              <a:buFontTx/>
              <a:buNone/>
              <a:tabLst/>
              <a:defRPr kumimoji="0" sz="800" b="1" i="0" u="none" strike="noStrike" cap="none" normalizeH="0" baseline="0">
                <a:ln>
                  <a:noFill/>
                </a:ln>
                <a:solidFill>
                  <a:schemeClr val="tx2"/>
                </a:solidFill>
                <a:effectLst/>
                <a:latin typeface="Arial" pitchFamily="34" charset="0"/>
                <a:cs typeface="Arial" pitchFamily="34" charset="0"/>
              </a:defRPr>
            </a:lvl1pPr>
          </a:lstStyle>
          <a:p>
            <a:pPr fontAlgn="base">
              <a:lnSpc>
                <a:spcPct val="95000"/>
              </a:lnSpc>
              <a:spcBef>
                <a:spcPct val="0"/>
              </a:spcBef>
              <a:spcAft>
                <a:spcPct val="0"/>
              </a:spcAft>
              <a:defRPr/>
            </a:pPr>
            <a:r>
              <a:rPr lang="en-US" sz="1000" b="0" dirty="0">
                <a:solidFill>
                  <a:srgbClr val="000000"/>
                </a:solidFill>
              </a:rPr>
              <a:t>© 2016 Charles Schwab &amp; Co., Inc. All rights reserved. Member: SIPC. (1015-8MZ6)</a:t>
            </a: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7623" y="5107421"/>
            <a:ext cx="3606030" cy="1597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5" name="Rectangle 2"/>
          <p:cNvSpPr>
            <a:spLocks noGrp="1" noChangeAspect="1" noChangeArrowheads="1"/>
          </p:cNvSpPr>
          <p:nvPr>
            <p:ph type="ctrTitle"/>
          </p:nvPr>
        </p:nvSpPr>
        <p:spPr bwMode="gray">
          <a:xfrm>
            <a:off x="566503" y="362260"/>
            <a:ext cx="6195290" cy="4631155"/>
          </a:xfrm>
          <a:solidFill>
            <a:schemeClr val="tx2"/>
          </a:solidFill>
        </p:spPr>
        <p:txBody>
          <a:bodyPr lIns="274155" tIns="274155" rIns="182771" bIns="182771">
            <a:normAutofit/>
          </a:bodyPr>
          <a:lstStyle>
            <a:lvl1pPr eaLnBrk="1" hangingPunct="1">
              <a:lnSpc>
                <a:spcPct val="90000"/>
              </a:lnSpc>
              <a:defRPr sz="6100" b="0" i="0" cap="none" baseline="0" smtClean="0">
                <a:solidFill>
                  <a:schemeClr val="bg1"/>
                </a:solidFill>
                <a:latin typeface="Charles Modern Light" pitchFamily="34" charset="0"/>
              </a:defRPr>
            </a:lvl1pPr>
          </a:lstStyle>
          <a:p>
            <a:pPr lvl="0"/>
            <a:r>
              <a:rPr lang="en-US" noProof="0" dirty="0"/>
              <a:t>Click to edit Master title style</a:t>
            </a:r>
          </a:p>
        </p:txBody>
      </p:sp>
      <p:sp>
        <p:nvSpPr>
          <p:cNvPr id="5" name="Text Placeholder 4"/>
          <p:cNvSpPr>
            <a:spLocks noGrp="1"/>
          </p:cNvSpPr>
          <p:nvPr>
            <p:ph type="body" sz="quarter" idx="10"/>
          </p:nvPr>
        </p:nvSpPr>
        <p:spPr bwMode="white">
          <a:xfrm>
            <a:off x="903759" y="3171827"/>
            <a:ext cx="5596982" cy="1794818"/>
          </a:xfrm>
        </p:spPr>
        <p:txBody>
          <a:bodyPr bIns="182771" anchor="b">
            <a:noAutofit/>
          </a:bodyPr>
          <a:lstStyle>
            <a:lvl1pPr marL="0" indent="0">
              <a:spcBef>
                <a:spcPts val="0"/>
              </a:spcBef>
              <a:buNone/>
              <a:defRPr sz="2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1781740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6107" y="370207"/>
            <a:ext cx="11083636" cy="823303"/>
          </a:xfrm>
        </p:spPr>
        <p:txBody>
          <a:bodyPr>
            <a:noAutofit/>
          </a:bodyPr>
          <a:lstStyle>
            <a:lvl1pPr>
              <a:defRPr>
                <a:solidFill>
                  <a:schemeClr val="tx1"/>
                </a:solidFill>
                <a:latin typeface="+mj-lt"/>
              </a:defRPr>
            </a:lvl1pPr>
          </a:lstStyle>
          <a:p>
            <a:r>
              <a:rPr lang="en-US" dirty="0"/>
              <a:t>Click to edit Master title style</a:t>
            </a:r>
          </a:p>
        </p:txBody>
      </p:sp>
      <p:sp>
        <p:nvSpPr>
          <p:cNvPr id="10" name="Content Placeholder 9"/>
          <p:cNvSpPr>
            <a:spLocks noGrp="1"/>
          </p:cNvSpPr>
          <p:nvPr>
            <p:ph sz="quarter" idx="10"/>
          </p:nvPr>
        </p:nvSpPr>
        <p:spPr>
          <a:xfrm>
            <a:off x="1216121" y="1380747"/>
            <a:ext cx="9763607" cy="5118487"/>
          </a:xfrm>
        </p:spPr>
        <p:txBody>
          <a:bodyPr/>
          <a:lstStyle>
            <a:lvl1pPr>
              <a:defRPr lang="en-US" sz="2200" dirty="0" smtClean="0">
                <a:solidFill>
                  <a:schemeClr val="tx1"/>
                </a:solidFill>
                <a:latin typeface="+mn-lt"/>
                <a:ea typeface="+mn-ea"/>
                <a:cs typeface="+mn-cs"/>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spect="1" noChangeArrowheads="1"/>
          </p:cNvSpPr>
          <p:nvPr>
            <p:ph type="sldNum" sz="quarter" idx="11"/>
          </p:nvPr>
        </p:nvSpPr>
        <p:spPr>
          <a:ln/>
        </p:spPr>
        <p:txBody>
          <a:bodyPr/>
          <a:lstStyle>
            <a:lvl1pPr>
              <a:defRPr/>
            </a:lvl1pPr>
          </a:lstStyle>
          <a:p>
            <a:pPr>
              <a:defRPr/>
            </a:pPr>
            <a:fld id="{870CFDC1-54DD-475A-BC92-DB7232C0520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03018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dark background">
    <p:bg>
      <p:bgPr>
        <a:solidFill>
          <a:schemeClr val="tx1"/>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black">
          <a:xfrm>
            <a:off x="7708515" y="6057035"/>
            <a:ext cx="3981258" cy="50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00228" y="4824558"/>
            <a:ext cx="1445105" cy="107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569577" y="6565035"/>
            <a:ext cx="6877242" cy="197715"/>
          </a:xfrm>
          <a:prstGeom prst="rect">
            <a:avLst/>
          </a:prstGeom>
          <a:noFill/>
          <a:ln>
            <a:noFill/>
          </a:ln>
        </p:spPr>
        <p:txBody>
          <a:bodyPr wrap="none" lIns="0" tIns="0" rIns="0" bIns="0" anchor="ctr"/>
          <a:lstStyle>
            <a:defPPr>
              <a:defRPr lang="en-US"/>
            </a:defPPr>
            <a:lvl1pPr marL="0" marR="0" lvl="0" indent="0" defTabSz="914400" eaLnBrk="1" latinLnBrk="0" hangingPunct="1">
              <a:lnSpc>
                <a:spcPct val="100000"/>
              </a:lnSpc>
              <a:buClrTx/>
              <a:buSzTx/>
              <a:buFontTx/>
              <a:buNone/>
              <a:tabLst/>
              <a:defRPr kumimoji="0" sz="800" b="1" i="0" u="none" strike="noStrike" cap="none" normalizeH="0" baseline="0">
                <a:ln>
                  <a:noFill/>
                </a:ln>
                <a:solidFill>
                  <a:schemeClr val="tx2"/>
                </a:solidFill>
                <a:effectLst/>
                <a:latin typeface="Arial" pitchFamily="34" charset="0"/>
                <a:cs typeface="Arial" pitchFamily="34" charset="0"/>
              </a:defRPr>
            </a:lvl1pPr>
          </a:lstStyle>
          <a:p>
            <a:pPr fontAlgn="base">
              <a:lnSpc>
                <a:spcPct val="95000"/>
              </a:lnSpc>
              <a:spcBef>
                <a:spcPct val="0"/>
              </a:spcBef>
              <a:spcAft>
                <a:spcPct val="0"/>
              </a:spcAft>
              <a:defRPr/>
            </a:pPr>
            <a:r>
              <a:rPr lang="en-US" sz="1000" b="0" dirty="0">
                <a:solidFill>
                  <a:srgbClr val="FFFFFF"/>
                </a:solidFill>
              </a:rPr>
              <a:t>© 2014 Charles Schwab &amp; Co., Inc. All rights reserved. Member: SIPC. (XXXX-XXXX)</a:t>
            </a:r>
          </a:p>
        </p:txBody>
      </p:sp>
      <p:sp>
        <p:nvSpPr>
          <p:cNvPr id="95235" name="Rectangle 2"/>
          <p:cNvSpPr>
            <a:spLocks noGrp="1" noChangeAspect="1" noChangeArrowheads="1"/>
          </p:cNvSpPr>
          <p:nvPr>
            <p:ph type="ctrTitle"/>
          </p:nvPr>
        </p:nvSpPr>
        <p:spPr bwMode="gray">
          <a:xfrm>
            <a:off x="556106" y="362261"/>
            <a:ext cx="6205682" cy="4610497"/>
          </a:xfrm>
          <a:solidFill>
            <a:schemeClr val="tx2"/>
          </a:solidFill>
        </p:spPr>
        <p:txBody>
          <a:bodyPr lIns="274155" tIns="274155" rIns="182771" bIns="182771">
            <a:normAutofit/>
          </a:bodyPr>
          <a:lstStyle>
            <a:lvl1pPr eaLnBrk="1" hangingPunct="1">
              <a:lnSpc>
                <a:spcPct val="90000"/>
              </a:lnSpc>
              <a:defRPr sz="6100" b="0" i="0" cap="none" baseline="0" smtClean="0">
                <a:solidFill>
                  <a:schemeClr val="bg1"/>
                </a:solidFill>
                <a:latin typeface="Charles Modern Light" pitchFamily="34" charset="0"/>
              </a:defRPr>
            </a:lvl1pPr>
          </a:lstStyle>
          <a:p>
            <a:pPr lvl="0"/>
            <a:r>
              <a:rPr lang="en-US" noProof="0" dirty="0"/>
              <a:t>Click to edit Master title style</a:t>
            </a:r>
          </a:p>
        </p:txBody>
      </p:sp>
      <p:sp>
        <p:nvSpPr>
          <p:cNvPr id="5" name="Text Placeholder 4"/>
          <p:cNvSpPr>
            <a:spLocks noGrp="1"/>
          </p:cNvSpPr>
          <p:nvPr>
            <p:ph type="body" sz="quarter" idx="10"/>
          </p:nvPr>
        </p:nvSpPr>
        <p:spPr bwMode="white">
          <a:xfrm>
            <a:off x="903759" y="3171827"/>
            <a:ext cx="5596982" cy="1794818"/>
          </a:xfrm>
        </p:spPr>
        <p:txBody>
          <a:bodyPr bIns="182771" anchor="b">
            <a:noAutofit/>
          </a:bodyPr>
          <a:lstStyle>
            <a:lvl1pPr marL="0" indent="0">
              <a:spcBef>
                <a:spcPts val="0"/>
              </a:spcBef>
              <a:buNone/>
              <a:defRPr sz="2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2446207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56107" y="370207"/>
            <a:ext cx="11083636" cy="823303"/>
          </a:xfrm>
        </p:spPr>
        <p:txBody>
          <a:bodyPr/>
          <a:lstStyle>
            <a:lvl1pPr>
              <a:defRPr>
                <a:solidFill>
                  <a:schemeClr val="tx1"/>
                </a:solidFill>
              </a:defRPr>
            </a:lvl1pPr>
          </a:lstStyle>
          <a:p>
            <a:r>
              <a:rPr lang="en-US" dirty="0"/>
              <a:t>Click to edit Master title style</a:t>
            </a:r>
          </a:p>
        </p:txBody>
      </p:sp>
      <p:sp>
        <p:nvSpPr>
          <p:cNvPr id="3" name="Rectangle 6"/>
          <p:cNvSpPr>
            <a:spLocks noGrp="1" noChangeAspect="1" noChangeArrowheads="1"/>
          </p:cNvSpPr>
          <p:nvPr>
            <p:ph type="sldNum" sz="quarter" idx="10"/>
          </p:nvPr>
        </p:nvSpPr>
        <p:spPr>
          <a:ln/>
        </p:spPr>
        <p:txBody>
          <a:bodyPr/>
          <a:lstStyle>
            <a:lvl1pPr>
              <a:defRPr/>
            </a:lvl1pPr>
          </a:lstStyle>
          <a:p>
            <a:pPr>
              <a:defRPr/>
            </a:pPr>
            <a:fld id="{E5BE388A-FE77-4D41-9F64-A8B4F84F69B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094816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Rectangle 6"/>
          <p:cNvSpPr>
            <a:spLocks noGrp="1" noChangeAspect="1" noChangeArrowheads="1"/>
          </p:cNvSpPr>
          <p:nvPr>
            <p:ph type="sldNum" sz="quarter" idx="10"/>
          </p:nvPr>
        </p:nvSpPr>
        <p:spPr>
          <a:ln/>
        </p:spPr>
        <p:txBody>
          <a:bodyPr/>
          <a:lstStyle>
            <a:lvl1pPr>
              <a:defRPr/>
            </a:lvl1pPr>
          </a:lstStyle>
          <a:p>
            <a:pPr>
              <a:defRPr/>
            </a:pPr>
            <a:fld id="{B624E2C9-B2D2-4988-BAC5-44D4C216459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447676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Agenda">
    <p:bg>
      <p:bgPr>
        <a:solidFill>
          <a:srgbClr val="005F8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6107" y="370207"/>
            <a:ext cx="11083636" cy="823303"/>
          </a:xfrm>
        </p:spPr>
        <p:txBody>
          <a:bodyPr/>
          <a:lstStyle>
            <a:lvl1pPr>
              <a:defRPr>
                <a:solidFill>
                  <a:srgbClr val="FFFFFF"/>
                </a:solidFill>
              </a:defRPr>
            </a:lvl1pPr>
          </a:lstStyle>
          <a:p>
            <a:r>
              <a:rPr lang="en-US" dirty="0"/>
              <a:t>Click to edit Master title style</a:t>
            </a:r>
          </a:p>
        </p:txBody>
      </p:sp>
      <p:sp>
        <p:nvSpPr>
          <p:cNvPr id="3" name="Rectangle 2"/>
          <p:cNvSpPr>
            <a:spLocks noGrp="1" noChangeAspect="1" noChangeArrowheads="1"/>
          </p:cNvSpPr>
          <p:nvPr>
            <p:ph type="sldNum" sz="quarter" idx="10"/>
          </p:nvPr>
        </p:nvSpPr>
        <p:spPr/>
        <p:txBody>
          <a:bodyPr/>
          <a:lstStyle>
            <a:lvl1pPr>
              <a:defRPr/>
            </a:lvl1pPr>
          </a:lstStyle>
          <a:p>
            <a:pPr>
              <a:defRPr/>
            </a:pPr>
            <a:fld id="{0A6CA1A4-63D5-4321-A667-E5A359141D7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806554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Text &amp; Chart">
    <p:spTree>
      <p:nvGrpSpPr>
        <p:cNvPr id="1" name=""/>
        <p:cNvGrpSpPr/>
        <p:nvPr/>
      </p:nvGrpSpPr>
      <p:grpSpPr>
        <a:xfrm>
          <a:off x="0" y="0"/>
          <a:ext cx="0" cy="0"/>
          <a:chOff x="0" y="0"/>
          <a:chExt cx="0" cy="0"/>
        </a:xfrm>
      </p:grpSpPr>
      <p:sp>
        <p:nvSpPr>
          <p:cNvPr id="14" name="Content Placeholder 13"/>
          <p:cNvSpPr>
            <a:spLocks noGrp="1"/>
          </p:cNvSpPr>
          <p:nvPr>
            <p:ph sz="quarter" idx="19"/>
          </p:nvPr>
        </p:nvSpPr>
        <p:spPr>
          <a:xfrm>
            <a:off x="556107" y="2461334"/>
            <a:ext cx="11083636" cy="36945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56107" y="367978"/>
            <a:ext cx="11083636" cy="823303"/>
          </a:xfrm>
        </p:spPr>
        <p:txBody>
          <a:bodyPr/>
          <a:lstStyle>
            <a:lvl1pPr>
              <a:defRPr>
                <a:solidFill>
                  <a:schemeClr val="tx1"/>
                </a:solidFill>
              </a:defRPr>
            </a:lvl1pPr>
          </a:lstStyle>
          <a:p>
            <a:r>
              <a:rPr lang="en-US" dirty="0"/>
              <a:t>Click to edit Master title style</a:t>
            </a:r>
          </a:p>
        </p:txBody>
      </p:sp>
      <p:sp>
        <p:nvSpPr>
          <p:cNvPr id="12" name="Content Placeholder 2"/>
          <p:cNvSpPr>
            <a:spLocks noGrp="1"/>
          </p:cNvSpPr>
          <p:nvPr>
            <p:ph sz="half" idx="18"/>
          </p:nvPr>
        </p:nvSpPr>
        <p:spPr>
          <a:xfrm>
            <a:off x="556107" y="1383155"/>
            <a:ext cx="11083636" cy="932391"/>
          </a:xfrm>
        </p:spPr>
        <p:txBody>
          <a:bodyPr>
            <a:normAutofit/>
          </a:bodyPr>
          <a:lstStyle>
            <a:lvl1pPr marL="0" indent="0">
              <a:spcBef>
                <a:spcPts val="660"/>
              </a:spcBef>
              <a:spcAft>
                <a:spcPts val="0"/>
              </a:spcAft>
              <a:buNone/>
              <a:defRPr sz="1800" b="0"/>
            </a:lvl1pPr>
            <a:lvl2pPr marL="171348" indent="-171348">
              <a:spcBef>
                <a:spcPts val="660"/>
              </a:spcBef>
              <a:spcAft>
                <a:spcPts val="660"/>
              </a:spcAft>
              <a:buSzPct val="80000"/>
              <a:buFont typeface="Wingdings" pitchFamily="2" charset="2"/>
              <a:buChar char="§"/>
              <a:defRPr sz="1700" b="0">
                <a:latin typeface="+mn-lt"/>
                <a:cs typeface="Arial" pitchFamily="34" charset="0"/>
              </a:defRPr>
            </a:lvl2pPr>
            <a:lvl3pPr marL="502618" indent="-120423">
              <a:defRPr sz="15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5" name="Rectangle 6"/>
          <p:cNvSpPr>
            <a:spLocks noGrp="1" noChangeAspect="1" noChangeArrowheads="1"/>
          </p:cNvSpPr>
          <p:nvPr>
            <p:ph type="sldNum" sz="quarter" idx="20"/>
          </p:nvPr>
        </p:nvSpPr>
        <p:spPr>
          <a:ln/>
        </p:spPr>
        <p:txBody>
          <a:bodyPr/>
          <a:lstStyle>
            <a:lvl1pPr>
              <a:defRPr/>
            </a:lvl1pPr>
          </a:lstStyle>
          <a:p>
            <a:pPr>
              <a:defRPr/>
            </a:pPr>
            <a:fld id="{684CCFF9-E854-49DE-A651-754EDDC689E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145397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hart Text Sidebar">
    <p:spTree>
      <p:nvGrpSpPr>
        <p:cNvPr id="1" name=""/>
        <p:cNvGrpSpPr/>
        <p:nvPr/>
      </p:nvGrpSpPr>
      <p:grpSpPr>
        <a:xfrm>
          <a:off x="0" y="0"/>
          <a:ext cx="0" cy="0"/>
          <a:chOff x="0" y="0"/>
          <a:chExt cx="0" cy="0"/>
        </a:xfrm>
      </p:grpSpPr>
      <p:cxnSp>
        <p:nvCxnSpPr>
          <p:cNvPr id="5" name="Straight Connector 4"/>
          <p:cNvCxnSpPr/>
          <p:nvPr userDrawn="1"/>
        </p:nvCxnSpPr>
        <p:spPr>
          <a:xfrm>
            <a:off x="4008198" y="1382568"/>
            <a:ext cx="0" cy="4775489"/>
          </a:xfrm>
          <a:prstGeom prst="line">
            <a:avLst/>
          </a:prstGeom>
          <a:ln w="9525">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56115" y="367971"/>
            <a:ext cx="11083636" cy="826942"/>
          </a:xfrm>
        </p:spPr>
        <p:txBody>
          <a:bodyPr/>
          <a:lstStyle>
            <a:lvl1pPr>
              <a:defRPr>
                <a:solidFill>
                  <a:schemeClr val="tx1"/>
                </a:solidFill>
              </a:defRPr>
            </a:lvl1pPr>
          </a:lstStyle>
          <a:p>
            <a:r>
              <a:rPr lang="en-US" dirty="0"/>
              <a:t>Click to edit Master title style</a:t>
            </a:r>
          </a:p>
        </p:txBody>
      </p:sp>
      <p:sp>
        <p:nvSpPr>
          <p:cNvPr id="3" name="Chart Placeholder 2"/>
          <p:cNvSpPr>
            <a:spLocks noGrp="1"/>
          </p:cNvSpPr>
          <p:nvPr>
            <p:ph type="chart" idx="1"/>
          </p:nvPr>
        </p:nvSpPr>
        <p:spPr>
          <a:xfrm>
            <a:off x="4136960" y="1383156"/>
            <a:ext cx="7502787" cy="4775157"/>
          </a:xfrm>
        </p:spPr>
        <p:txBody>
          <a:bodyPr>
            <a:normAutofit/>
          </a:bodyPr>
          <a:lstStyle/>
          <a:p>
            <a:pPr lvl="0"/>
            <a:r>
              <a:rPr lang="en-US" noProof="0" dirty="0"/>
              <a:t>Click icon to add chart</a:t>
            </a:r>
          </a:p>
        </p:txBody>
      </p:sp>
      <p:sp>
        <p:nvSpPr>
          <p:cNvPr id="9" name="Content Placeholder 2"/>
          <p:cNvSpPr>
            <a:spLocks noGrp="1"/>
          </p:cNvSpPr>
          <p:nvPr>
            <p:ph sz="half" idx="13"/>
          </p:nvPr>
        </p:nvSpPr>
        <p:spPr>
          <a:xfrm>
            <a:off x="556107" y="1383156"/>
            <a:ext cx="3316354" cy="4775157"/>
          </a:xfrm>
        </p:spPr>
        <p:txBody>
          <a:bodyPr>
            <a:normAutofit/>
          </a:bodyPr>
          <a:lstStyle>
            <a:lvl1pPr marL="0" indent="0">
              <a:spcBef>
                <a:spcPts val="600"/>
              </a:spcBef>
              <a:spcAft>
                <a:spcPts val="600"/>
              </a:spcAft>
              <a:buNone/>
              <a:defRPr sz="1700" b="1"/>
            </a:lvl1pPr>
            <a:lvl2pPr marL="171348" indent="-171348">
              <a:spcBef>
                <a:spcPts val="600"/>
              </a:spcBef>
              <a:spcAft>
                <a:spcPts val="600"/>
              </a:spcAft>
              <a:buSzPct val="80000"/>
              <a:buFont typeface="Wingdings" pitchFamily="2" charset="2"/>
              <a:buChar char="§"/>
              <a:defRPr sz="1700"/>
            </a:lvl2pPr>
            <a:lvl3pPr marL="502618" indent="-120423">
              <a:defRPr sz="15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6" name="Slide Number Placeholder 6"/>
          <p:cNvSpPr>
            <a:spLocks noGrp="1" noChangeAspect="1" noChangeArrowheads="1"/>
          </p:cNvSpPr>
          <p:nvPr>
            <p:ph type="sldNum" sz="quarter" idx="14"/>
          </p:nvPr>
        </p:nvSpPr>
        <p:spPr/>
        <p:txBody>
          <a:bodyPr/>
          <a:lstStyle>
            <a:lvl1pPr algn="ctr">
              <a:spcBef>
                <a:spcPct val="0"/>
              </a:spcBef>
              <a:defRPr sz="900">
                <a:solidFill>
                  <a:schemeClr val="bg1"/>
                </a:solidFill>
                <a:latin typeface="+mn-lt"/>
              </a:defRPr>
            </a:lvl1pPr>
          </a:lstStyle>
          <a:p>
            <a:pPr>
              <a:defRPr/>
            </a:pPr>
            <a:fld id="{94FA8E2C-3DB0-486A-8207-84493F87A7B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73902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2971" y="1377444"/>
            <a:ext cx="5089616" cy="499997"/>
          </a:xfrm>
        </p:spPr>
        <p:txBody>
          <a:bodyPr anchor="t" anchorCtr="0">
            <a:normAutofit/>
          </a:bodyPr>
          <a:lstStyle>
            <a:lvl1pPr marL="0" indent="0">
              <a:buNone/>
              <a:defRPr sz="2800" b="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42698" y="2044129"/>
            <a:ext cx="5079888" cy="38880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75901" y="1377444"/>
            <a:ext cx="5069095" cy="499997"/>
          </a:xfrm>
        </p:spPr>
        <p:txBody>
          <a:bodyPr anchor="t" anchorCtr="0">
            <a:normAutofit/>
          </a:bodyPr>
          <a:lstStyle>
            <a:lvl1pPr marL="0" indent="0">
              <a:buNone/>
              <a:defRPr sz="2800" b="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575901" y="2044129"/>
            <a:ext cx="5069095" cy="38880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r>
              <a:rPr lang="en-US"/>
              <a:t>Charles Schwab Corporation. ©2016</a:t>
            </a:r>
          </a:p>
        </p:txBody>
      </p:sp>
      <p:sp>
        <p:nvSpPr>
          <p:cNvPr id="9" name="Slide Number Placeholder 8"/>
          <p:cNvSpPr>
            <a:spLocks noGrp="1"/>
          </p:cNvSpPr>
          <p:nvPr>
            <p:ph type="sldNum" sz="quarter" idx="12"/>
          </p:nvPr>
        </p:nvSpPr>
        <p:spPr/>
        <p:txBody>
          <a:bodyPr/>
          <a:lstStyle/>
          <a:p>
            <a:fld id="{51C42D48-3D89-451C-9D14-12E9AAE2BFF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10731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6188371" y="1383151"/>
            <a:ext cx="5451381" cy="4046604"/>
          </a:xfrm>
          <a:prstGeom prst="rect">
            <a:avLst/>
          </a:prstGeom>
          <a:solidFill>
            <a:schemeClr val="tx1">
              <a:lumMod val="20000"/>
              <a:lumOff val="80000"/>
            </a:schemeClr>
          </a:solidFill>
          <a:ln>
            <a:noFill/>
          </a:ln>
          <a:effectLst/>
        </p:spPr>
        <p:txBody>
          <a:bodyPr lIns="91385" tIns="91385" rIns="91385" bIns="91385">
            <a:normAutofit/>
          </a:bodyPr>
          <a:lstStyle>
            <a:lvl1pPr marL="0" indent="0" algn="l" rtl="0" eaLnBrk="0" fontAlgn="base" hangingPunct="0">
              <a:lnSpc>
                <a:spcPct val="95000"/>
              </a:lnSpc>
              <a:spcBef>
                <a:spcPts val="0"/>
              </a:spcBef>
              <a:spcAft>
                <a:spcPct val="0"/>
              </a:spcAft>
              <a:buNone/>
              <a:defRPr lang="en-US" sz="1200" b="0" dirty="0" smtClean="0">
                <a:solidFill>
                  <a:schemeClr val="tx1"/>
                </a:solidFill>
                <a:latin typeface="+mn-lt"/>
                <a:ea typeface="+mn-ea"/>
                <a:cs typeface="+mn-cs"/>
              </a:defRPr>
            </a:lvl1pPr>
            <a:lvl2pPr marL="188483" indent="-188483">
              <a:buFont typeface="Arial" pitchFamily="34" charset="0"/>
              <a:buNone/>
              <a:defRPr lang="en-US" sz="1300" dirty="0" smtClean="0"/>
            </a:lvl2pPr>
          </a:lstStyle>
          <a:p>
            <a:pPr lvl="0"/>
            <a:r>
              <a:rPr lang="en-US" dirty="0"/>
              <a:t>Click to edit Master text styles</a:t>
            </a:r>
          </a:p>
        </p:txBody>
      </p:sp>
      <p:sp>
        <p:nvSpPr>
          <p:cNvPr id="2" name="Title 1"/>
          <p:cNvSpPr>
            <a:spLocks noGrp="1"/>
          </p:cNvSpPr>
          <p:nvPr>
            <p:ph type="title"/>
          </p:nvPr>
        </p:nvSpPr>
        <p:spPr>
          <a:xfrm>
            <a:off x="556107" y="367978"/>
            <a:ext cx="11083636" cy="823303"/>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556114" y="1383156"/>
            <a:ext cx="5449455" cy="4775157"/>
          </a:xfrm>
        </p:spPr>
        <p:txBody>
          <a:bodyPr/>
          <a:lstStyle>
            <a:lvl1pPr>
              <a:defRPr sz="2000"/>
            </a:lvl1pPr>
            <a:lvl2pPr>
              <a:spcBef>
                <a:spcPts val="660"/>
              </a:spcBef>
              <a:defRPr sz="1800"/>
            </a:lvl2pPr>
            <a:lvl3pPr marL="502618" indent="-120423">
              <a:spcBef>
                <a:spcPts val="440"/>
              </a:spcBef>
              <a:defRPr sz="1700"/>
            </a:lvl3pPr>
            <a:lvl4pPr>
              <a:spcBef>
                <a:spcPts val="440"/>
              </a:spcBef>
              <a:defRPr sz="1700"/>
            </a:lvl4pPr>
            <a:lvl5pPr>
              <a:spcBef>
                <a:spcPts val="440"/>
              </a:spcBef>
              <a:defRPr sz="17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spect="1" noChangeArrowheads="1"/>
          </p:cNvSpPr>
          <p:nvPr>
            <p:ph type="sldNum" sz="quarter" idx="14"/>
          </p:nvPr>
        </p:nvSpPr>
        <p:spPr>
          <a:ln/>
        </p:spPr>
        <p:txBody>
          <a:bodyPr/>
          <a:lstStyle>
            <a:lvl1pPr>
              <a:defRPr/>
            </a:lvl1pPr>
          </a:lstStyle>
          <a:p>
            <a:pPr>
              <a:defRPr/>
            </a:pPr>
            <a:fld id="{42D5720F-6315-43BB-9060-61D4F3CA802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13498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Image">
    <p:spTree>
      <p:nvGrpSpPr>
        <p:cNvPr id="1" name=""/>
        <p:cNvGrpSpPr/>
        <p:nvPr/>
      </p:nvGrpSpPr>
      <p:grpSpPr>
        <a:xfrm>
          <a:off x="0" y="0"/>
          <a:ext cx="0" cy="0"/>
          <a:chOff x="0" y="0"/>
          <a:chExt cx="0" cy="0"/>
        </a:xfrm>
      </p:grpSpPr>
      <p:sp>
        <p:nvSpPr>
          <p:cNvPr id="2" name="Title 1"/>
          <p:cNvSpPr>
            <a:spLocks noGrp="1"/>
          </p:cNvSpPr>
          <p:nvPr>
            <p:ph type="title"/>
          </p:nvPr>
        </p:nvSpPr>
        <p:spPr>
          <a:xfrm>
            <a:off x="556115" y="364490"/>
            <a:ext cx="11083636" cy="823303"/>
          </a:xfrm>
        </p:spPr>
        <p:txBody>
          <a:bodyPr/>
          <a:lstStyle>
            <a:lvl1pPr>
              <a:defRPr>
                <a:solidFill>
                  <a:schemeClr val="tx1"/>
                </a:solidFill>
              </a:defRPr>
            </a:lvl1pPr>
          </a:lstStyle>
          <a:p>
            <a:r>
              <a:rPr lang="en-US" dirty="0"/>
              <a:t>Click to edit Master title style</a:t>
            </a:r>
          </a:p>
        </p:txBody>
      </p:sp>
      <p:sp>
        <p:nvSpPr>
          <p:cNvPr id="11" name="Content Placeholder 2"/>
          <p:cNvSpPr>
            <a:spLocks noGrp="1"/>
          </p:cNvSpPr>
          <p:nvPr>
            <p:ph sz="half" idx="18"/>
          </p:nvPr>
        </p:nvSpPr>
        <p:spPr>
          <a:xfrm>
            <a:off x="556107" y="1383155"/>
            <a:ext cx="11083636" cy="823303"/>
          </a:xfrm>
        </p:spPr>
        <p:txBody>
          <a:bodyPr>
            <a:normAutofit/>
          </a:bodyPr>
          <a:lstStyle>
            <a:lvl1pPr marL="0" indent="0">
              <a:spcBef>
                <a:spcPts val="660"/>
              </a:spcBef>
              <a:spcAft>
                <a:spcPts val="0"/>
              </a:spcAft>
              <a:buNone/>
              <a:defRPr sz="2000" b="0"/>
            </a:lvl1pPr>
            <a:lvl2pPr marL="171348" indent="-171348">
              <a:spcBef>
                <a:spcPts val="660"/>
              </a:spcBef>
              <a:spcAft>
                <a:spcPts val="660"/>
              </a:spcAft>
              <a:buSzPct val="80000"/>
              <a:buFont typeface="Wingdings" pitchFamily="2" charset="2"/>
              <a:buChar char="§"/>
              <a:defRPr sz="1800"/>
            </a:lvl2pPr>
            <a:lvl3pPr marL="502618" indent="-120423">
              <a:defRPr sz="15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12" name="Text Placeholder 8"/>
          <p:cNvSpPr>
            <a:spLocks noGrp="1"/>
          </p:cNvSpPr>
          <p:nvPr>
            <p:ph type="body" sz="quarter" idx="19"/>
          </p:nvPr>
        </p:nvSpPr>
        <p:spPr>
          <a:xfrm>
            <a:off x="552412" y="2315545"/>
            <a:ext cx="5453149" cy="4050651"/>
          </a:xfrm>
          <a:prstGeom prst="rect">
            <a:avLst/>
          </a:prstGeom>
          <a:solidFill>
            <a:schemeClr val="tx1">
              <a:lumMod val="20000"/>
              <a:lumOff val="80000"/>
            </a:schemeClr>
          </a:solidFill>
          <a:ln>
            <a:noFill/>
          </a:ln>
          <a:effectLst/>
        </p:spPr>
        <p:txBody>
          <a:bodyPr lIns="91385" tIns="91385" rIns="91385" bIns="91385" anchor="b">
            <a:normAutofit/>
          </a:bodyPr>
          <a:lstStyle>
            <a:lvl1pPr marL="0" indent="0" algn="l" rtl="0" eaLnBrk="0" fontAlgn="base" hangingPunct="0">
              <a:lnSpc>
                <a:spcPct val="95000"/>
              </a:lnSpc>
              <a:spcBef>
                <a:spcPts val="0"/>
              </a:spcBef>
              <a:spcAft>
                <a:spcPct val="0"/>
              </a:spcAft>
              <a:buNone/>
              <a:defRPr lang="en-US" sz="1200" b="0" dirty="0" smtClean="0">
                <a:solidFill>
                  <a:schemeClr val="tx1"/>
                </a:solidFill>
                <a:latin typeface="+mn-lt"/>
                <a:ea typeface="+mn-ea"/>
                <a:cs typeface="+mn-cs"/>
              </a:defRPr>
            </a:lvl1pPr>
            <a:lvl2pPr marL="188483" indent="-188483">
              <a:buFont typeface="Arial" pitchFamily="34" charset="0"/>
              <a:buNone/>
              <a:defRPr lang="en-US" sz="1300" dirty="0" smtClean="0"/>
            </a:lvl2pPr>
          </a:lstStyle>
          <a:p>
            <a:pPr lvl="0"/>
            <a:r>
              <a:rPr lang="en-US"/>
              <a:t>Click to edit Master text styles</a:t>
            </a:r>
          </a:p>
        </p:txBody>
      </p:sp>
      <p:sp>
        <p:nvSpPr>
          <p:cNvPr id="14" name="Text Placeholder 8"/>
          <p:cNvSpPr>
            <a:spLocks noGrp="1"/>
          </p:cNvSpPr>
          <p:nvPr>
            <p:ph type="body" sz="quarter" idx="20"/>
          </p:nvPr>
        </p:nvSpPr>
        <p:spPr>
          <a:xfrm>
            <a:off x="6186594" y="2315545"/>
            <a:ext cx="5453149" cy="4050651"/>
          </a:xfrm>
          <a:prstGeom prst="rect">
            <a:avLst/>
          </a:prstGeom>
          <a:solidFill>
            <a:schemeClr val="tx1">
              <a:lumMod val="20000"/>
              <a:lumOff val="80000"/>
            </a:schemeClr>
          </a:solidFill>
          <a:ln>
            <a:noFill/>
          </a:ln>
          <a:effectLst/>
        </p:spPr>
        <p:txBody>
          <a:bodyPr lIns="91385" tIns="91385" rIns="91385" bIns="91385" anchor="b">
            <a:normAutofit/>
          </a:bodyPr>
          <a:lstStyle>
            <a:lvl1pPr marL="0" indent="0" algn="l" rtl="0" eaLnBrk="0" fontAlgn="base" hangingPunct="0">
              <a:lnSpc>
                <a:spcPct val="95000"/>
              </a:lnSpc>
              <a:spcBef>
                <a:spcPts val="0"/>
              </a:spcBef>
              <a:spcAft>
                <a:spcPct val="0"/>
              </a:spcAft>
              <a:buNone/>
              <a:defRPr lang="en-US" sz="1200" b="0" dirty="0" smtClean="0">
                <a:solidFill>
                  <a:schemeClr val="tx1"/>
                </a:solidFill>
                <a:latin typeface="+mn-lt"/>
                <a:ea typeface="+mn-ea"/>
                <a:cs typeface="+mn-cs"/>
              </a:defRPr>
            </a:lvl1pPr>
            <a:lvl2pPr marL="188483" indent="-188483">
              <a:buFont typeface="Arial" pitchFamily="34" charset="0"/>
              <a:buNone/>
              <a:defRPr lang="en-US" sz="1300" dirty="0" smtClean="0"/>
            </a:lvl2pPr>
          </a:lstStyle>
          <a:p>
            <a:pPr lvl="0"/>
            <a:r>
              <a:rPr lang="en-US"/>
              <a:t>Click to edit Master text styles</a:t>
            </a:r>
          </a:p>
        </p:txBody>
      </p:sp>
      <p:sp>
        <p:nvSpPr>
          <p:cNvPr id="6" name="Rectangle 6"/>
          <p:cNvSpPr>
            <a:spLocks noGrp="1" noChangeAspect="1" noChangeArrowheads="1"/>
          </p:cNvSpPr>
          <p:nvPr>
            <p:ph type="sldNum" sz="quarter" idx="21"/>
          </p:nvPr>
        </p:nvSpPr>
        <p:spPr>
          <a:ln/>
        </p:spPr>
        <p:txBody>
          <a:bodyPr/>
          <a:lstStyle>
            <a:lvl1pPr>
              <a:defRPr/>
            </a:lvl1pPr>
          </a:lstStyle>
          <a:p>
            <a:pPr>
              <a:defRPr/>
            </a:pPr>
            <a:fld id="{18DC5B32-66F1-4363-93DA-0C9948080DC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594161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e Image _Horizontal">
    <p:spTree>
      <p:nvGrpSpPr>
        <p:cNvPr id="1" name=""/>
        <p:cNvGrpSpPr/>
        <p:nvPr/>
      </p:nvGrpSpPr>
      <p:grpSpPr>
        <a:xfrm>
          <a:off x="0" y="0"/>
          <a:ext cx="0" cy="0"/>
          <a:chOff x="0" y="0"/>
          <a:chExt cx="0" cy="0"/>
        </a:xfrm>
      </p:grpSpPr>
      <p:sp>
        <p:nvSpPr>
          <p:cNvPr id="12" name="Text Placeholder 8"/>
          <p:cNvSpPr>
            <a:spLocks noGrp="1"/>
          </p:cNvSpPr>
          <p:nvPr>
            <p:ph type="body" sz="quarter" idx="19"/>
          </p:nvPr>
        </p:nvSpPr>
        <p:spPr>
          <a:xfrm>
            <a:off x="556107" y="2315545"/>
            <a:ext cx="11083636" cy="4050651"/>
          </a:xfrm>
          <a:prstGeom prst="rect">
            <a:avLst/>
          </a:prstGeom>
          <a:solidFill>
            <a:schemeClr val="tx1">
              <a:lumMod val="20000"/>
              <a:lumOff val="80000"/>
            </a:schemeClr>
          </a:solidFill>
          <a:ln>
            <a:noFill/>
          </a:ln>
          <a:effectLst/>
        </p:spPr>
        <p:txBody>
          <a:bodyPr lIns="91385" tIns="91385" rIns="91385" bIns="91385" anchor="b">
            <a:normAutofit/>
          </a:bodyPr>
          <a:lstStyle>
            <a:lvl1pPr marL="0" indent="0" algn="l" rtl="0" eaLnBrk="0" fontAlgn="base" hangingPunct="0">
              <a:lnSpc>
                <a:spcPct val="95000"/>
              </a:lnSpc>
              <a:spcBef>
                <a:spcPts val="0"/>
              </a:spcBef>
              <a:spcAft>
                <a:spcPct val="0"/>
              </a:spcAft>
              <a:buNone/>
              <a:defRPr lang="en-US" sz="1200" b="0" dirty="0" smtClean="0">
                <a:solidFill>
                  <a:schemeClr val="tx1"/>
                </a:solidFill>
                <a:latin typeface="+mn-lt"/>
                <a:ea typeface="+mn-ea"/>
                <a:cs typeface="+mn-cs"/>
              </a:defRPr>
            </a:lvl1pPr>
            <a:lvl2pPr marL="188483" indent="-188483">
              <a:buFont typeface="Arial" pitchFamily="34" charset="0"/>
              <a:buNone/>
              <a:defRPr lang="en-US" sz="1300" dirty="0" smtClean="0"/>
            </a:lvl2pPr>
          </a:lstStyle>
          <a:p>
            <a:pPr lvl="0"/>
            <a:r>
              <a:rPr lang="en-US"/>
              <a:t>Click to edit Master text styles</a:t>
            </a:r>
          </a:p>
        </p:txBody>
      </p:sp>
      <p:sp>
        <p:nvSpPr>
          <p:cNvPr id="2" name="Title 1"/>
          <p:cNvSpPr>
            <a:spLocks noGrp="1"/>
          </p:cNvSpPr>
          <p:nvPr>
            <p:ph type="title"/>
          </p:nvPr>
        </p:nvSpPr>
        <p:spPr>
          <a:xfrm>
            <a:off x="556107" y="364490"/>
            <a:ext cx="11083636" cy="823303"/>
          </a:xfrm>
        </p:spPr>
        <p:txBody>
          <a:bodyPr/>
          <a:lstStyle>
            <a:lvl1pPr>
              <a:defRPr>
                <a:solidFill>
                  <a:schemeClr val="tx1"/>
                </a:solidFill>
              </a:defRPr>
            </a:lvl1pPr>
          </a:lstStyle>
          <a:p>
            <a:r>
              <a:rPr lang="en-US" dirty="0"/>
              <a:t>Click to edit Master title style</a:t>
            </a:r>
          </a:p>
        </p:txBody>
      </p:sp>
      <p:sp>
        <p:nvSpPr>
          <p:cNvPr id="11" name="Content Placeholder 2"/>
          <p:cNvSpPr>
            <a:spLocks noGrp="1"/>
          </p:cNvSpPr>
          <p:nvPr>
            <p:ph sz="half" idx="18"/>
          </p:nvPr>
        </p:nvSpPr>
        <p:spPr>
          <a:xfrm>
            <a:off x="556107" y="1380756"/>
            <a:ext cx="11083636" cy="823303"/>
          </a:xfrm>
        </p:spPr>
        <p:txBody>
          <a:bodyPr>
            <a:normAutofit/>
          </a:bodyPr>
          <a:lstStyle>
            <a:lvl1pPr marL="0" indent="0">
              <a:spcBef>
                <a:spcPts val="660"/>
              </a:spcBef>
              <a:spcAft>
                <a:spcPts val="0"/>
              </a:spcAft>
              <a:buNone/>
              <a:defRPr sz="2000" b="0"/>
            </a:lvl1pPr>
            <a:lvl2pPr marL="171348" indent="-171348">
              <a:spcBef>
                <a:spcPts val="660"/>
              </a:spcBef>
              <a:spcAft>
                <a:spcPts val="660"/>
              </a:spcAft>
              <a:buSzPct val="80000"/>
              <a:buFont typeface="Wingdings" pitchFamily="2" charset="2"/>
              <a:buChar char="§"/>
              <a:defRPr sz="1800"/>
            </a:lvl2pPr>
            <a:lvl3pPr marL="502618" indent="-120423">
              <a:defRPr sz="15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5" name="Rectangle 6"/>
          <p:cNvSpPr>
            <a:spLocks noGrp="1" noChangeAspect="1" noChangeArrowheads="1"/>
          </p:cNvSpPr>
          <p:nvPr>
            <p:ph type="sldNum" sz="quarter" idx="20"/>
          </p:nvPr>
        </p:nvSpPr>
        <p:spPr>
          <a:ln/>
        </p:spPr>
        <p:txBody>
          <a:bodyPr/>
          <a:lstStyle>
            <a:lvl1pPr>
              <a:defRPr/>
            </a:lvl1pPr>
          </a:lstStyle>
          <a:p>
            <a:pPr>
              <a:defRPr/>
            </a:pPr>
            <a:fld id="{8EBC3D7D-C803-4764-8B2F-BA82A569EED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068521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ison Chart">
    <p:spTree>
      <p:nvGrpSpPr>
        <p:cNvPr id="1" name=""/>
        <p:cNvGrpSpPr/>
        <p:nvPr/>
      </p:nvGrpSpPr>
      <p:grpSpPr>
        <a:xfrm>
          <a:off x="0" y="0"/>
          <a:ext cx="0" cy="0"/>
          <a:chOff x="0" y="0"/>
          <a:chExt cx="0" cy="0"/>
        </a:xfrm>
      </p:grpSpPr>
      <p:sp>
        <p:nvSpPr>
          <p:cNvPr id="2" name="Title 1"/>
          <p:cNvSpPr>
            <a:spLocks noGrp="1"/>
          </p:cNvSpPr>
          <p:nvPr>
            <p:ph type="title"/>
          </p:nvPr>
        </p:nvSpPr>
        <p:spPr>
          <a:xfrm>
            <a:off x="556107" y="362259"/>
            <a:ext cx="11083636" cy="826943"/>
          </a:xfrm>
        </p:spPr>
        <p:txBody>
          <a:bodyPr/>
          <a:lstStyle>
            <a:lvl1pPr>
              <a:defRPr>
                <a:solidFill>
                  <a:schemeClr val="tx1"/>
                </a:solidFill>
              </a:defRPr>
            </a:lvl1pPr>
          </a:lstStyle>
          <a:p>
            <a:r>
              <a:rPr lang="en-US" dirty="0"/>
              <a:t>Click to edit Master title style</a:t>
            </a:r>
          </a:p>
        </p:txBody>
      </p:sp>
      <p:sp>
        <p:nvSpPr>
          <p:cNvPr id="4" name="Content Placeholder 3"/>
          <p:cNvSpPr>
            <a:spLocks noGrp="1"/>
          </p:cNvSpPr>
          <p:nvPr>
            <p:ph sz="half" idx="2"/>
          </p:nvPr>
        </p:nvSpPr>
        <p:spPr bwMode="gray">
          <a:xfrm>
            <a:off x="6188364" y="1902075"/>
            <a:ext cx="5453149" cy="4050651"/>
          </a:xfrm>
          <a:prstGeom prst="rect">
            <a:avLst/>
          </a:prstGeom>
          <a:solidFill>
            <a:schemeClr val="tx1">
              <a:lumMod val="20000"/>
              <a:lumOff val="80000"/>
            </a:schemeClr>
          </a:solidFill>
          <a:ln>
            <a:solidFill>
              <a:schemeClr val="tx1">
                <a:lumMod val="20000"/>
                <a:lumOff val="80000"/>
              </a:schemeClr>
            </a:solidFill>
          </a:ln>
        </p:spPr>
        <p:txBody>
          <a:bodyPr lIns="91385" tIns="91385" rIns="91385" bIns="91385">
            <a:noAutofit/>
          </a:bodyPr>
          <a:lstStyle>
            <a:lvl1pPr marL="129146" indent="-129146">
              <a:lnSpc>
                <a:spcPct val="100000"/>
              </a:lnSpc>
              <a:spcBef>
                <a:spcPts val="1320"/>
              </a:spcBef>
              <a:buFont typeface="Wingdings" pitchFamily="2" charset="2"/>
              <a:buChar char="§"/>
              <a:defRPr sz="1400" b="1"/>
            </a:lvl1pPr>
            <a:lvl2pPr marL="300491" indent="-171348">
              <a:lnSpc>
                <a:spcPct val="100000"/>
              </a:lnSpc>
              <a:spcBef>
                <a:spcPts val="440"/>
              </a:spcBef>
              <a:buFont typeface="Charles Modern" pitchFamily="34" charset="0"/>
              <a:buChar char="−"/>
              <a:defRPr sz="1200"/>
            </a:lvl2pPr>
            <a:lvl3pPr marL="382198" indent="0">
              <a:buNone/>
              <a:defRPr sz="1500"/>
            </a:lvl3pPr>
            <a:lvl4pPr>
              <a:defRPr sz="1500"/>
            </a:lvl4pPr>
            <a:lvl5pPr>
              <a:defRPr sz="15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9" name="Content Placeholder 8"/>
          <p:cNvSpPr>
            <a:spLocks noGrp="1"/>
          </p:cNvSpPr>
          <p:nvPr>
            <p:ph sz="quarter" idx="13"/>
          </p:nvPr>
        </p:nvSpPr>
        <p:spPr bwMode="gray">
          <a:xfrm>
            <a:off x="556109" y="1902074"/>
            <a:ext cx="5449453" cy="4050651"/>
          </a:xfrm>
          <a:prstGeom prst="rect">
            <a:avLst/>
          </a:prstGeom>
          <a:solidFill>
            <a:schemeClr val="tx1">
              <a:lumMod val="20000"/>
              <a:lumOff val="80000"/>
            </a:schemeClr>
          </a:solidFill>
          <a:ln>
            <a:solidFill>
              <a:schemeClr val="tx1">
                <a:lumMod val="20000"/>
                <a:lumOff val="80000"/>
              </a:schemeClr>
            </a:solidFill>
          </a:ln>
        </p:spPr>
        <p:txBody>
          <a:bodyPr lIns="91385" tIns="91385" rIns="91385" bIns="91385">
            <a:noAutofit/>
          </a:bodyPr>
          <a:lstStyle>
            <a:lvl1pPr marL="129146" indent="-129146">
              <a:lnSpc>
                <a:spcPct val="100000"/>
              </a:lnSpc>
              <a:spcBef>
                <a:spcPts val="1320"/>
              </a:spcBef>
              <a:buFont typeface="Wingdings" pitchFamily="2" charset="2"/>
              <a:buChar char="§"/>
              <a:defRPr sz="1400" b="1"/>
            </a:lvl1pPr>
            <a:lvl2pPr marL="247819" indent="-130891">
              <a:lnSpc>
                <a:spcPct val="100000"/>
              </a:lnSpc>
              <a:spcBef>
                <a:spcPts val="440"/>
              </a:spcBef>
              <a:buFont typeface="Charles Modern" pitchFamily="34" charset="0"/>
              <a:buChar char="−"/>
              <a:defRPr sz="1200"/>
            </a:lvl2pPr>
          </a:lstStyle>
          <a:p>
            <a:pPr lvl="0"/>
            <a:r>
              <a:rPr lang="en-US"/>
              <a:t>Click to edit Master text styles</a:t>
            </a:r>
          </a:p>
          <a:p>
            <a:pPr lvl="1"/>
            <a:r>
              <a:rPr lang="en-US"/>
              <a:t>Second level</a:t>
            </a:r>
          </a:p>
        </p:txBody>
      </p:sp>
      <p:sp>
        <p:nvSpPr>
          <p:cNvPr id="10" name="Content Placeholder 3"/>
          <p:cNvSpPr>
            <a:spLocks noGrp="1"/>
          </p:cNvSpPr>
          <p:nvPr>
            <p:ph sz="half" idx="14"/>
          </p:nvPr>
        </p:nvSpPr>
        <p:spPr bwMode="gray">
          <a:xfrm>
            <a:off x="6188364" y="1380750"/>
            <a:ext cx="5453149" cy="461050"/>
          </a:xfrm>
          <a:prstGeom prst="rect">
            <a:avLst/>
          </a:prstGeom>
          <a:solidFill>
            <a:schemeClr val="tx1"/>
          </a:solidFill>
        </p:spPr>
        <p:txBody>
          <a:bodyPr lIns="137078" bIns="45693" anchor="b">
            <a:normAutofit/>
          </a:bodyPr>
          <a:lstStyle>
            <a:lvl1pPr marL="0" indent="0">
              <a:lnSpc>
                <a:spcPct val="100000"/>
              </a:lnSpc>
              <a:spcBef>
                <a:spcPts val="0"/>
              </a:spcBef>
              <a:buNone/>
              <a:defRPr sz="2000" b="1">
                <a:solidFill>
                  <a:schemeClr val="bg1"/>
                </a:solidFill>
              </a:defRPr>
            </a:lvl1pPr>
            <a:lvl2pPr marL="0" indent="0">
              <a:lnSpc>
                <a:spcPct val="100000"/>
              </a:lnSpc>
              <a:spcBef>
                <a:spcPts val="0"/>
              </a:spcBef>
              <a:buNone/>
              <a:defRPr sz="1300">
                <a:solidFill>
                  <a:schemeClr val="bg1"/>
                </a:solidFill>
              </a:defRPr>
            </a:lvl2pPr>
            <a:lvl3pPr marL="382198" indent="0">
              <a:buNone/>
              <a:defRPr sz="1500"/>
            </a:lvl3pPr>
            <a:lvl4pPr>
              <a:defRPr sz="1500"/>
            </a:lvl4pPr>
            <a:lvl5pPr>
              <a:defRPr sz="1500"/>
            </a:lvl5pPr>
            <a:lvl6pPr>
              <a:defRPr sz="2000"/>
            </a:lvl6pPr>
            <a:lvl7pPr>
              <a:defRPr sz="2000"/>
            </a:lvl7pPr>
            <a:lvl8pPr>
              <a:defRPr sz="2000"/>
            </a:lvl8pPr>
            <a:lvl9pPr>
              <a:defRPr sz="2000"/>
            </a:lvl9pPr>
          </a:lstStyle>
          <a:p>
            <a:pPr lvl="0"/>
            <a:r>
              <a:rPr lang="en-US"/>
              <a:t>Click to edit Master text styles</a:t>
            </a:r>
          </a:p>
        </p:txBody>
      </p:sp>
      <p:sp>
        <p:nvSpPr>
          <p:cNvPr id="11" name="Content Placeholder 8"/>
          <p:cNvSpPr>
            <a:spLocks noGrp="1"/>
          </p:cNvSpPr>
          <p:nvPr>
            <p:ph sz="quarter" idx="15"/>
          </p:nvPr>
        </p:nvSpPr>
        <p:spPr bwMode="gray">
          <a:xfrm>
            <a:off x="556109" y="1380756"/>
            <a:ext cx="5449453" cy="461201"/>
          </a:xfrm>
          <a:prstGeom prst="rect">
            <a:avLst/>
          </a:prstGeom>
          <a:solidFill>
            <a:schemeClr val="tx1"/>
          </a:solidFill>
        </p:spPr>
        <p:txBody>
          <a:bodyPr lIns="137078" bIns="45693" anchor="b">
            <a:normAutofit/>
          </a:bodyPr>
          <a:lstStyle>
            <a:lvl1pPr marL="0" indent="0">
              <a:lnSpc>
                <a:spcPct val="100000"/>
              </a:lnSpc>
              <a:spcBef>
                <a:spcPts val="0"/>
              </a:spcBef>
              <a:buNone/>
              <a:defRPr sz="2000" b="1">
                <a:solidFill>
                  <a:schemeClr val="bg1"/>
                </a:solidFill>
              </a:defRPr>
            </a:lvl1pPr>
            <a:lvl2pPr marL="0" indent="0">
              <a:lnSpc>
                <a:spcPct val="100000"/>
              </a:lnSpc>
              <a:spcBef>
                <a:spcPts val="0"/>
              </a:spcBef>
              <a:buNone/>
              <a:defRPr sz="1300">
                <a:solidFill>
                  <a:schemeClr val="bg1"/>
                </a:solidFill>
              </a:defRPr>
            </a:lvl2pPr>
          </a:lstStyle>
          <a:p>
            <a:pPr lvl="0"/>
            <a:r>
              <a:rPr lang="en-US" dirty="0"/>
              <a:t>Click to edit Master text styles</a:t>
            </a:r>
          </a:p>
        </p:txBody>
      </p:sp>
      <p:sp>
        <p:nvSpPr>
          <p:cNvPr id="7" name="Rectangle 6"/>
          <p:cNvSpPr>
            <a:spLocks noGrp="1" noChangeAspect="1" noChangeArrowheads="1"/>
          </p:cNvSpPr>
          <p:nvPr>
            <p:ph type="sldNum" sz="quarter" idx="16"/>
          </p:nvPr>
        </p:nvSpPr>
        <p:spPr>
          <a:ln/>
        </p:spPr>
        <p:txBody>
          <a:bodyPr/>
          <a:lstStyle>
            <a:lvl1pPr>
              <a:defRPr/>
            </a:lvl1pPr>
          </a:lstStyle>
          <a:p>
            <a:pPr>
              <a:defRPr/>
            </a:pPr>
            <a:fld id="{C598231B-BB73-458C-84AD-E419C0FE020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324324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Title Slide Alternative">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8515" y="6062808"/>
            <a:ext cx="3981258" cy="50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9956" y="365126"/>
            <a:ext cx="1481667" cy="109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556107" y="6576581"/>
            <a:ext cx="6877242" cy="199159"/>
          </a:xfrm>
          <a:prstGeom prst="rect">
            <a:avLst/>
          </a:prstGeom>
          <a:noFill/>
          <a:ln>
            <a:noFill/>
          </a:ln>
        </p:spPr>
        <p:txBody>
          <a:bodyPr wrap="none" lIns="0" tIns="0" rIns="0" bIns="0" anchor="ctr"/>
          <a:lstStyle>
            <a:defPPr>
              <a:defRPr lang="en-US"/>
            </a:defPPr>
            <a:lvl1pPr marL="0" marR="0" lvl="0" indent="0" defTabSz="914400" eaLnBrk="1" latinLnBrk="0" hangingPunct="1">
              <a:lnSpc>
                <a:spcPct val="100000"/>
              </a:lnSpc>
              <a:buClrTx/>
              <a:buSzTx/>
              <a:buFontTx/>
              <a:buNone/>
              <a:tabLst/>
              <a:defRPr kumimoji="0" sz="800" b="1" i="0" u="none" strike="noStrike" cap="none" normalizeH="0" baseline="0">
                <a:ln>
                  <a:noFill/>
                </a:ln>
                <a:solidFill>
                  <a:schemeClr val="tx2"/>
                </a:solidFill>
                <a:effectLst/>
                <a:latin typeface="Arial" pitchFamily="34" charset="0"/>
                <a:cs typeface="Arial" pitchFamily="34" charset="0"/>
              </a:defRPr>
            </a:lvl1pPr>
          </a:lstStyle>
          <a:p>
            <a:pPr fontAlgn="base">
              <a:lnSpc>
                <a:spcPct val="95000"/>
              </a:lnSpc>
              <a:spcBef>
                <a:spcPct val="0"/>
              </a:spcBef>
              <a:spcAft>
                <a:spcPct val="0"/>
              </a:spcAft>
              <a:defRPr/>
            </a:pPr>
            <a:r>
              <a:rPr lang="en-US" sz="1000" b="0" dirty="0">
                <a:solidFill>
                  <a:srgbClr val="000000"/>
                </a:solidFill>
              </a:rPr>
              <a:t>© 2014 Charles Schwab &amp; Co., Inc. All rights reserved. Member: SIPC. (XXXX-XXXX)</a:t>
            </a:r>
          </a:p>
        </p:txBody>
      </p:sp>
      <p:sp>
        <p:nvSpPr>
          <p:cNvPr id="95235" name="Rectangle 2"/>
          <p:cNvSpPr>
            <a:spLocks noGrp="1" noChangeAspect="1" noChangeArrowheads="1"/>
          </p:cNvSpPr>
          <p:nvPr>
            <p:ph type="ctrTitle"/>
          </p:nvPr>
        </p:nvSpPr>
        <p:spPr bwMode="gray">
          <a:xfrm>
            <a:off x="556114" y="1606288"/>
            <a:ext cx="5449455" cy="4066860"/>
          </a:xfrm>
          <a:solidFill>
            <a:schemeClr val="tx2"/>
          </a:solidFill>
        </p:spPr>
        <p:txBody>
          <a:bodyPr lIns="274155" tIns="274155" rIns="182771" bIns="182771">
            <a:normAutofit/>
          </a:bodyPr>
          <a:lstStyle>
            <a:lvl1pPr eaLnBrk="1" hangingPunct="1">
              <a:lnSpc>
                <a:spcPct val="90000"/>
              </a:lnSpc>
              <a:defRPr sz="5400" b="0" i="0" cap="none" baseline="0" smtClean="0">
                <a:solidFill>
                  <a:schemeClr val="bg1"/>
                </a:solidFill>
                <a:latin typeface="Charles Modern Light" pitchFamily="34" charset="0"/>
              </a:defRPr>
            </a:lvl1pPr>
          </a:lstStyle>
          <a:p>
            <a:pPr lvl="0"/>
            <a:r>
              <a:rPr lang="en-US" noProof="0" dirty="0"/>
              <a:t>Click to edit Master title style</a:t>
            </a:r>
          </a:p>
        </p:txBody>
      </p:sp>
      <p:sp>
        <p:nvSpPr>
          <p:cNvPr id="5" name="Text Placeholder 4"/>
          <p:cNvSpPr>
            <a:spLocks noGrp="1"/>
          </p:cNvSpPr>
          <p:nvPr>
            <p:ph type="body" sz="quarter" idx="10"/>
          </p:nvPr>
        </p:nvSpPr>
        <p:spPr bwMode="white">
          <a:xfrm>
            <a:off x="937783" y="4256179"/>
            <a:ext cx="4874676" cy="1399445"/>
          </a:xfrm>
        </p:spPr>
        <p:txBody>
          <a:bodyPr bIns="182771" anchor="b">
            <a:noAutofit/>
          </a:bodyPr>
          <a:lstStyle>
            <a:lvl1pPr marL="0" indent="0">
              <a:spcBef>
                <a:spcPts val="0"/>
              </a:spcBef>
              <a:buNone/>
              <a:defRPr sz="2400">
                <a:solidFill>
                  <a:schemeClr val="bg1"/>
                </a:solidFill>
              </a:defRPr>
            </a:lvl1pPr>
          </a:lstStyle>
          <a:p>
            <a:pPr lvl="0"/>
            <a:r>
              <a:rPr lang="en-US" dirty="0"/>
              <a:t>Click to edit Master text styles</a:t>
            </a:r>
          </a:p>
        </p:txBody>
      </p:sp>
      <p:sp>
        <p:nvSpPr>
          <p:cNvPr id="3" name="Picture Placeholder 2"/>
          <p:cNvSpPr>
            <a:spLocks noGrp="1" noChangeAspect="1"/>
          </p:cNvSpPr>
          <p:nvPr>
            <p:ph type="pic" sz="quarter" idx="12"/>
          </p:nvPr>
        </p:nvSpPr>
        <p:spPr>
          <a:xfrm>
            <a:off x="6188364" y="1606288"/>
            <a:ext cx="5453149" cy="4050651"/>
          </a:xfrm>
        </p:spPr>
        <p:txBody>
          <a:bodyPr>
            <a:normAutofit/>
          </a:bodyPr>
          <a:lstStyle>
            <a:lvl1pPr marL="0" indent="0">
              <a:buNone/>
              <a:defRPr/>
            </a:lvl1pPr>
          </a:lstStyle>
          <a:p>
            <a:pPr lvl="0"/>
            <a:endParaRPr lang="en-US" noProof="0" dirty="0"/>
          </a:p>
        </p:txBody>
      </p:sp>
    </p:spTree>
    <p:extLst>
      <p:ext uri="{BB962C8B-B14F-4D97-AF65-F5344CB8AC3E}">
        <p14:creationId xmlns:p14="http://schemas.microsoft.com/office/powerpoint/2010/main" val="433527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Alternative with dark background">
    <p:bg>
      <p:bgPr>
        <a:solidFill>
          <a:schemeClr val="tx1"/>
        </a:solidFill>
        <a:effectLst/>
      </p:bgPr>
    </p:bg>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8515" y="6065694"/>
            <a:ext cx="3981258" cy="50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9956" y="365126"/>
            <a:ext cx="1481667" cy="109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556107" y="6576581"/>
            <a:ext cx="6877242" cy="199159"/>
          </a:xfrm>
          <a:prstGeom prst="rect">
            <a:avLst/>
          </a:prstGeom>
          <a:noFill/>
          <a:ln>
            <a:noFill/>
          </a:ln>
        </p:spPr>
        <p:txBody>
          <a:bodyPr wrap="none" lIns="0" tIns="0" rIns="0" bIns="0" anchor="ctr"/>
          <a:lstStyle>
            <a:defPPr>
              <a:defRPr lang="en-US"/>
            </a:defPPr>
            <a:lvl1pPr marL="0" marR="0" lvl="0" indent="0" defTabSz="914400" eaLnBrk="1" latinLnBrk="0" hangingPunct="1">
              <a:lnSpc>
                <a:spcPct val="100000"/>
              </a:lnSpc>
              <a:buClrTx/>
              <a:buSzTx/>
              <a:buFontTx/>
              <a:buNone/>
              <a:tabLst/>
              <a:defRPr kumimoji="0" sz="800" b="1" i="0" u="none" strike="noStrike" cap="none" normalizeH="0" baseline="0">
                <a:ln>
                  <a:noFill/>
                </a:ln>
                <a:solidFill>
                  <a:schemeClr val="tx2"/>
                </a:solidFill>
                <a:effectLst/>
                <a:latin typeface="Arial" pitchFamily="34" charset="0"/>
                <a:cs typeface="Arial" pitchFamily="34" charset="0"/>
              </a:defRPr>
            </a:lvl1pPr>
          </a:lstStyle>
          <a:p>
            <a:pPr fontAlgn="base">
              <a:lnSpc>
                <a:spcPct val="95000"/>
              </a:lnSpc>
              <a:spcBef>
                <a:spcPct val="0"/>
              </a:spcBef>
              <a:spcAft>
                <a:spcPct val="0"/>
              </a:spcAft>
              <a:defRPr/>
            </a:pPr>
            <a:r>
              <a:rPr lang="en-US" sz="1000" b="0" dirty="0">
                <a:solidFill>
                  <a:srgbClr val="FFFFFF"/>
                </a:solidFill>
              </a:rPr>
              <a:t>© 2014 Charles Schwab &amp; Co., Inc. All rights reserved. Member: SIPC. (XXXX-XXXX)</a:t>
            </a:r>
          </a:p>
        </p:txBody>
      </p:sp>
      <p:sp>
        <p:nvSpPr>
          <p:cNvPr id="95235" name="Rectangle 2"/>
          <p:cNvSpPr>
            <a:spLocks noGrp="1" noChangeAspect="1" noChangeArrowheads="1"/>
          </p:cNvSpPr>
          <p:nvPr>
            <p:ph type="ctrTitle"/>
          </p:nvPr>
        </p:nvSpPr>
        <p:spPr bwMode="gray">
          <a:xfrm>
            <a:off x="556106" y="1606288"/>
            <a:ext cx="5449456" cy="4066860"/>
          </a:xfrm>
          <a:solidFill>
            <a:schemeClr val="tx2"/>
          </a:solidFill>
        </p:spPr>
        <p:txBody>
          <a:bodyPr lIns="274155" tIns="274155" rIns="182771" bIns="182771">
            <a:normAutofit/>
          </a:bodyPr>
          <a:lstStyle>
            <a:lvl1pPr eaLnBrk="1" hangingPunct="1">
              <a:lnSpc>
                <a:spcPct val="90000"/>
              </a:lnSpc>
              <a:defRPr sz="5400" b="0" i="0" cap="none" baseline="0" smtClean="0">
                <a:solidFill>
                  <a:schemeClr val="bg1"/>
                </a:solidFill>
                <a:latin typeface="Charles Modern Light" pitchFamily="34" charset="0"/>
              </a:defRPr>
            </a:lvl1pPr>
          </a:lstStyle>
          <a:p>
            <a:pPr lvl="0"/>
            <a:r>
              <a:rPr lang="en-US" noProof="0" dirty="0"/>
              <a:t>Click to edit Master title style</a:t>
            </a:r>
          </a:p>
        </p:txBody>
      </p:sp>
      <p:sp>
        <p:nvSpPr>
          <p:cNvPr id="5" name="Text Placeholder 4"/>
          <p:cNvSpPr>
            <a:spLocks noGrp="1"/>
          </p:cNvSpPr>
          <p:nvPr>
            <p:ph type="body" sz="quarter" idx="10"/>
          </p:nvPr>
        </p:nvSpPr>
        <p:spPr bwMode="white">
          <a:xfrm>
            <a:off x="937783" y="4256179"/>
            <a:ext cx="4874676" cy="1399445"/>
          </a:xfrm>
        </p:spPr>
        <p:txBody>
          <a:bodyPr bIns="182771" anchor="b">
            <a:noAutofit/>
          </a:bodyPr>
          <a:lstStyle>
            <a:lvl1pPr marL="0" indent="0">
              <a:spcBef>
                <a:spcPts val="0"/>
              </a:spcBef>
              <a:buNone/>
              <a:defRPr sz="2400">
                <a:solidFill>
                  <a:schemeClr val="bg1"/>
                </a:solidFill>
              </a:defRPr>
            </a:lvl1pPr>
          </a:lstStyle>
          <a:p>
            <a:pPr lvl="0"/>
            <a:r>
              <a:rPr lang="en-US" dirty="0"/>
              <a:t>Click to edit Master text styles</a:t>
            </a:r>
          </a:p>
        </p:txBody>
      </p:sp>
      <p:sp>
        <p:nvSpPr>
          <p:cNvPr id="10" name="Picture Placeholder 2"/>
          <p:cNvSpPr>
            <a:spLocks noGrp="1" noChangeAspect="1"/>
          </p:cNvSpPr>
          <p:nvPr>
            <p:ph type="pic" sz="quarter" idx="12"/>
          </p:nvPr>
        </p:nvSpPr>
        <p:spPr>
          <a:xfrm>
            <a:off x="6188364" y="1606288"/>
            <a:ext cx="5453149" cy="4050651"/>
          </a:xfrm>
        </p:spPr>
        <p:txBody>
          <a:bodyPr>
            <a:normAutofit/>
          </a:bodyPr>
          <a:lstStyle>
            <a:lvl1pPr marL="0" indent="0">
              <a:buNone/>
              <a:defRPr/>
            </a:lvl1pPr>
          </a:lstStyle>
          <a:p>
            <a:pPr lvl="0"/>
            <a:endParaRPr lang="en-US" noProof="0" dirty="0"/>
          </a:p>
        </p:txBody>
      </p:sp>
    </p:spTree>
    <p:extLst>
      <p:ext uri="{BB962C8B-B14F-4D97-AF65-F5344CB8AC3E}">
        <p14:creationId xmlns:p14="http://schemas.microsoft.com/office/powerpoint/2010/main" val="23009701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4182" y="365126"/>
            <a:ext cx="1481667" cy="109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noChangeAspect="1"/>
          </p:cNvSpPr>
          <p:nvPr>
            <p:ph type="title"/>
          </p:nvPr>
        </p:nvSpPr>
        <p:spPr>
          <a:xfrm>
            <a:off x="6213381" y="364484"/>
            <a:ext cx="5428133" cy="4050651"/>
          </a:xfrm>
          <a:solidFill>
            <a:schemeClr val="tx2"/>
          </a:solidFill>
        </p:spPr>
        <p:txBody>
          <a:bodyPr lIns="274155" tIns="274155" rIns="182771" bIns="182771"/>
          <a:lstStyle>
            <a:lvl1pPr>
              <a:lnSpc>
                <a:spcPct val="90000"/>
              </a:lnSpc>
              <a:defRPr sz="4800">
                <a:solidFill>
                  <a:schemeClr val="bg1"/>
                </a:solidFill>
                <a:latin typeface="Charles Modern Light" pitchFamily="34" charset="0"/>
              </a:defRPr>
            </a:lvl1pPr>
          </a:lstStyle>
          <a:p>
            <a:r>
              <a:rPr lang="en-US" dirty="0"/>
              <a:t>Click to edit Master title style</a:t>
            </a:r>
          </a:p>
        </p:txBody>
      </p:sp>
      <p:sp>
        <p:nvSpPr>
          <p:cNvPr id="6" name="Picture Placeholder 2"/>
          <p:cNvSpPr>
            <a:spLocks noGrp="1" noChangeAspect="1"/>
          </p:cNvSpPr>
          <p:nvPr>
            <p:ph type="pic" sz="quarter" idx="13"/>
          </p:nvPr>
        </p:nvSpPr>
        <p:spPr>
          <a:xfrm>
            <a:off x="1928101" y="2461334"/>
            <a:ext cx="4077470" cy="3028784"/>
          </a:xfrm>
          <a:noFill/>
        </p:spPr>
        <p:txBody>
          <a:bodyPr>
            <a:normAutofit/>
          </a:bodyPr>
          <a:lstStyle>
            <a:lvl1pPr marL="0" indent="0">
              <a:buNone/>
              <a:defRPr/>
            </a:lvl1pPr>
          </a:lstStyle>
          <a:p>
            <a:pPr lvl="0"/>
            <a:endParaRPr lang="en-US" noProof="0" dirty="0"/>
          </a:p>
        </p:txBody>
      </p:sp>
      <p:sp>
        <p:nvSpPr>
          <p:cNvPr id="8" name="Text Placeholder 4"/>
          <p:cNvSpPr>
            <a:spLocks noGrp="1"/>
          </p:cNvSpPr>
          <p:nvPr>
            <p:ph type="body" sz="quarter" idx="14"/>
          </p:nvPr>
        </p:nvSpPr>
        <p:spPr bwMode="white">
          <a:xfrm>
            <a:off x="6563014" y="2962799"/>
            <a:ext cx="4794607" cy="1452343"/>
          </a:xfrm>
          <a:ln>
            <a:noFill/>
          </a:ln>
        </p:spPr>
        <p:txBody>
          <a:bodyPr bIns="182771" anchor="b">
            <a:noAutofit/>
          </a:bodyPr>
          <a:lstStyle>
            <a:lvl1pPr marL="0" indent="0">
              <a:spcBef>
                <a:spcPts val="0"/>
              </a:spcBef>
              <a:buNone/>
              <a:defRPr sz="2000">
                <a:solidFill>
                  <a:schemeClr val="bg1"/>
                </a:solidFill>
              </a:defRPr>
            </a:lvl1pPr>
          </a:lstStyle>
          <a:p>
            <a:pPr lvl="0"/>
            <a:r>
              <a:rPr lang="en-US" dirty="0"/>
              <a:t>Click to edit Master text styles</a:t>
            </a:r>
          </a:p>
        </p:txBody>
      </p:sp>
      <p:sp>
        <p:nvSpPr>
          <p:cNvPr id="7" name="Rectangle 6"/>
          <p:cNvSpPr>
            <a:spLocks noGrp="1" noChangeAspect="1" noChangeArrowheads="1"/>
          </p:cNvSpPr>
          <p:nvPr>
            <p:ph type="sldNum" sz="quarter" idx="15"/>
          </p:nvPr>
        </p:nvSpPr>
        <p:spPr/>
        <p:txBody>
          <a:bodyPr/>
          <a:lstStyle>
            <a:lvl1pPr algn="ctr">
              <a:spcBef>
                <a:spcPct val="0"/>
              </a:spcBef>
              <a:defRPr sz="900">
                <a:solidFill>
                  <a:schemeClr val="bg1"/>
                </a:solidFill>
                <a:latin typeface="+mn-lt"/>
              </a:defRPr>
            </a:lvl1pPr>
          </a:lstStyle>
          <a:p>
            <a:pPr>
              <a:defRPr/>
            </a:pPr>
            <a:fld id="{482BC91B-1AE2-448B-B2C3-CB44924A95D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102116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Divider Alternativ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9956" y="365126"/>
            <a:ext cx="1481667" cy="109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noChangeAspect="1"/>
          </p:cNvSpPr>
          <p:nvPr>
            <p:ph type="title"/>
          </p:nvPr>
        </p:nvSpPr>
        <p:spPr>
          <a:xfrm>
            <a:off x="569582" y="1622503"/>
            <a:ext cx="5435985" cy="4079515"/>
          </a:xfrm>
          <a:solidFill>
            <a:schemeClr val="tx2"/>
          </a:solidFill>
        </p:spPr>
        <p:txBody>
          <a:bodyPr lIns="274155" tIns="274155" rIns="182771" bIns="182771"/>
          <a:lstStyle>
            <a:lvl1pPr>
              <a:lnSpc>
                <a:spcPct val="90000"/>
              </a:lnSpc>
              <a:defRPr sz="4800">
                <a:solidFill>
                  <a:schemeClr val="bg1"/>
                </a:solidFill>
                <a:latin typeface="Charles Modern Light" pitchFamily="34" charset="0"/>
              </a:defRPr>
            </a:lvl1pPr>
          </a:lstStyle>
          <a:p>
            <a:r>
              <a:rPr lang="en-US" dirty="0"/>
              <a:t>Click to edit Master title style</a:t>
            </a:r>
          </a:p>
        </p:txBody>
      </p:sp>
      <p:sp>
        <p:nvSpPr>
          <p:cNvPr id="8" name="Text Placeholder 4"/>
          <p:cNvSpPr>
            <a:spLocks noGrp="1"/>
          </p:cNvSpPr>
          <p:nvPr>
            <p:ph type="body" sz="quarter" idx="14"/>
          </p:nvPr>
        </p:nvSpPr>
        <p:spPr bwMode="white">
          <a:xfrm>
            <a:off x="927064" y="4203213"/>
            <a:ext cx="4794607" cy="1452343"/>
          </a:xfrm>
        </p:spPr>
        <p:txBody>
          <a:bodyPr bIns="182771" anchor="b">
            <a:noAutofit/>
          </a:bodyPr>
          <a:lstStyle>
            <a:lvl1pPr marL="0" indent="0">
              <a:spcBef>
                <a:spcPts val="0"/>
              </a:spcBef>
              <a:buNone/>
              <a:defRPr sz="2000">
                <a:solidFill>
                  <a:schemeClr val="bg1"/>
                </a:solidFill>
              </a:defRPr>
            </a:lvl1pPr>
          </a:lstStyle>
          <a:p>
            <a:pPr lvl="0"/>
            <a:r>
              <a:rPr lang="en-US" dirty="0"/>
              <a:t>Click to edit Master text styles</a:t>
            </a:r>
          </a:p>
        </p:txBody>
      </p:sp>
      <p:sp>
        <p:nvSpPr>
          <p:cNvPr id="5" name="Rectangle 6"/>
          <p:cNvSpPr>
            <a:spLocks noGrp="1" noChangeAspect="1" noChangeArrowheads="1"/>
          </p:cNvSpPr>
          <p:nvPr>
            <p:ph type="sldNum" sz="quarter" idx="15"/>
          </p:nvPr>
        </p:nvSpPr>
        <p:spPr/>
        <p:txBody>
          <a:bodyPr/>
          <a:lstStyle>
            <a:lvl1pPr algn="ctr">
              <a:spcBef>
                <a:spcPct val="0"/>
              </a:spcBef>
              <a:defRPr sz="900">
                <a:solidFill>
                  <a:schemeClr val="bg1"/>
                </a:solidFill>
                <a:latin typeface="+mn-lt"/>
              </a:defRPr>
            </a:lvl1pPr>
          </a:lstStyle>
          <a:p>
            <a:pPr>
              <a:defRPr/>
            </a:pPr>
            <a:fld id="{F8603E9C-EC89-4574-A4A9-165803B2B42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143257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lide with Photo Backgroun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0820" y="485422"/>
            <a:ext cx="5440680" cy="5440680"/>
          </a:xfrm>
          <a:ln w="38100">
            <a:solidFill>
              <a:schemeClr val="tx2"/>
            </a:solidFill>
          </a:ln>
        </p:spPr>
        <p:txBody>
          <a:bodyPr lIns="237744" tIns="237744" rIns="237744" bIns="237744" anchor="b">
            <a:normAutofit/>
          </a:bodyPr>
          <a:lstStyle>
            <a:lvl1pPr algn="l">
              <a:defRPr sz="4999">
                <a:solidFill>
                  <a:schemeClr val="bg1"/>
                </a:solidFill>
              </a:defRPr>
            </a:lvl1pPr>
          </a:lstStyle>
          <a:p>
            <a:r>
              <a:rPr lang="en-US" dirty="0"/>
              <a:t>Lorem ipsum dolor sit </a:t>
            </a:r>
            <a:r>
              <a:rPr lang="en-US" dirty="0" err="1"/>
              <a:t>amet</a:t>
            </a:r>
            <a:r>
              <a:rPr lang="en-US" dirty="0"/>
              <a:t>, </a:t>
            </a:r>
            <a:r>
              <a:rPr lang="en-US" dirty="0" err="1"/>
              <a:t>consectetur</a:t>
            </a:r>
            <a:r>
              <a:rPr lang="en-US" dirty="0"/>
              <a:t>.</a:t>
            </a:r>
          </a:p>
        </p:txBody>
      </p:sp>
      <p:pic>
        <p:nvPicPr>
          <p:cNvPr id="9" name="Picture 7">
            <a:extLst>
              <a:ext uri="{FF2B5EF4-FFF2-40B4-BE49-F238E27FC236}">
                <a16:creationId xmlns:a16="http://schemas.microsoft.com/office/drawing/2014/main" id="{07F5DD19-5793-CD4D-A68A-668BCF3D88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81818" y="3851856"/>
            <a:ext cx="4318000" cy="2590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Footer Placeholder 25">
            <a:extLst>
              <a:ext uri="{FF2B5EF4-FFF2-40B4-BE49-F238E27FC236}">
                <a16:creationId xmlns:a16="http://schemas.microsoft.com/office/drawing/2014/main" id="{7ABC020B-31C0-024C-8994-B9BA49EC921E}"/>
              </a:ext>
            </a:extLst>
          </p:cNvPr>
          <p:cNvSpPr>
            <a:spLocks noGrp="1"/>
          </p:cNvSpPr>
          <p:nvPr>
            <p:ph type="ftr" sz="quarter" idx="13"/>
          </p:nvPr>
        </p:nvSpPr>
        <p:spPr>
          <a:xfrm>
            <a:off x="552829" y="6436585"/>
            <a:ext cx="4651690" cy="248358"/>
          </a:xfrm>
        </p:spPr>
        <p:txBody>
          <a:bodyPr/>
          <a:lstStyle>
            <a:lvl1pPr algn="l">
              <a:defRPr>
                <a:solidFill>
                  <a:schemeClr val="bg1"/>
                </a:solidFill>
              </a:defRPr>
            </a:lvl1pPr>
          </a:lstStyle>
          <a:p>
            <a:r>
              <a:rPr lang="en-US" dirty="0">
                <a:solidFill>
                  <a:schemeClr val="bg1"/>
                </a:solidFill>
              </a:rPr>
              <a:t>©2020 Charles Schwab &amp; Co., Inc. (“Schwab”). All rights reserved. Member SIPC.</a:t>
            </a:r>
          </a:p>
        </p:txBody>
      </p:sp>
    </p:spTree>
    <p:extLst>
      <p:ext uri="{BB962C8B-B14F-4D97-AF65-F5344CB8AC3E}">
        <p14:creationId xmlns:p14="http://schemas.microsoft.com/office/powerpoint/2010/main" val="32399773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itle Slide with Photo Backgroun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0820" y="485422"/>
            <a:ext cx="5440680" cy="5440680"/>
          </a:xfrm>
          <a:ln w="38100">
            <a:solidFill>
              <a:schemeClr val="tx2"/>
            </a:solidFill>
          </a:ln>
        </p:spPr>
        <p:txBody>
          <a:bodyPr lIns="237744" tIns="237744" rIns="237744" bIns="237744" anchor="b">
            <a:normAutofit/>
          </a:bodyPr>
          <a:lstStyle>
            <a:lvl1pPr algn="l">
              <a:defRPr sz="4999">
                <a:solidFill>
                  <a:schemeClr val="bg1"/>
                </a:solidFill>
              </a:defRPr>
            </a:lvl1pPr>
          </a:lstStyle>
          <a:p>
            <a:r>
              <a:rPr lang="en-US" dirty="0"/>
              <a:t>Lorem ipsum dolor sit </a:t>
            </a:r>
            <a:r>
              <a:rPr lang="en-US" dirty="0" err="1"/>
              <a:t>amet</a:t>
            </a:r>
            <a:r>
              <a:rPr lang="en-US" dirty="0"/>
              <a:t>, </a:t>
            </a:r>
            <a:r>
              <a:rPr lang="en-US" dirty="0" err="1"/>
              <a:t>consectetur</a:t>
            </a:r>
            <a:r>
              <a:rPr lang="en-US" dirty="0"/>
              <a:t>.</a:t>
            </a:r>
          </a:p>
        </p:txBody>
      </p:sp>
      <p:pic>
        <p:nvPicPr>
          <p:cNvPr id="9" name="Picture 7">
            <a:extLst>
              <a:ext uri="{FF2B5EF4-FFF2-40B4-BE49-F238E27FC236}">
                <a16:creationId xmlns:a16="http://schemas.microsoft.com/office/drawing/2014/main" id="{07F5DD19-5793-CD4D-A68A-668BCF3D88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81818" y="3851856"/>
            <a:ext cx="4318000" cy="2590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Footer Placeholder 25">
            <a:extLst>
              <a:ext uri="{FF2B5EF4-FFF2-40B4-BE49-F238E27FC236}">
                <a16:creationId xmlns:a16="http://schemas.microsoft.com/office/drawing/2014/main" id="{7ABC020B-31C0-024C-8994-B9BA49EC921E}"/>
              </a:ext>
            </a:extLst>
          </p:cNvPr>
          <p:cNvSpPr>
            <a:spLocks noGrp="1"/>
          </p:cNvSpPr>
          <p:nvPr>
            <p:ph type="ftr" sz="quarter" idx="13"/>
          </p:nvPr>
        </p:nvSpPr>
        <p:spPr>
          <a:xfrm>
            <a:off x="552829" y="6436585"/>
            <a:ext cx="4651690" cy="248358"/>
          </a:xfrm>
        </p:spPr>
        <p:txBody>
          <a:bodyPr/>
          <a:lstStyle>
            <a:lvl1pPr algn="l">
              <a:defRPr>
                <a:solidFill>
                  <a:schemeClr val="bg1"/>
                </a:solidFill>
              </a:defRPr>
            </a:lvl1pPr>
          </a:lstStyle>
          <a:p>
            <a:r>
              <a:rPr lang="en-US" dirty="0">
                <a:solidFill>
                  <a:schemeClr val="bg1"/>
                </a:solidFill>
              </a:rPr>
              <a:t>©2020 Charles Schwab &amp; Co., Inc. (“Schwab”). All rights reserved. Member SIPC.</a:t>
            </a:r>
          </a:p>
        </p:txBody>
      </p:sp>
    </p:spTree>
    <p:extLst>
      <p:ext uri="{BB962C8B-B14F-4D97-AF65-F5344CB8AC3E}">
        <p14:creationId xmlns:p14="http://schemas.microsoft.com/office/powerpoint/2010/main" val="2922496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Charles Schwab Corporation. ©2016</a:t>
            </a:r>
          </a:p>
        </p:txBody>
      </p:sp>
      <p:sp>
        <p:nvSpPr>
          <p:cNvPr id="5" name="Slide Number Placeholder 4"/>
          <p:cNvSpPr>
            <a:spLocks noGrp="1"/>
          </p:cNvSpPr>
          <p:nvPr>
            <p:ph type="sldNum" sz="quarter" idx="12"/>
          </p:nvPr>
        </p:nvSpPr>
        <p:spPr/>
        <p:txBody>
          <a:bodyPr/>
          <a:lstStyle/>
          <a:p>
            <a:fld id="{51C42D48-3D89-451C-9D14-12E9AAE2BFF0}" type="slidenum">
              <a:rPr lang="en-US" smtClean="0"/>
              <a:t>‹#›</a:t>
            </a:fld>
            <a:endParaRPr lang="en-US"/>
          </a:p>
        </p:txBody>
      </p:sp>
    </p:spTree>
    <p:extLst>
      <p:ext uri="{BB962C8B-B14F-4D97-AF65-F5344CB8AC3E}">
        <p14:creationId xmlns:p14="http://schemas.microsoft.com/office/powerpoint/2010/main" val="14381206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Core Blue">
    <p:bg>
      <p:bgPr>
        <a:solidFill>
          <a:schemeClr val="tx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0820" y="485422"/>
            <a:ext cx="5440680" cy="5440680"/>
          </a:xfrm>
          <a:ln w="38100">
            <a:solidFill>
              <a:schemeClr val="tx2"/>
            </a:solidFill>
          </a:ln>
        </p:spPr>
        <p:txBody>
          <a:bodyPr lIns="237744" tIns="237744" rIns="237744" bIns="237744" anchor="b">
            <a:normAutofit/>
          </a:bodyPr>
          <a:lstStyle>
            <a:lvl1pPr algn="l">
              <a:defRPr sz="4999">
                <a:solidFill>
                  <a:schemeClr val="bg1"/>
                </a:solidFill>
              </a:defRPr>
            </a:lvl1pPr>
          </a:lstStyle>
          <a:p>
            <a:r>
              <a:rPr lang="en-US" dirty="0"/>
              <a:t>Lorem ipsum dolor sit </a:t>
            </a:r>
            <a:r>
              <a:rPr lang="en-US" dirty="0" err="1"/>
              <a:t>amet</a:t>
            </a:r>
            <a:r>
              <a:rPr lang="en-US" dirty="0"/>
              <a:t>, </a:t>
            </a:r>
            <a:r>
              <a:rPr lang="en-US" dirty="0" err="1"/>
              <a:t>consectetur</a:t>
            </a:r>
            <a:r>
              <a:rPr lang="en-US" dirty="0"/>
              <a:t>.</a:t>
            </a:r>
          </a:p>
        </p:txBody>
      </p:sp>
      <p:pic>
        <p:nvPicPr>
          <p:cNvPr id="9" name="Picture 7">
            <a:extLst>
              <a:ext uri="{FF2B5EF4-FFF2-40B4-BE49-F238E27FC236}">
                <a16:creationId xmlns:a16="http://schemas.microsoft.com/office/drawing/2014/main" id="{07F5DD19-5793-CD4D-A68A-668BCF3D88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81818" y="3851856"/>
            <a:ext cx="4318000" cy="2590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Footer Placeholder 25">
            <a:extLst>
              <a:ext uri="{FF2B5EF4-FFF2-40B4-BE49-F238E27FC236}">
                <a16:creationId xmlns:a16="http://schemas.microsoft.com/office/drawing/2014/main" id="{7ABC020B-31C0-024C-8994-B9BA49EC921E}"/>
              </a:ext>
            </a:extLst>
          </p:cNvPr>
          <p:cNvSpPr>
            <a:spLocks noGrp="1"/>
          </p:cNvSpPr>
          <p:nvPr>
            <p:ph type="ftr" sz="quarter" idx="13"/>
          </p:nvPr>
        </p:nvSpPr>
        <p:spPr>
          <a:xfrm>
            <a:off x="552829" y="6436585"/>
            <a:ext cx="4651690" cy="248358"/>
          </a:xfrm>
        </p:spPr>
        <p:txBody>
          <a:bodyPr/>
          <a:lstStyle>
            <a:lvl1pPr algn="l">
              <a:defRPr>
                <a:solidFill>
                  <a:schemeClr val="bg1"/>
                </a:solidFill>
              </a:defRPr>
            </a:lvl1pPr>
          </a:lstStyle>
          <a:p>
            <a:r>
              <a:rPr lang="en-US" dirty="0">
                <a:solidFill>
                  <a:schemeClr val="bg1"/>
                </a:solidFill>
              </a:rPr>
              <a:t>©2020 Charles Schwab &amp; Co., Inc. (“Schwab”). All rights reserved. Member SIPC.</a:t>
            </a:r>
          </a:p>
        </p:txBody>
      </p:sp>
    </p:spTree>
    <p:extLst>
      <p:ext uri="{BB962C8B-B14F-4D97-AF65-F5344CB8AC3E}">
        <p14:creationId xmlns:p14="http://schemas.microsoft.com/office/powerpoint/2010/main" val="16629670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True Blue Block">
    <p:bg>
      <p:bgPr>
        <a:solidFill>
          <a:schemeClr val="tx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0820" y="485422"/>
            <a:ext cx="5440680" cy="5440680"/>
          </a:xfrm>
          <a:solidFill>
            <a:schemeClr val="accent1"/>
          </a:solidFill>
          <a:ln w="28575">
            <a:noFill/>
          </a:ln>
        </p:spPr>
        <p:txBody>
          <a:bodyPr lIns="237744" tIns="237744" rIns="237744" bIns="237744" anchor="b">
            <a:normAutofit/>
          </a:bodyPr>
          <a:lstStyle>
            <a:lvl1pPr algn="l">
              <a:defRPr sz="4999">
                <a:solidFill>
                  <a:schemeClr val="bg1"/>
                </a:solidFill>
              </a:defRPr>
            </a:lvl1pPr>
          </a:lstStyle>
          <a:p>
            <a:r>
              <a:rPr lang="en-US" dirty="0"/>
              <a:t>Lorem ipsum dolor sit </a:t>
            </a:r>
            <a:r>
              <a:rPr lang="en-US" dirty="0" err="1"/>
              <a:t>amet</a:t>
            </a:r>
            <a:r>
              <a:rPr lang="en-US" dirty="0"/>
              <a:t>, </a:t>
            </a:r>
            <a:r>
              <a:rPr lang="en-US" dirty="0" err="1"/>
              <a:t>consectetur</a:t>
            </a:r>
            <a:r>
              <a:rPr lang="en-US" dirty="0"/>
              <a:t>.</a:t>
            </a:r>
          </a:p>
        </p:txBody>
      </p:sp>
      <p:pic>
        <p:nvPicPr>
          <p:cNvPr id="9" name="Picture 7">
            <a:extLst>
              <a:ext uri="{FF2B5EF4-FFF2-40B4-BE49-F238E27FC236}">
                <a16:creationId xmlns:a16="http://schemas.microsoft.com/office/drawing/2014/main" id="{07F5DD19-5793-CD4D-A68A-668BCF3D88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81818" y="3851856"/>
            <a:ext cx="4318000" cy="2590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Footer Placeholder 25">
            <a:extLst>
              <a:ext uri="{FF2B5EF4-FFF2-40B4-BE49-F238E27FC236}">
                <a16:creationId xmlns:a16="http://schemas.microsoft.com/office/drawing/2014/main" id="{7ABC020B-31C0-024C-8994-B9BA49EC921E}"/>
              </a:ext>
            </a:extLst>
          </p:cNvPr>
          <p:cNvSpPr>
            <a:spLocks noGrp="1"/>
          </p:cNvSpPr>
          <p:nvPr>
            <p:ph type="ftr" sz="quarter" idx="13"/>
          </p:nvPr>
        </p:nvSpPr>
        <p:spPr>
          <a:xfrm>
            <a:off x="552829" y="6436585"/>
            <a:ext cx="4651690" cy="248358"/>
          </a:xfrm>
        </p:spPr>
        <p:txBody>
          <a:bodyPr/>
          <a:lstStyle>
            <a:lvl1pPr algn="l">
              <a:defRPr>
                <a:solidFill>
                  <a:schemeClr val="bg1"/>
                </a:solidFill>
              </a:defRPr>
            </a:lvl1pPr>
          </a:lstStyle>
          <a:p>
            <a:r>
              <a:rPr lang="en-US" dirty="0">
                <a:solidFill>
                  <a:schemeClr val="bg1"/>
                </a:solidFill>
              </a:rPr>
              <a:t>©2020 Charles Schwab &amp; Co., Inc. (“Schwab”). All rights reserved. Member SIPC.</a:t>
            </a:r>
          </a:p>
        </p:txBody>
      </p:sp>
    </p:spTree>
    <p:extLst>
      <p:ext uri="{BB962C8B-B14F-4D97-AF65-F5344CB8AC3E}">
        <p14:creationId xmlns:p14="http://schemas.microsoft.com/office/powerpoint/2010/main" val="28858085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Turquoise Block">
    <p:bg>
      <p:bgPr>
        <a:solidFill>
          <a:schemeClr val="tx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0820" y="485422"/>
            <a:ext cx="5440680" cy="5440680"/>
          </a:xfrm>
          <a:solidFill>
            <a:srgbClr val="64CCC9"/>
          </a:solidFill>
          <a:ln w="28575">
            <a:noFill/>
          </a:ln>
        </p:spPr>
        <p:txBody>
          <a:bodyPr lIns="237744" tIns="237744" rIns="237744" bIns="237744" anchor="b">
            <a:normAutofit/>
          </a:bodyPr>
          <a:lstStyle>
            <a:lvl1pPr algn="l">
              <a:defRPr sz="4999" baseline="0">
                <a:solidFill>
                  <a:schemeClr val="tx1"/>
                </a:solidFill>
              </a:defRPr>
            </a:lvl1pPr>
          </a:lstStyle>
          <a:p>
            <a:r>
              <a:rPr lang="en-US" dirty="0"/>
              <a:t>Lorem ipsum dolor sit </a:t>
            </a:r>
            <a:r>
              <a:rPr lang="en-US" dirty="0" err="1"/>
              <a:t>amet</a:t>
            </a:r>
            <a:r>
              <a:rPr lang="en-US" dirty="0"/>
              <a:t>, </a:t>
            </a:r>
            <a:r>
              <a:rPr lang="en-US" dirty="0" err="1"/>
              <a:t>consectetur</a:t>
            </a:r>
            <a:r>
              <a:rPr lang="en-US" dirty="0"/>
              <a:t>.</a:t>
            </a:r>
          </a:p>
        </p:txBody>
      </p:sp>
      <p:pic>
        <p:nvPicPr>
          <p:cNvPr id="9" name="Picture 7">
            <a:extLst>
              <a:ext uri="{FF2B5EF4-FFF2-40B4-BE49-F238E27FC236}">
                <a16:creationId xmlns:a16="http://schemas.microsoft.com/office/drawing/2014/main" id="{07F5DD19-5793-CD4D-A68A-668BCF3D88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81818" y="3851856"/>
            <a:ext cx="4318000" cy="2590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Footer Placeholder 25">
            <a:extLst>
              <a:ext uri="{FF2B5EF4-FFF2-40B4-BE49-F238E27FC236}">
                <a16:creationId xmlns:a16="http://schemas.microsoft.com/office/drawing/2014/main" id="{7ABC020B-31C0-024C-8994-B9BA49EC921E}"/>
              </a:ext>
            </a:extLst>
          </p:cNvPr>
          <p:cNvSpPr>
            <a:spLocks noGrp="1"/>
          </p:cNvSpPr>
          <p:nvPr>
            <p:ph type="ftr" sz="quarter" idx="13"/>
          </p:nvPr>
        </p:nvSpPr>
        <p:spPr>
          <a:xfrm>
            <a:off x="552829" y="6436585"/>
            <a:ext cx="4651690" cy="248358"/>
          </a:xfrm>
        </p:spPr>
        <p:txBody>
          <a:bodyPr/>
          <a:lstStyle>
            <a:lvl1pPr algn="l">
              <a:defRPr>
                <a:solidFill>
                  <a:schemeClr val="bg1"/>
                </a:solidFill>
              </a:defRPr>
            </a:lvl1pPr>
          </a:lstStyle>
          <a:p>
            <a:r>
              <a:rPr lang="en-US" dirty="0">
                <a:solidFill>
                  <a:schemeClr val="bg1"/>
                </a:solidFill>
              </a:rPr>
              <a:t>©2020 Charles Schwab &amp; Co., Inc. (“Schwab”). All rights reserved. Member SIPC.</a:t>
            </a:r>
          </a:p>
        </p:txBody>
      </p:sp>
    </p:spTree>
    <p:extLst>
      <p:ext uri="{BB962C8B-B14F-4D97-AF65-F5344CB8AC3E}">
        <p14:creationId xmlns:p14="http://schemas.microsoft.com/office/powerpoint/2010/main" val="27261834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Core Blue Offset">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D67791-E8B4-E441-9D01-69433D1E1F3B}"/>
              </a:ext>
            </a:extLst>
          </p:cNvPr>
          <p:cNvSpPr/>
          <p:nvPr userDrawn="1"/>
        </p:nvSpPr>
        <p:spPr>
          <a:xfrm>
            <a:off x="550820" y="832104"/>
            <a:ext cx="5440680" cy="5440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7">
            <a:extLst>
              <a:ext uri="{FF2B5EF4-FFF2-40B4-BE49-F238E27FC236}">
                <a16:creationId xmlns:a16="http://schemas.microsoft.com/office/drawing/2014/main" id="{07F5DD19-5793-CD4D-A68A-668BCF3D88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81818" y="3851856"/>
            <a:ext cx="4318000" cy="2590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Footer Placeholder 25">
            <a:extLst>
              <a:ext uri="{FF2B5EF4-FFF2-40B4-BE49-F238E27FC236}">
                <a16:creationId xmlns:a16="http://schemas.microsoft.com/office/drawing/2014/main" id="{7ABC020B-31C0-024C-8994-B9BA49EC921E}"/>
              </a:ext>
            </a:extLst>
          </p:cNvPr>
          <p:cNvSpPr>
            <a:spLocks noGrp="1"/>
          </p:cNvSpPr>
          <p:nvPr>
            <p:ph type="ftr" sz="quarter" idx="13"/>
          </p:nvPr>
        </p:nvSpPr>
        <p:spPr>
          <a:xfrm>
            <a:off x="552829" y="6436585"/>
            <a:ext cx="4651690" cy="248358"/>
          </a:xfrm>
        </p:spPr>
        <p:txBody>
          <a:bodyPr/>
          <a:lstStyle>
            <a:lvl1pPr algn="l">
              <a:defRPr>
                <a:solidFill>
                  <a:schemeClr val="bg1"/>
                </a:solidFill>
              </a:defRPr>
            </a:lvl1pPr>
          </a:lstStyle>
          <a:p>
            <a:r>
              <a:rPr lang="en-US" dirty="0">
                <a:solidFill>
                  <a:schemeClr val="bg1"/>
                </a:solidFill>
              </a:rPr>
              <a:t>©2020 Charles Schwab &amp; Co., Inc. (“Schwab”). All rights reserved. Member SIPC.</a:t>
            </a:r>
          </a:p>
        </p:txBody>
      </p:sp>
      <p:sp>
        <p:nvSpPr>
          <p:cNvPr id="7" name="Text Placeholder 6">
            <a:extLst>
              <a:ext uri="{FF2B5EF4-FFF2-40B4-BE49-F238E27FC236}">
                <a16:creationId xmlns:a16="http://schemas.microsoft.com/office/drawing/2014/main" id="{9DF92F17-1444-0A4D-8D8E-886F6884BF79}"/>
              </a:ext>
            </a:extLst>
          </p:cNvPr>
          <p:cNvSpPr>
            <a:spLocks noGrp="1"/>
          </p:cNvSpPr>
          <p:nvPr>
            <p:ph type="body" sz="quarter" idx="14" hasCustomPrompt="1"/>
          </p:nvPr>
        </p:nvSpPr>
        <p:spPr>
          <a:xfrm>
            <a:off x="913613" y="474196"/>
            <a:ext cx="5440680" cy="5440680"/>
          </a:xfrm>
          <a:ln w="38100">
            <a:solidFill>
              <a:schemeClr val="tx2"/>
            </a:solidFill>
          </a:ln>
        </p:spPr>
        <p:txBody>
          <a:bodyPr lIns="274320" tIns="274320" rIns="365760" bIns="274320" anchor="b">
            <a:normAutofit/>
          </a:bodyPr>
          <a:lstStyle>
            <a:lvl1pPr marL="0" indent="0">
              <a:lnSpc>
                <a:spcPct val="90000"/>
              </a:lnSpc>
              <a:spcBef>
                <a:spcPts val="0"/>
              </a:spcBef>
              <a:buNone/>
              <a:defRPr sz="4799">
                <a:solidFill>
                  <a:schemeClr val="bg1"/>
                </a:solidFill>
              </a:defRPr>
            </a:lvl1pPr>
            <a:lvl2pPr marL="288838" indent="0">
              <a:buNone/>
              <a:defRPr>
                <a:solidFill>
                  <a:schemeClr val="bg1"/>
                </a:solidFill>
              </a:defRPr>
            </a:lvl2pPr>
            <a:lvl3pPr marL="572916" indent="0">
              <a:buNone/>
              <a:defRPr>
                <a:solidFill>
                  <a:schemeClr val="bg1"/>
                </a:solidFill>
              </a:defRPr>
            </a:lvl3pPr>
            <a:lvl4pPr marL="0" indent="0">
              <a:buNone/>
              <a:defRPr>
                <a:solidFill>
                  <a:schemeClr val="bg1"/>
                </a:solidFill>
              </a:defRPr>
            </a:lvl4pPr>
            <a:lvl5pPr marL="0" indent="0">
              <a:buNone/>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a:t>
            </a:r>
          </a:p>
        </p:txBody>
      </p:sp>
    </p:spTree>
    <p:extLst>
      <p:ext uri="{BB962C8B-B14F-4D97-AF65-F5344CB8AC3E}">
        <p14:creationId xmlns:p14="http://schemas.microsoft.com/office/powerpoint/2010/main" val="17641884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Quot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842FF8-D052-3247-8B68-EA0605B52F00}"/>
              </a:ext>
            </a:extLst>
          </p:cNvPr>
          <p:cNvSpPr/>
          <p:nvPr userDrawn="1"/>
        </p:nvSpPr>
        <p:spPr>
          <a:xfrm>
            <a:off x="401486" y="352323"/>
            <a:ext cx="11380839" cy="5981290"/>
          </a:xfrm>
          <a:prstGeom prst="rect">
            <a:avLst/>
          </a:prstGeom>
          <a:solidFill>
            <a:schemeClr val="tx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1850" y="1208278"/>
            <a:ext cx="9148491" cy="2971800"/>
          </a:xfrm>
        </p:spPr>
        <p:txBody>
          <a:bodyPr anchor="b">
            <a:normAutofit/>
          </a:bodyPr>
          <a:lstStyle>
            <a:lvl1pPr marL="288838" indent="-285664">
              <a:tabLst/>
              <a:defRPr sz="5398">
                <a:solidFill>
                  <a:schemeClr val="bg1"/>
                </a:solidFill>
              </a:defRPr>
            </a:lvl1pPr>
          </a:lstStyle>
          <a:p>
            <a:r>
              <a:rPr lang="en-US" dirty="0"/>
              <a:t>“Lorem ipsum dolor sit </a:t>
            </a:r>
            <a:r>
              <a:rPr lang="en-US" dirty="0" err="1"/>
              <a:t>amet</a:t>
            </a:r>
            <a:r>
              <a:rPr lang="en-US" dirty="0"/>
              <a:t>, </a:t>
            </a:r>
            <a:r>
              <a:rPr lang="en-US" dirty="0" err="1"/>
              <a:t>consectetur</a:t>
            </a:r>
            <a:r>
              <a:rPr lang="en-US" dirty="0"/>
              <a:t>.”</a:t>
            </a:r>
          </a:p>
        </p:txBody>
      </p:sp>
      <p:sp>
        <p:nvSpPr>
          <p:cNvPr id="3" name="Text Placeholder 2"/>
          <p:cNvSpPr>
            <a:spLocks noGrp="1"/>
          </p:cNvSpPr>
          <p:nvPr>
            <p:ph type="body" idx="1" hasCustomPrompt="1"/>
          </p:nvPr>
        </p:nvSpPr>
        <p:spPr>
          <a:xfrm>
            <a:off x="1134857" y="4616068"/>
            <a:ext cx="8847024" cy="1215933"/>
          </a:xfrm>
        </p:spPr>
        <p:txBody>
          <a:bodyPr anchor="t">
            <a:normAutofit/>
          </a:bodyPr>
          <a:lstStyle>
            <a:lvl1pPr marL="0" indent="0">
              <a:buNone/>
              <a:defRPr sz="2399">
                <a:solidFill>
                  <a:schemeClr val="bg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Lorem ipsum</a:t>
            </a:r>
          </a:p>
        </p:txBody>
      </p:sp>
      <p:sp>
        <p:nvSpPr>
          <p:cNvPr id="6" name="Slide Number Placeholder 5"/>
          <p:cNvSpPr>
            <a:spLocks noGrp="1"/>
          </p:cNvSpPr>
          <p:nvPr>
            <p:ph type="sldNum" sz="quarter" idx="12"/>
          </p:nvPr>
        </p:nvSpPr>
        <p:spPr>
          <a:solidFill>
            <a:schemeClr val="tx2"/>
          </a:solidFill>
        </p:spPr>
        <p:txBody>
          <a:bodyPr/>
          <a:lstStyle/>
          <a:p>
            <a:fld id="{51C42D48-3D89-451C-9D14-12E9AAE2BFF0}" type="slidenum">
              <a:rPr lang="en-US" smtClean="0"/>
              <a:t>‹#›</a:t>
            </a:fld>
            <a:endParaRPr lang="en-US" dirty="0"/>
          </a:p>
        </p:txBody>
      </p:sp>
      <p:sp>
        <p:nvSpPr>
          <p:cNvPr id="8" name="Footer Placeholder 2">
            <a:extLst>
              <a:ext uri="{FF2B5EF4-FFF2-40B4-BE49-F238E27FC236}">
                <a16:creationId xmlns:a16="http://schemas.microsoft.com/office/drawing/2014/main" id="{3EF70F1E-3102-E942-A66C-28AC3883CACF}"/>
              </a:ext>
            </a:extLst>
          </p:cNvPr>
          <p:cNvSpPr>
            <a:spLocks noGrp="1"/>
          </p:cNvSpPr>
          <p:nvPr>
            <p:ph type="ftr" sz="quarter" idx="10"/>
          </p:nvPr>
        </p:nvSpPr>
        <p:spPr>
          <a:xfrm>
            <a:off x="1034090" y="6347207"/>
            <a:ext cx="10624653" cy="248358"/>
          </a:xfrm>
        </p:spPr>
        <p:txBody>
          <a:bodyPr/>
          <a:lstStyle>
            <a:lvl1pPr>
              <a:defRPr>
                <a:solidFill>
                  <a:schemeClr val="bg2"/>
                </a:solidFill>
              </a:defRPr>
            </a:lvl1pPr>
          </a:lstStyle>
          <a:p>
            <a:r>
              <a:rPr lang="en-US" dirty="0"/>
              <a:t>©2020 Charles Schwab &amp; Co., Inc. (“Schwab”). All rights reserved. Member SIPC.</a:t>
            </a:r>
          </a:p>
        </p:txBody>
      </p:sp>
    </p:spTree>
    <p:extLst>
      <p:ext uri="{BB962C8B-B14F-4D97-AF65-F5344CB8AC3E}">
        <p14:creationId xmlns:p14="http://schemas.microsoft.com/office/powerpoint/2010/main" val="1427112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Divider Standard Mark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D83922-985B-CF42-ABFD-0F55699CDE62}"/>
              </a:ext>
            </a:extLst>
          </p:cNvPr>
          <p:cNvSpPr/>
          <p:nvPr userDrawn="1"/>
        </p:nvSpPr>
        <p:spPr>
          <a:xfrm>
            <a:off x="401486" y="352323"/>
            <a:ext cx="11380839" cy="5981290"/>
          </a:xfrm>
          <a:prstGeom prst="rect">
            <a:avLst/>
          </a:prstGeom>
          <a:solidFill>
            <a:schemeClr val="tx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Text Placeholder 2">
            <a:extLst>
              <a:ext uri="{FF2B5EF4-FFF2-40B4-BE49-F238E27FC236}">
                <a16:creationId xmlns:a16="http://schemas.microsoft.com/office/drawing/2014/main" id="{417768D2-812A-524B-B179-DA148BD207CD}"/>
              </a:ext>
            </a:extLst>
          </p:cNvPr>
          <p:cNvSpPr>
            <a:spLocks noGrp="1"/>
          </p:cNvSpPr>
          <p:nvPr>
            <p:ph type="body" idx="13" hasCustomPrompt="1"/>
          </p:nvPr>
        </p:nvSpPr>
        <p:spPr>
          <a:xfrm>
            <a:off x="1871946" y="2972126"/>
            <a:ext cx="653142" cy="653143"/>
          </a:xfrm>
          <a:noFill/>
          <a:ln w="28575">
            <a:solidFill>
              <a:schemeClr val="tx2"/>
            </a:solidFill>
          </a:ln>
        </p:spPr>
        <p:txBody>
          <a:bodyPr anchor="ctr">
            <a:normAutofit/>
          </a:bodyPr>
          <a:lstStyle>
            <a:lvl1pPr marL="0" indent="0" algn="ctr">
              <a:buNone/>
              <a:defRPr sz="3199">
                <a:solidFill>
                  <a:schemeClr val="bg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a:t>
            </a:r>
          </a:p>
        </p:txBody>
      </p:sp>
      <p:sp>
        <p:nvSpPr>
          <p:cNvPr id="3" name="Text Placeholder 2"/>
          <p:cNvSpPr>
            <a:spLocks noGrp="1"/>
          </p:cNvSpPr>
          <p:nvPr>
            <p:ph type="body" idx="1" hasCustomPrompt="1"/>
          </p:nvPr>
        </p:nvSpPr>
        <p:spPr>
          <a:xfrm>
            <a:off x="2809461" y="2541008"/>
            <a:ext cx="8537988" cy="1500187"/>
          </a:xfrm>
        </p:spPr>
        <p:txBody>
          <a:bodyPr anchor="ctr">
            <a:normAutofit/>
          </a:bodyPr>
          <a:lstStyle>
            <a:lvl1pPr marL="0" indent="0">
              <a:buNone/>
              <a:defRPr sz="3599">
                <a:solidFill>
                  <a:schemeClr val="bg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Section title or divider page.</a:t>
            </a:r>
          </a:p>
        </p:txBody>
      </p:sp>
      <p:sp>
        <p:nvSpPr>
          <p:cNvPr id="6" name="Slide Number Placeholder 5"/>
          <p:cNvSpPr>
            <a:spLocks noGrp="1"/>
          </p:cNvSpPr>
          <p:nvPr>
            <p:ph type="sldNum" sz="quarter" idx="12"/>
          </p:nvPr>
        </p:nvSpPr>
        <p:spPr>
          <a:solidFill>
            <a:schemeClr val="tx2"/>
          </a:solidFill>
        </p:spPr>
        <p:txBody>
          <a:bodyPr/>
          <a:lstStyle/>
          <a:p>
            <a:fld id="{51C42D48-3D89-451C-9D14-12E9AAE2BFF0}" type="slidenum">
              <a:rPr lang="en-US" smtClean="0"/>
              <a:t>‹#›</a:t>
            </a:fld>
            <a:endParaRPr lang="en-US" dirty="0"/>
          </a:p>
        </p:txBody>
      </p:sp>
      <p:sp>
        <p:nvSpPr>
          <p:cNvPr id="8" name="Footer Placeholder 2">
            <a:extLst>
              <a:ext uri="{FF2B5EF4-FFF2-40B4-BE49-F238E27FC236}">
                <a16:creationId xmlns:a16="http://schemas.microsoft.com/office/drawing/2014/main" id="{1E7AED08-9A5D-5A4C-8D6D-1933F41021E5}"/>
              </a:ext>
            </a:extLst>
          </p:cNvPr>
          <p:cNvSpPr>
            <a:spLocks noGrp="1"/>
          </p:cNvSpPr>
          <p:nvPr>
            <p:ph type="ftr" sz="quarter" idx="10"/>
          </p:nvPr>
        </p:nvSpPr>
        <p:spPr>
          <a:xfrm>
            <a:off x="1034090" y="6347207"/>
            <a:ext cx="10624653" cy="248358"/>
          </a:xfrm>
        </p:spPr>
        <p:txBody>
          <a:bodyPr/>
          <a:lstStyle>
            <a:lvl1pPr>
              <a:defRPr>
                <a:solidFill>
                  <a:schemeClr val="bg2"/>
                </a:solidFill>
              </a:defRPr>
            </a:lvl1pPr>
          </a:lstStyle>
          <a:p>
            <a:r>
              <a:rPr lang="en-US" dirty="0"/>
              <a:t>©2020 Charles Schwab &amp; Co., Inc. (“Schwab”). All rights reserved. Member SIPC.</a:t>
            </a:r>
          </a:p>
        </p:txBody>
      </p:sp>
    </p:spTree>
    <p:extLst>
      <p:ext uri="{BB962C8B-B14F-4D97-AF65-F5344CB8AC3E}">
        <p14:creationId xmlns:p14="http://schemas.microsoft.com/office/powerpoint/2010/main" val="3494762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Divider Core Blue Mark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3EA3A08-02E7-F743-9E3B-CD942019FA44}"/>
              </a:ext>
            </a:extLst>
          </p:cNvPr>
          <p:cNvSpPr/>
          <p:nvPr userDrawn="1"/>
        </p:nvSpPr>
        <p:spPr>
          <a:xfrm>
            <a:off x="401486" y="352323"/>
            <a:ext cx="11380839" cy="5981290"/>
          </a:xfrm>
          <a:prstGeom prst="rect">
            <a:avLst/>
          </a:prstGeom>
          <a:solidFill>
            <a:schemeClr val="tx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1850" y="3401036"/>
            <a:ext cx="10515600" cy="2518503"/>
          </a:xfrm>
        </p:spPr>
        <p:txBody>
          <a:bodyPr anchor="t"/>
          <a:lstStyle>
            <a:lvl1pPr>
              <a:defRPr sz="5998">
                <a:solidFill>
                  <a:schemeClr val="bg1"/>
                </a:solidFill>
              </a:defRPr>
            </a:lvl1pPr>
          </a:lstStyle>
          <a:p>
            <a:r>
              <a:rPr lang="en-US" dirty="0"/>
              <a:t>Divider page.</a:t>
            </a:r>
            <a:br>
              <a:rPr lang="en-US" dirty="0"/>
            </a:br>
            <a:r>
              <a:rPr lang="en-US" dirty="0"/>
              <a:t>Lorem ipsum dolor</a:t>
            </a:r>
          </a:p>
        </p:txBody>
      </p:sp>
      <p:sp>
        <p:nvSpPr>
          <p:cNvPr id="3" name="Text Placeholder 2"/>
          <p:cNvSpPr>
            <a:spLocks noGrp="1"/>
          </p:cNvSpPr>
          <p:nvPr>
            <p:ph type="body" idx="1" hasCustomPrompt="1"/>
          </p:nvPr>
        </p:nvSpPr>
        <p:spPr>
          <a:xfrm>
            <a:off x="831850" y="1818765"/>
            <a:ext cx="10515600" cy="1500187"/>
          </a:xfrm>
        </p:spPr>
        <p:txBody>
          <a:bodyPr anchor="b">
            <a:normAutofit/>
          </a:bodyPr>
          <a:lstStyle>
            <a:lvl1pPr marL="0" indent="0">
              <a:buNone/>
              <a:defRPr sz="3599">
                <a:solidFill>
                  <a:schemeClr val="tx2"/>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00</a:t>
            </a:r>
          </a:p>
        </p:txBody>
      </p:sp>
      <p:sp>
        <p:nvSpPr>
          <p:cNvPr id="6" name="Slide Number Placeholder 5"/>
          <p:cNvSpPr>
            <a:spLocks noGrp="1"/>
          </p:cNvSpPr>
          <p:nvPr>
            <p:ph type="sldNum" sz="quarter" idx="12"/>
          </p:nvPr>
        </p:nvSpPr>
        <p:spPr>
          <a:solidFill>
            <a:schemeClr val="tx2"/>
          </a:solidFill>
        </p:spPr>
        <p:txBody>
          <a:bodyPr/>
          <a:lstStyle/>
          <a:p>
            <a:fld id="{51C42D48-3D89-451C-9D14-12E9AAE2BFF0}" type="slidenum">
              <a:rPr lang="en-US" smtClean="0"/>
              <a:t>‹#›</a:t>
            </a:fld>
            <a:endParaRPr lang="en-US" dirty="0"/>
          </a:p>
        </p:txBody>
      </p:sp>
      <p:sp>
        <p:nvSpPr>
          <p:cNvPr id="7" name="Footer Placeholder 2">
            <a:extLst>
              <a:ext uri="{FF2B5EF4-FFF2-40B4-BE49-F238E27FC236}">
                <a16:creationId xmlns:a16="http://schemas.microsoft.com/office/drawing/2014/main" id="{7CA11643-A929-C549-A3E9-F041F338DA45}"/>
              </a:ext>
            </a:extLst>
          </p:cNvPr>
          <p:cNvSpPr>
            <a:spLocks noGrp="1"/>
          </p:cNvSpPr>
          <p:nvPr>
            <p:ph type="ftr" sz="quarter" idx="10"/>
          </p:nvPr>
        </p:nvSpPr>
        <p:spPr>
          <a:xfrm>
            <a:off x="1034090" y="6347207"/>
            <a:ext cx="10624653" cy="248358"/>
          </a:xfrm>
        </p:spPr>
        <p:txBody>
          <a:bodyPr/>
          <a:lstStyle>
            <a:lvl1pPr>
              <a:defRPr>
                <a:solidFill>
                  <a:schemeClr val="bg2"/>
                </a:solidFill>
              </a:defRPr>
            </a:lvl1pPr>
          </a:lstStyle>
          <a:p>
            <a:r>
              <a:rPr lang="en-US" dirty="0"/>
              <a:t>©2020 Charles Schwab &amp; Co., Inc. (“Schwab”). All rights reserved. Member SIPC.</a:t>
            </a:r>
          </a:p>
        </p:txBody>
      </p:sp>
    </p:spTree>
    <p:extLst>
      <p:ext uri="{BB962C8B-B14F-4D97-AF65-F5344CB8AC3E}">
        <p14:creationId xmlns:p14="http://schemas.microsoft.com/office/powerpoint/2010/main" val="27719563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5_Section Divider True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3EA3A08-02E7-F743-9E3B-CD942019FA44}"/>
              </a:ext>
            </a:extLst>
          </p:cNvPr>
          <p:cNvSpPr/>
          <p:nvPr userDrawn="1"/>
        </p:nvSpPr>
        <p:spPr>
          <a:xfrm>
            <a:off x="401486" y="352323"/>
            <a:ext cx="11380839" cy="598129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hasCustomPrompt="1"/>
          </p:nvPr>
        </p:nvSpPr>
        <p:spPr>
          <a:xfrm>
            <a:off x="825024" y="2660700"/>
            <a:ext cx="653142" cy="653143"/>
          </a:xfrm>
          <a:solidFill>
            <a:schemeClr val="tx2"/>
          </a:solidFill>
          <a:ln>
            <a:noFill/>
          </a:ln>
        </p:spPr>
        <p:txBody>
          <a:bodyPr anchor="ctr">
            <a:normAutofit/>
          </a:bodyPr>
          <a:lstStyle>
            <a:lvl1pPr marL="0" indent="0" algn="ctr">
              <a:buNone/>
              <a:defRPr sz="3199">
                <a:solidFill>
                  <a:schemeClr val="bg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00</a:t>
            </a:r>
          </a:p>
        </p:txBody>
      </p:sp>
      <p:sp>
        <p:nvSpPr>
          <p:cNvPr id="2" name="Title 1"/>
          <p:cNvSpPr>
            <a:spLocks noGrp="1"/>
          </p:cNvSpPr>
          <p:nvPr>
            <p:ph type="title" hasCustomPrompt="1"/>
          </p:nvPr>
        </p:nvSpPr>
        <p:spPr>
          <a:xfrm>
            <a:off x="831850" y="3401036"/>
            <a:ext cx="10515600" cy="2518503"/>
          </a:xfrm>
        </p:spPr>
        <p:txBody>
          <a:bodyPr anchor="t"/>
          <a:lstStyle>
            <a:lvl1pPr>
              <a:defRPr sz="5998">
                <a:solidFill>
                  <a:schemeClr val="bg1"/>
                </a:solidFill>
              </a:defRPr>
            </a:lvl1pPr>
          </a:lstStyle>
          <a:p>
            <a:r>
              <a:rPr lang="en-US" dirty="0"/>
              <a:t>Divider page.</a:t>
            </a:r>
            <a:br>
              <a:rPr lang="en-US" dirty="0"/>
            </a:br>
            <a:r>
              <a:rPr lang="en-US" dirty="0"/>
              <a:t>Lorem ipsum dolor</a:t>
            </a:r>
          </a:p>
        </p:txBody>
      </p:sp>
      <p:sp>
        <p:nvSpPr>
          <p:cNvPr id="6" name="Slide Number Placeholder 5"/>
          <p:cNvSpPr>
            <a:spLocks noGrp="1"/>
          </p:cNvSpPr>
          <p:nvPr>
            <p:ph type="sldNum" sz="quarter" idx="12"/>
          </p:nvPr>
        </p:nvSpPr>
        <p:spPr/>
        <p:txBody>
          <a:bodyPr/>
          <a:lstStyle/>
          <a:p>
            <a:fld id="{51C42D48-3D89-451C-9D14-12E9AAE2BFF0}" type="slidenum">
              <a:rPr lang="en-US" smtClean="0"/>
              <a:t>‹#›</a:t>
            </a:fld>
            <a:endParaRPr lang="en-US" dirty="0"/>
          </a:p>
        </p:txBody>
      </p:sp>
      <p:sp>
        <p:nvSpPr>
          <p:cNvPr id="7" name="Footer Placeholder 2">
            <a:extLst>
              <a:ext uri="{FF2B5EF4-FFF2-40B4-BE49-F238E27FC236}">
                <a16:creationId xmlns:a16="http://schemas.microsoft.com/office/drawing/2014/main" id="{E4CB02C4-E498-444D-B7EC-DA10D0D39485}"/>
              </a:ext>
            </a:extLst>
          </p:cNvPr>
          <p:cNvSpPr>
            <a:spLocks noGrp="1"/>
          </p:cNvSpPr>
          <p:nvPr>
            <p:ph type="ftr" sz="quarter" idx="10"/>
          </p:nvPr>
        </p:nvSpPr>
        <p:spPr>
          <a:xfrm>
            <a:off x="1034090" y="6347207"/>
            <a:ext cx="10624653" cy="248358"/>
          </a:xfrm>
        </p:spPr>
        <p:txBody>
          <a:bodyPr/>
          <a:lstStyle>
            <a:lvl1pPr>
              <a:defRPr>
                <a:solidFill>
                  <a:schemeClr val="bg2"/>
                </a:solidFill>
              </a:defRPr>
            </a:lvl1pPr>
          </a:lstStyle>
          <a:p>
            <a:r>
              <a:rPr lang="en-US" dirty="0"/>
              <a:t>©2020 Charles Schwab &amp; Co., Inc. (“Schwab”). All rights reserved. Member SIPC.</a:t>
            </a:r>
          </a:p>
        </p:txBody>
      </p:sp>
    </p:spTree>
    <p:extLst>
      <p:ext uri="{BB962C8B-B14F-4D97-AF65-F5344CB8AC3E}">
        <p14:creationId xmlns:p14="http://schemas.microsoft.com/office/powerpoint/2010/main" val="24205889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re Blue Smart Box with Phot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222B90B-92DC-704A-AC69-708AEDE22FDA}"/>
              </a:ext>
            </a:extLst>
          </p:cNvPr>
          <p:cNvSpPr>
            <a:spLocks noGrp="1"/>
          </p:cNvSpPr>
          <p:nvPr>
            <p:ph type="body" sz="quarter" idx="12" hasCustomPrompt="1"/>
          </p:nvPr>
        </p:nvSpPr>
        <p:spPr>
          <a:xfrm>
            <a:off x="728221" y="1353624"/>
            <a:ext cx="3355848" cy="3355848"/>
          </a:xfrm>
          <a:solidFill>
            <a:schemeClr val="tx2">
              <a:alpha val="92000"/>
            </a:schemeClr>
          </a:solidFill>
        </p:spPr>
        <p:txBody>
          <a:bodyPr lIns="274320" tIns="182880" rIns="182880" bIns="274320" anchor="b">
            <a:noAutofit/>
          </a:bodyPr>
          <a:lstStyle>
            <a:lvl1pPr marL="0" indent="0">
              <a:lnSpc>
                <a:spcPct val="90000"/>
              </a:lnSpc>
              <a:spcBef>
                <a:spcPts val="0"/>
              </a:spcBef>
              <a:buNone/>
              <a:defRPr sz="3199">
                <a:solidFill>
                  <a:schemeClr val="bg1"/>
                </a:solidFill>
              </a:defRPr>
            </a:lvl1pPr>
            <a:lvl2pPr marL="288838" indent="0">
              <a:buNone/>
              <a:defRPr sz="3199">
                <a:solidFill>
                  <a:schemeClr val="bg1"/>
                </a:solidFill>
              </a:defRPr>
            </a:lvl2pPr>
            <a:lvl3pPr marL="572916" indent="0">
              <a:buNone/>
              <a:defRPr sz="3199">
                <a:solidFill>
                  <a:schemeClr val="bg1"/>
                </a:solidFill>
              </a:defRPr>
            </a:lvl3pPr>
            <a:lvl4pPr marL="0" indent="0">
              <a:buNone/>
              <a:defRPr sz="3199">
                <a:solidFill>
                  <a:schemeClr val="bg1"/>
                </a:solidFill>
              </a:defRPr>
            </a:lvl4pPr>
            <a:lvl5pPr marL="0" indent="0">
              <a:buNone/>
              <a:defRPr sz="3199">
                <a:solidFill>
                  <a:schemeClr val="bg1"/>
                </a:solidFill>
              </a:defRPr>
            </a:lvl5pPr>
          </a:lstStyle>
          <a:p>
            <a:pPr lvl="0"/>
            <a:r>
              <a:rPr lang="en-US" dirty="0"/>
              <a:t>Lorem ipsum dolor sit </a:t>
            </a:r>
            <a:r>
              <a:rPr lang="en-US" dirty="0" err="1"/>
              <a:t>amet</a:t>
            </a:r>
            <a:r>
              <a:rPr lang="en-US" dirty="0"/>
              <a:t>.</a:t>
            </a:r>
          </a:p>
        </p:txBody>
      </p:sp>
      <p:sp>
        <p:nvSpPr>
          <p:cNvPr id="3" name="Footer Placeholder 2">
            <a:extLst>
              <a:ext uri="{FF2B5EF4-FFF2-40B4-BE49-F238E27FC236}">
                <a16:creationId xmlns:a16="http://schemas.microsoft.com/office/drawing/2014/main" id="{9C4F4CD4-7566-204A-97FA-7B65DE54E878}"/>
              </a:ext>
            </a:extLst>
          </p:cNvPr>
          <p:cNvSpPr>
            <a:spLocks noGrp="1"/>
          </p:cNvSpPr>
          <p:nvPr>
            <p:ph type="ftr" sz="quarter" idx="10"/>
          </p:nvPr>
        </p:nvSpPr>
        <p:spPr/>
        <p:txBody>
          <a:bodyPr/>
          <a:lstStyle>
            <a:lvl1pPr>
              <a:defRPr>
                <a:solidFill>
                  <a:schemeClr val="bg1"/>
                </a:solidFill>
              </a:defRPr>
            </a:lvl1pPr>
          </a:lstStyle>
          <a:p>
            <a:r>
              <a:rPr lang="en-US" dirty="0"/>
              <a:t>©2020 Charles Schwab &amp; Co., Inc. (“Schwab”). All rights reserved. Member SIPC.</a:t>
            </a:r>
          </a:p>
        </p:txBody>
      </p:sp>
      <p:sp>
        <p:nvSpPr>
          <p:cNvPr id="4" name="Slide Number Placeholder 3">
            <a:extLst>
              <a:ext uri="{FF2B5EF4-FFF2-40B4-BE49-F238E27FC236}">
                <a16:creationId xmlns:a16="http://schemas.microsoft.com/office/drawing/2014/main" id="{5F134018-B93C-5F4E-9974-E2D964082371}"/>
              </a:ext>
            </a:extLst>
          </p:cNvPr>
          <p:cNvSpPr>
            <a:spLocks noGrp="1"/>
          </p:cNvSpPr>
          <p:nvPr>
            <p:ph type="sldNum" sz="quarter" idx="11"/>
          </p:nvPr>
        </p:nvSpPr>
        <p:spPr>
          <a:solidFill>
            <a:schemeClr val="tx2"/>
          </a:solidFill>
        </p:spPr>
        <p:txBody>
          <a:bodyPr/>
          <a:lstStyle/>
          <a:p>
            <a:fld id="{51C42D48-3D89-451C-9D14-12E9AAE2BFF0}" type="slidenum">
              <a:rPr lang="en-US" smtClean="0"/>
              <a:pPr/>
              <a:t>‹#›</a:t>
            </a:fld>
            <a:endParaRPr lang="en-US" dirty="0"/>
          </a:p>
        </p:txBody>
      </p:sp>
    </p:spTree>
    <p:extLst>
      <p:ext uri="{BB962C8B-B14F-4D97-AF65-F5344CB8AC3E}">
        <p14:creationId xmlns:p14="http://schemas.microsoft.com/office/powerpoint/2010/main" val="2321765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rue Blue Smart Box Outlin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222B90B-92DC-704A-AC69-708AEDE22FDA}"/>
              </a:ext>
            </a:extLst>
          </p:cNvPr>
          <p:cNvSpPr>
            <a:spLocks noGrp="1"/>
          </p:cNvSpPr>
          <p:nvPr>
            <p:ph type="body" sz="quarter" idx="12" hasCustomPrompt="1"/>
          </p:nvPr>
        </p:nvSpPr>
        <p:spPr>
          <a:xfrm>
            <a:off x="728221" y="1353624"/>
            <a:ext cx="3355848" cy="3355848"/>
          </a:xfrm>
          <a:noFill/>
          <a:ln w="38100">
            <a:solidFill>
              <a:srgbClr val="64CCC9"/>
            </a:solidFill>
          </a:ln>
        </p:spPr>
        <p:txBody>
          <a:bodyPr lIns="274320" tIns="182880" rIns="182880" bIns="274320" anchor="b">
            <a:noAutofit/>
          </a:bodyPr>
          <a:lstStyle>
            <a:lvl1pPr marL="0" indent="0">
              <a:lnSpc>
                <a:spcPct val="90000"/>
              </a:lnSpc>
              <a:spcBef>
                <a:spcPts val="0"/>
              </a:spcBef>
              <a:buNone/>
              <a:defRPr sz="3199">
                <a:solidFill>
                  <a:schemeClr val="bg1"/>
                </a:solidFill>
              </a:defRPr>
            </a:lvl1pPr>
            <a:lvl2pPr marL="288838" indent="0">
              <a:buNone/>
              <a:defRPr sz="3199">
                <a:solidFill>
                  <a:schemeClr val="bg1"/>
                </a:solidFill>
              </a:defRPr>
            </a:lvl2pPr>
            <a:lvl3pPr marL="572916" indent="0">
              <a:buNone/>
              <a:defRPr sz="3199">
                <a:solidFill>
                  <a:schemeClr val="bg1"/>
                </a:solidFill>
              </a:defRPr>
            </a:lvl3pPr>
            <a:lvl4pPr marL="0" indent="0">
              <a:buNone/>
              <a:defRPr sz="3199">
                <a:solidFill>
                  <a:schemeClr val="bg1"/>
                </a:solidFill>
              </a:defRPr>
            </a:lvl4pPr>
            <a:lvl5pPr marL="0" indent="0">
              <a:buNone/>
              <a:defRPr sz="3199">
                <a:solidFill>
                  <a:schemeClr val="bg1"/>
                </a:solidFill>
              </a:defRPr>
            </a:lvl5pPr>
          </a:lstStyle>
          <a:p>
            <a:pPr lvl="0"/>
            <a:r>
              <a:rPr lang="en-US" dirty="0"/>
              <a:t>Lorem ipsum dolor sit </a:t>
            </a:r>
            <a:r>
              <a:rPr lang="en-US" dirty="0" err="1"/>
              <a:t>amet</a:t>
            </a:r>
            <a:r>
              <a:rPr lang="en-US" dirty="0"/>
              <a:t>.</a:t>
            </a:r>
          </a:p>
        </p:txBody>
      </p:sp>
      <p:sp>
        <p:nvSpPr>
          <p:cNvPr id="3" name="Footer Placeholder 2">
            <a:extLst>
              <a:ext uri="{FF2B5EF4-FFF2-40B4-BE49-F238E27FC236}">
                <a16:creationId xmlns:a16="http://schemas.microsoft.com/office/drawing/2014/main" id="{9C4F4CD4-7566-204A-97FA-7B65DE54E878}"/>
              </a:ext>
            </a:extLst>
          </p:cNvPr>
          <p:cNvSpPr>
            <a:spLocks noGrp="1"/>
          </p:cNvSpPr>
          <p:nvPr>
            <p:ph type="ftr" sz="quarter" idx="10"/>
          </p:nvPr>
        </p:nvSpPr>
        <p:spPr/>
        <p:txBody>
          <a:bodyPr/>
          <a:lstStyle>
            <a:lvl1pPr>
              <a:defRPr>
                <a:solidFill>
                  <a:schemeClr val="bg1"/>
                </a:solidFill>
              </a:defRPr>
            </a:lvl1pPr>
          </a:lstStyle>
          <a:p>
            <a:r>
              <a:rPr lang="en-US" dirty="0"/>
              <a:t>©2020 Charles Schwab &amp; Co., Inc. (“Schwab”). All rights reserved. Member SIPC.</a:t>
            </a:r>
          </a:p>
        </p:txBody>
      </p:sp>
      <p:sp>
        <p:nvSpPr>
          <p:cNvPr id="4" name="Slide Number Placeholder 3">
            <a:extLst>
              <a:ext uri="{FF2B5EF4-FFF2-40B4-BE49-F238E27FC236}">
                <a16:creationId xmlns:a16="http://schemas.microsoft.com/office/drawing/2014/main" id="{5F134018-B93C-5F4E-9974-E2D964082371}"/>
              </a:ext>
            </a:extLst>
          </p:cNvPr>
          <p:cNvSpPr>
            <a:spLocks noGrp="1"/>
          </p:cNvSpPr>
          <p:nvPr>
            <p:ph type="sldNum" sz="quarter" idx="11"/>
          </p:nvPr>
        </p:nvSpPr>
        <p:spPr>
          <a:solidFill>
            <a:schemeClr val="tx2"/>
          </a:solidFill>
        </p:spPr>
        <p:txBody>
          <a:bodyPr/>
          <a:lstStyle/>
          <a:p>
            <a:fld id="{51C42D48-3D89-451C-9D14-12E9AAE2BFF0}" type="slidenum">
              <a:rPr lang="en-US" smtClean="0"/>
              <a:pPr/>
              <a:t>‹#›</a:t>
            </a:fld>
            <a:endParaRPr lang="en-US" dirty="0"/>
          </a:p>
        </p:txBody>
      </p:sp>
    </p:spTree>
    <p:extLst>
      <p:ext uri="{BB962C8B-B14F-4D97-AF65-F5344CB8AC3E}">
        <p14:creationId xmlns:p14="http://schemas.microsoft.com/office/powerpoint/2010/main" val="2262632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Charles Schwab Corporation. ©2016</a:t>
            </a:r>
          </a:p>
        </p:txBody>
      </p:sp>
      <p:sp>
        <p:nvSpPr>
          <p:cNvPr id="4" name="Slide Number Placeholder 3"/>
          <p:cNvSpPr>
            <a:spLocks noGrp="1"/>
          </p:cNvSpPr>
          <p:nvPr>
            <p:ph type="sldNum" sz="quarter" idx="12"/>
          </p:nvPr>
        </p:nvSpPr>
        <p:spPr/>
        <p:txBody>
          <a:bodyPr/>
          <a:lstStyle/>
          <a:p>
            <a:fld id="{51C42D48-3D89-451C-9D14-12E9AAE2BFF0}" type="slidenum">
              <a:rPr lang="en-US" smtClean="0"/>
              <a:t>‹#›</a:t>
            </a:fld>
            <a:endParaRPr lang="en-US"/>
          </a:p>
        </p:txBody>
      </p:sp>
    </p:spTree>
    <p:extLst>
      <p:ext uri="{BB962C8B-B14F-4D97-AF65-F5344CB8AC3E}">
        <p14:creationId xmlns:p14="http://schemas.microsoft.com/office/powerpoint/2010/main" val="7748153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apri Blue Smart Box with Phot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222B90B-92DC-704A-AC69-708AEDE22FDA}"/>
              </a:ext>
            </a:extLst>
          </p:cNvPr>
          <p:cNvSpPr>
            <a:spLocks noGrp="1"/>
          </p:cNvSpPr>
          <p:nvPr>
            <p:ph type="body" sz="quarter" idx="12" hasCustomPrompt="1"/>
          </p:nvPr>
        </p:nvSpPr>
        <p:spPr>
          <a:xfrm>
            <a:off x="728221" y="1353624"/>
            <a:ext cx="3355848" cy="3355848"/>
          </a:xfrm>
          <a:solidFill>
            <a:schemeClr val="tx2">
              <a:alpha val="92000"/>
            </a:schemeClr>
          </a:solidFill>
        </p:spPr>
        <p:txBody>
          <a:bodyPr lIns="274320" tIns="182880" rIns="182880" bIns="274320" anchor="b">
            <a:noAutofit/>
          </a:bodyPr>
          <a:lstStyle>
            <a:lvl1pPr marL="0" indent="0">
              <a:lnSpc>
                <a:spcPct val="90000"/>
              </a:lnSpc>
              <a:spcBef>
                <a:spcPts val="0"/>
              </a:spcBef>
              <a:buNone/>
              <a:defRPr sz="3199">
                <a:solidFill>
                  <a:schemeClr val="bg1"/>
                </a:solidFill>
              </a:defRPr>
            </a:lvl1pPr>
            <a:lvl2pPr marL="288838" indent="0">
              <a:buNone/>
              <a:defRPr sz="3199">
                <a:solidFill>
                  <a:schemeClr val="bg1"/>
                </a:solidFill>
              </a:defRPr>
            </a:lvl2pPr>
            <a:lvl3pPr marL="572916" indent="0">
              <a:buNone/>
              <a:defRPr sz="3199">
                <a:solidFill>
                  <a:schemeClr val="bg1"/>
                </a:solidFill>
              </a:defRPr>
            </a:lvl3pPr>
            <a:lvl4pPr marL="0" indent="0">
              <a:buNone/>
              <a:defRPr sz="3199">
                <a:solidFill>
                  <a:schemeClr val="bg1"/>
                </a:solidFill>
              </a:defRPr>
            </a:lvl4pPr>
            <a:lvl5pPr marL="0" indent="0">
              <a:buNone/>
              <a:defRPr sz="3199">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a:t>
            </a:r>
          </a:p>
        </p:txBody>
      </p:sp>
      <p:sp>
        <p:nvSpPr>
          <p:cNvPr id="3" name="Footer Placeholder 2">
            <a:extLst>
              <a:ext uri="{FF2B5EF4-FFF2-40B4-BE49-F238E27FC236}">
                <a16:creationId xmlns:a16="http://schemas.microsoft.com/office/drawing/2014/main" id="{9C4F4CD4-7566-204A-97FA-7B65DE54E878}"/>
              </a:ext>
            </a:extLst>
          </p:cNvPr>
          <p:cNvSpPr>
            <a:spLocks noGrp="1"/>
          </p:cNvSpPr>
          <p:nvPr>
            <p:ph type="ftr" sz="quarter" idx="10"/>
          </p:nvPr>
        </p:nvSpPr>
        <p:spPr/>
        <p:txBody>
          <a:bodyPr/>
          <a:lstStyle>
            <a:lvl1pPr>
              <a:defRPr>
                <a:solidFill>
                  <a:schemeClr val="bg1"/>
                </a:solidFill>
              </a:defRPr>
            </a:lvl1pPr>
          </a:lstStyle>
          <a:p>
            <a:r>
              <a:rPr lang="en-US" dirty="0"/>
              <a:t>©2020 Charles Schwab &amp; Co., Inc. (“Schwab”). All rights reserved. Member SIPC.</a:t>
            </a:r>
          </a:p>
        </p:txBody>
      </p:sp>
      <p:sp>
        <p:nvSpPr>
          <p:cNvPr id="4" name="Slide Number Placeholder 3">
            <a:extLst>
              <a:ext uri="{FF2B5EF4-FFF2-40B4-BE49-F238E27FC236}">
                <a16:creationId xmlns:a16="http://schemas.microsoft.com/office/drawing/2014/main" id="{5F134018-B93C-5F4E-9974-E2D964082371}"/>
              </a:ext>
            </a:extLst>
          </p:cNvPr>
          <p:cNvSpPr>
            <a:spLocks noGrp="1"/>
          </p:cNvSpPr>
          <p:nvPr>
            <p:ph type="sldNum" sz="quarter" idx="11"/>
          </p:nvPr>
        </p:nvSpPr>
        <p:spPr>
          <a:solidFill>
            <a:schemeClr val="tx2"/>
          </a:solidFill>
        </p:spPr>
        <p:txBody>
          <a:bodyPr/>
          <a:lstStyle/>
          <a:p>
            <a:fld id="{51C42D48-3D89-451C-9D14-12E9AAE2BFF0}" type="slidenum">
              <a:rPr lang="en-US" smtClean="0"/>
              <a:pPr/>
              <a:t>‹#›</a:t>
            </a:fld>
            <a:endParaRPr lang="en-US" dirty="0"/>
          </a:p>
        </p:txBody>
      </p:sp>
    </p:spTree>
    <p:extLst>
      <p:ext uri="{BB962C8B-B14F-4D97-AF65-F5344CB8AC3E}">
        <p14:creationId xmlns:p14="http://schemas.microsoft.com/office/powerpoint/2010/main" val="17277585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re Blue Smart Box White Offse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C6C63B-1D3B-394C-85D6-7FEF0CFDBB1E}"/>
              </a:ext>
            </a:extLst>
          </p:cNvPr>
          <p:cNvSpPr/>
          <p:nvPr userDrawn="1"/>
        </p:nvSpPr>
        <p:spPr>
          <a:xfrm>
            <a:off x="941325" y="907627"/>
            <a:ext cx="3355848" cy="3355848"/>
          </a:xfrm>
          <a:prstGeom prst="rect">
            <a:avLst/>
          </a:prstGeom>
          <a:solidFill>
            <a:srgbClr val="64CCC9">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7">
            <a:extLst>
              <a:ext uri="{FF2B5EF4-FFF2-40B4-BE49-F238E27FC236}">
                <a16:creationId xmlns:a16="http://schemas.microsoft.com/office/drawing/2014/main" id="{8628B11D-D868-9D4B-AD43-BB916FFCC807}"/>
              </a:ext>
            </a:extLst>
          </p:cNvPr>
          <p:cNvSpPr>
            <a:spLocks noGrp="1"/>
          </p:cNvSpPr>
          <p:nvPr>
            <p:ph type="body" sz="quarter" idx="13" hasCustomPrompt="1"/>
          </p:nvPr>
        </p:nvSpPr>
        <p:spPr>
          <a:xfrm>
            <a:off x="1207623" y="1183858"/>
            <a:ext cx="3355848" cy="3355848"/>
          </a:xfrm>
          <a:noFill/>
          <a:ln w="25400">
            <a:solidFill>
              <a:srgbClr val="FFFFFF"/>
            </a:solidFill>
          </a:ln>
        </p:spPr>
        <p:txBody>
          <a:bodyPr lIns="274320" tIns="274320" rIns="365760" bIns="274320" anchor="t">
            <a:noAutofit/>
          </a:bodyPr>
          <a:lstStyle>
            <a:lvl1pPr marL="0" indent="0">
              <a:lnSpc>
                <a:spcPct val="90000"/>
              </a:lnSpc>
              <a:spcBef>
                <a:spcPts val="0"/>
              </a:spcBef>
              <a:buNone/>
              <a:defRPr sz="3199" baseline="0">
                <a:solidFill>
                  <a:srgbClr val="000002"/>
                </a:solidFill>
              </a:defRPr>
            </a:lvl1pPr>
            <a:lvl2pPr marL="288838" indent="0">
              <a:buNone/>
              <a:defRPr sz="3199">
                <a:solidFill>
                  <a:schemeClr val="bg1"/>
                </a:solidFill>
              </a:defRPr>
            </a:lvl2pPr>
            <a:lvl3pPr marL="572916" indent="0">
              <a:buNone/>
              <a:defRPr sz="3199">
                <a:solidFill>
                  <a:schemeClr val="bg1"/>
                </a:solidFill>
              </a:defRPr>
            </a:lvl3pPr>
            <a:lvl4pPr marL="0" indent="0">
              <a:buNone/>
              <a:defRPr sz="3199">
                <a:solidFill>
                  <a:schemeClr val="bg1"/>
                </a:solidFill>
              </a:defRPr>
            </a:lvl4pPr>
            <a:lvl5pPr marL="0" indent="0">
              <a:buNone/>
              <a:defRPr sz="3199">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a:t>
            </a:r>
          </a:p>
        </p:txBody>
      </p:sp>
      <p:sp>
        <p:nvSpPr>
          <p:cNvPr id="3" name="Footer Placeholder 2">
            <a:extLst>
              <a:ext uri="{FF2B5EF4-FFF2-40B4-BE49-F238E27FC236}">
                <a16:creationId xmlns:a16="http://schemas.microsoft.com/office/drawing/2014/main" id="{9C4F4CD4-7566-204A-97FA-7B65DE54E878}"/>
              </a:ext>
            </a:extLst>
          </p:cNvPr>
          <p:cNvSpPr>
            <a:spLocks noGrp="1"/>
          </p:cNvSpPr>
          <p:nvPr>
            <p:ph type="ftr" sz="quarter" idx="10"/>
          </p:nvPr>
        </p:nvSpPr>
        <p:spPr/>
        <p:txBody>
          <a:bodyPr/>
          <a:lstStyle>
            <a:lvl1pPr>
              <a:defRPr>
                <a:solidFill>
                  <a:schemeClr val="bg1"/>
                </a:solidFill>
              </a:defRPr>
            </a:lvl1pPr>
          </a:lstStyle>
          <a:p>
            <a:r>
              <a:rPr lang="en-US" dirty="0"/>
              <a:t>©2020 Charles Schwab &amp; Co., Inc. (“Schwab”). All rights reserved. Member SIPC.</a:t>
            </a:r>
          </a:p>
        </p:txBody>
      </p:sp>
      <p:sp>
        <p:nvSpPr>
          <p:cNvPr id="4" name="Slide Number Placeholder 3">
            <a:extLst>
              <a:ext uri="{FF2B5EF4-FFF2-40B4-BE49-F238E27FC236}">
                <a16:creationId xmlns:a16="http://schemas.microsoft.com/office/drawing/2014/main" id="{5F134018-B93C-5F4E-9974-E2D964082371}"/>
              </a:ext>
            </a:extLst>
          </p:cNvPr>
          <p:cNvSpPr>
            <a:spLocks noGrp="1"/>
          </p:cNvSpPr>
          <p:nvPr>
            <p:ph type="sldNum" sz="quarter" idx="11"/>
          </p:nvPr>
        </p:nvSpPr>
        <p:spPr>
          <a:solidFill>
            <a:schemeClr val="tx2"/>
          </a:solidFill>
        </p:spPr>
        <p:txBody>
          <a:bodyPr/>
          <a:lstStyle/>
          <a:p>
            <a:fld id="{51C42D48-3D89-451C-9D14-12E9AAE2BFF0}" type="slidenum">
              <a:rPr lang="en-US" smtClean="0"/>
              <a:pPr/>
              <a:t>‹#›</a:t>
            </a:fld>
            <a:endParaRPr lang="en-US" dirty="0"/>
          </a:p>
        </p:txBody>
      </p:sp>
    </p:spTree>
    <p:extLst>
      <p:ext uri="{BB962C8B-B14F-4D97-AF65-F5344CB8AC3E}">
        <p14:creationId xmlns:p14="http://schemas.microsoft.com/office/powerpoint/2010/main" val="12598396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Half Page Custom Layout">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8628B11D-D868-9D4B-AD43-BB916FFCC807}"/>
              </a:ext>
            </a:extLst>
          </p:cNvPr>
          <p:cNvSpPr>
            <a:spLocks noGrp="1"/>
          </p:cNvSpPr>
          <p:nvPr>
            <p:ph type="body" sz="quarter" idx="13" hasCustomPrompt="1"/>
          </p:nvPr>
        </p:nvSpPr>
        <p:spPr>
          <a:xfrm>
            <a:off x="295633" y="1960752"/>
            <a:ext cx="4895134" cy="4639428"/>
          </a:xfrm>
          <a:noFill/>
          <a:ln w="28575">
            <a:noFill/>
          </a:ln>
        </p:spPr>
        <p:txBody>
          <a:bodyPr lIns="228600" tIns="274320" rIns="155448" bIns="274320" anchor="t">
            <a:normAutofit/>
          </a:bodyPr>
          <a:lstStyle>
            <a:lvl1pPr marL="0" indent="0">
              <a:lnSpc>
                <a:spcPct val="95000"/>
              </a:lnSpc>
              <a:spcBef>
                <a:spcPts val="0"/>
              </a:spcBef>
              <a:buNone/>
              <a:defRPr sz="3999">
                <a:solidFill>
                  <a:schemeClr val="tx1"/>
                </a:solidFill>
              </a:defRPr>
            </a:lvl1pPr>
            <a:lvl2pPr marL="288838" indent="0">
              <a:buNone/>
              <a:defRPr sz="3199">
                <a:solidFill>
                  <a:schemeClr val="bg1"/>
                </a:solidFill>
              </a:defRPr>
            </a:lvl2pPr>
            <a:lvl3pPr marL="572916" indent="0">
              <a:buNone/>
              <a:defRPr sz="3199">
                <a:solidFill>
                  <a:schemeClr val="bg1"/>
                </a:solidFill>
              </a:defRPr>
            </a:lvl3pPr>
            <a:lvl4pPr marL="0" indent="0">
              <a:buNone/>
              <a:defRPr sz="3199">
                <a:solidFill>
                  <a:schemeClr val="bg1"/>
                </a:solidFill>
              </a:defRPr>
            </a:lvl4pPr>
            <a:lvl5pPr marL="0" indent="0">
              <a:buNone/>
              <a:defRPr sz="3199">
                <a:solidFill>
                  <a:schemeClr val="bg1"/>
                </a:solidFill>
              </a:defRPr>
            </a:lvl5pPr>
          </a:lstStyle>
          <a:p>
            <a:pPr lvl="0"/>
            <a:r>
              <a:rPr lang="en-US" dirty="0"/>
              <a:t>Lorem </a:t>
            </a:r>
            <a:r>
              <a:rPr lang="en-US" dirty="0" err="1"/>
              <a:t>isum</a:t>
            </a:r>
            <a:r>
              <a:rPr lang="en-US" dirty="0"/>
              <a:t> dolor sit </a:t>
            </a:r>
            <a:r>
              <a:rPr lang="en-US" dirty="0" err="1"/>
              <a:t>amet</a:t>
            </a:r>
            <a:r>
              <a:rPr lang="en-US" dirty="0"/>
              <a:t> </a:t>
            </a:r>
            <a:r>
              <a:rPr lang="en-US" dirty="0" err="1"/>
              <a:t>consectur</a:t>
            </a:r>
            <a:r>
              <a:rPr lang="en-US" dirty="0"/>
              <a:t> sed do magna </a:t>
            </a:r>
            <a:r>
              <a:rPr lang="en-US" dirty="0" err="1"/>
              <a:t>aliqua</a:t>
            </a:r>
            <a:r>
              <a:rPr lang="en-US" dirty="0"/>
              <a:t> </a:t>
            </a:r>
            <a:r>
              <a:rPr lang="en-US" dirty="0" err="1"/>
              <a:t>ullamco</a:t>
            </a:r>
            <a:r>
              <a:rPr lang="en-US" dirty="0"/>
              <a:t>.</a:t>
            </a:r>
          </a:p>
        </p:txBody>
      </p:sp>
      <p:sp>
        <p:nvSpPr>
          <p:cNvPr id="3" name="Footer Placeholder 2">
            <a:extLst>
              <a:ext uri="{FF2B5EF4-FFF2-40B4-BE49-F238E27FC236}">
                <a16:creationId xmlns:a16="http://schemas.microsoft.com/office/drawing/2014/main" id="{9C4F4CD4-7566-204A-97FA-7B65DE54E878}"/>
              </a:ext>
            </a:extLst>
          </p:cNvPr>
          <p:cNvSpPr>
            <a:spLocks noGrp="1"/>
          </p:cNvSpPr>
          <p:nvPr>
            <p:ph type="ftr" sz="quarter" idx="10"/>
          </p:nvPr>
        </p:nvSpPr>
        <p:spPr>
          <a:xfrm>
            <a:off x="5520777" y="6347207"/>
            <a:ext cx="6137967" cy="248358"/>
          </a:xfrm>
        </p:spPr>
        <p:txBody>
          <a:bodyPr/>
          <a:lstStyle>
            <a:lvl1pPr>
              <a:defRPr>
                <a:solidFill>
                  <a:schemeClr val="bg1"/>
                </a:solidFill>
              </a:defRPr>
            </a:lvl1pPr>
          </a:lstStyle>
          <a:p>
            <a:r>
              <a:rPr lang="en-US" dirty="0"/>
              <a:t>©2020 Charles Schwab &amp; Co., Inc. (“Schwab”). All rights reserved. Member SIPC.</a:t>
            </a:r>
          </a:p>
        </p:txBody>
      </p:sp>
      <p:sp>
        <p:nvSpPr>
          <p:cNvPr id="4" name="Slide Number Placeholder 3">
            <a:extLst>
              <a:ext uri="{FF2B5EF4-FFF2-40B4-BE49-F238E27FC236}">
                <a16:creationId xmlns:a16="http://schemas.microsoft.com/office/drawing/2014/main" id="{5F134018-B93C-5F4E-9974-E2D964082371}"/>
              </a:ext>
            </a:extLst>
          </p:cNvPr>
          <p:cNvSpPr>
            <a:spLocks noGrp="1"/>
          </p:cNvSpPr>
          <p:nvPr>
            <p:ph type="sldNum" sz="quarter" idx="11"/>
          </p:nvPr>
        </p:nvSpPr>
        <p:spPr>
          <a:solidFill>
            <a:schemeClr val="tx2"/>
          </a:solidFill>
        </p:spPr>
        <p:txBody>
          <a:bodyPr/>
          <a:lstStyle/>
          <a:p>
            <a:fld id="{51C42D48-3D89-451C-9D14-12E9AAE2BFF0}" type="slidenum">
              <a:rPr lang="en-US" smtClean="0"/>
              <a:pPr/>
              <a:t>‹#›</a:t>
            </a:fld>
            <a:endParaRPr lang="en-US" dirty="0"/>
          </a:p>
        </p:txBody>
      </p:sp>
    </p:spTree>
    <p:extLst>
      <p:ext uri="{BB962C8B-B14F-4D97-AF65-F5344CB8AC3E}">
        <p14:creationId xmlns:p14="http://schemas.microsoft.com/office/powerpoint/2010/main" val="16468410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Half Page Custom Layou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CEBBEEC-1FE6-E24A-8A97-D3C5C0C2D182}"/>
              </a:ext>
            </a:extLst>
          </p:cNvPr>
          <p:cNvSpPr>
            <a:spLocks noGrp="1"/>
          </p:cNvSpPr>
          <p:nvPr>
            <p:ph type="body" sz="quarter" idx="13" hasCustomPrompt="1"/>
          </p:nvPr>
        </p:nvSpPr>
        <p:spPr>
          <a:xfrm>
            <a:off x="452313" y="433414"/>
            <a:ext cx="866775" cy="858837"/>
          </a:xfrm>
        </p:spPr>
        <p:txBody>
          <a:bodyPr>
            <a:normAutofit/>
          </a:bodyPr>
          <a:lstStyle>
            <a:lvl1pPr marL="0" indent="0" algn="ctr">
              <a:buNone/>
              <a:defRPr sz="4799" b="0">
                <a:solidFill>
                  <a:schemeClr val="tx2"/>
                </a:solidFill>
                <a:latin typeface="+mn-lt"/>
              </a:defRPr>
            </a:lvl1pPr>
            <a:lvl2pPr marL="288838" indent="0">
              <a:buNone/>
              <a:defRPr/>
            </a:lvl2pPr>
            <a:lvl3pPr marL="572916" indent="0">
              <a:buNone/>
              <a:defRPr/>
            </a:lvl3pPr>
            <a:lvl4pPr marL="0" indent="0">
              <a:buNone/>
              <a:defRPr/>
            </a:lvl4pPr>
            <a:lvl5pPr marL="0" indent="0">
              <a:buNone/>
              <a:defRPr/>
            </a:lvl5pPr>
          </a:lstStyle>
          <a:p>
            <a:pPr lvl="0"/>
            <a:r>
              <a:rPr lang="en-US" dirty="0"/>
              <a:t>00</a:t>
            </a:r>
          </a:p>
        </p:txBody>
      </p:sp>
      <p:sp>
        <p:nvSpPr>
          <p:cNvPr id="2" name="Title 1">
            <a:extLst>
              <a:ext uri="{FF2B5EF4-FFF2-40B4-BE49-F238E27FC236}">
                <a16:creationId xmlns:a16="http://schemas.microsoft.com/office/drawing/2014/main" id="{700EEEBA-7FB1-6F45-B473-A43C4234BC28}"/>
              </a:ext>
            </a:extLst>
          </p:cNvPr>
          <p:cNvSpPr>
            <a:spLocks noGrp="1"/>
          </p:cNvSpPr>
          <p:nvPr>
            <p:ph type="title" hasCustomPrompt="1"/>
          </p:nvPr>
        </p:nvSpPr>
        <p:spPr>
          <a:xfrm>
            <a:off x="1663795" y="539754"/>
            <a:ext cx="3547597" cy="846797"/>
          </a:xfrm>
        </p:spPr>
        <p:txBody>
          <a:bodyPr>
            <a:normAutofit/>
          </a:bodyPr>
          <a:lstStyle>
            <a:lvl1pPr>
              <a:defRPr sz="2799">
                <a:solidFill>
                  <a:schemeClr val="tx1"/>
                </a:solidFill>
                <a:latin typeface="Charles Modern" panose="020B0503040503020204" pitchFamily="34" charset="77"/>
              </a:defRPr>
            </a:lvl1pPr>
          </a:lstStyle>
          <a:p>
            <a:r>
              <a:rPr lang="en-US" dirty="0"/>
              <a:t>Lorem ipsum dolor magna </a:t>
            </a:r>
            <a:r>
              <a:rPr lang="en-US" dirty="0" err="1"/>
              <a:t>aliqua</a:t>
            </a:r>
            <a:endParaRPr lang="en-US" dirty="0"/>
          </a:p>
        </p:txBody>
      </p:sp>
      <p:sp>
        <p:nvSpPr>
          <p:cNvPr id="3" name="Footer Placeholder 2">
            <a:extLst>
              <a:ext uri="{FF2B5EF4-FFF2-40B4-BE49-F238E27FC236}">
                <a16:creationId xmlns:a16="http://schemas.microsoft.com/office/drawing/2014/main" id="{BF418CDE-BFD7-954A-A6DA-B6C3D4C34CC7}"/>
              </a:ext>
            </a:extLst>
          </p:cNvPr>
          <p:cNvSpPr>
            <a:spLocks noGrp="1"/>
          </p:cNvSpPr>
          <p:nvPr>
            <p:ph type="ftr" sz="quarter" idx="10"/>
          </p:nvPr>
        </p:nvSpPr>
        <p:spPr/>
        <p:txBody>
          <a:bodyPr/>
          <a:lstStyle>
            <a:lvl1pPr>
              <a:defRPr>
                <a:solidFill>
                  <a:schemeClr val="bg1"/>
                </a:solidFill>
              </a:defRPr>
            </a:lvl1pPr>
          </a:lstStyle>
          <a:p>
            <a:r>
              <a:rPr lang="en-US" dirty="0"/>
              <a:t>©2020 Charles Schwab &amp; Co., Inc. (“Schwab”). All rights reserved. Member SIPC.</a:t>
            </a:r>
          </a:p>
        </p:txBody>
      </p:sp>
      <p:sp>
        <p:nvSpPr>
          <p:cNvPr id="4" name="Slide Number Placeholder 3">
            <a:extLst>
              <a:ext uri="{FF2B5EF4-FFF2-40B4-BE49-F238E27FC236}">
                <a16:creationId xmlns:a16="http://schemas.microsoft.com/office/drawing/2014/main" id="{8AF22E33-F254-3A4B-B4BF-A2B913C859BD}"/>
              </a:ext>
            </a:extLst>
          </p:cNvPr>
          <p:cNvSpPr>
            <a:spLocks noGrp="1"/>
          </p:cNvSpPr>
          <p:nvPr>
            <p:ph type="sldNum" sz="quarter" idx="11"/>
          </p:nvPr>
        </p:nvSpPr>
        <p:spPr>
          <a:solidFill>
            <a:schemeClr val="tx2"/>
          </a:solidFill>
        </p:spPr>
        <p:txBody>
          <a:bodyPr/>
          <a:lstStyle/>
          <a:p>
            <a:fld id="{51C42D48-3D89-451C-9D14-12E9AAE2BFF0}" type="slidenum">
              <a:rPr lang="en-US" smtClean="0"/>
              <a:pPr/>
              <a:t>‹#›</a:t>
            </a:fld>
            <a:endParaRPr lang="en-US" dirty="0"/>
          </a:p>
        </p:txBody>
      </p:sp>
      <p:cxnSp>
        <p:nvCxnSpPr>
          <p:cNvPr id="8" name="Straight Connector 7">
            <a:extLst>
              <a:ext uri="{FF2B5EF4-FFF2-40B4-BE49-F238E27FC236}">
                <a16:creationId xmlns:a16="http://schemas.microsoft.com/office/drawing/2014/main" id="{49A986F4-7DF3-0649-92B7-AD12CDAD4057}"/>
              </a:ext>
            </a:extLst>
          </p:cNvPr>
          <p:cNvCxnSpPr/>
          <p:nvPr userDrawn="1"/>
        </p:nvCxnSpPr>
        <p:spPr>
          <a:xfrm>
            <a:off x="1424658" y="415205"/>
            <a:ext cx="0" cy="104208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33108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Half Page 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EEEBA-7FB1-6F45-B473-A43C4234BC28}"/>
              </a:ext>
            </a:extLst>
          </p:cNvPr>
          <p:cNvSpPr>
            <a:spLocks noGrp="1"/>
          </p:cNvSpPr>
          <p:nvPr>
            <p:ph type="title" hasCustomPrompt="1"/>
          </p:nvPr>
        </p:nvSpPr>
        <p:spPr>
          <a:xfrm>
            <a:off x="1663795" y="539754"/>
            <a:ext cx="3547597" cy="846797"/>
          </a:xfrm>
        </p:spPr>
        <p:txBody>
          <a:bodyPr>
            <a:normAutofit/>
          </a:bodyPr>
          <a:lstStyle>
            <a:lvl1pPr>
              <a:defRPr sz="2799">
                <a:solidFill>
                  <a:schemeClr val="tx1"/>
                </a:solidFill>
              </a:defRPr>
            </a:lvl1pPr>
          </a:lstStyle>
          <a:p>
            <a:r>
              <a:rPr lang="en-US" dirty="0"/>
              <a:t>Lorem ipsum dolor magna </a:t>
            </a:r>
            <a:r>
              <a:rPr lang="en-US" dirty="0" err="1"/>
              <a:t>aliqua</a:t>
            </a:r>
            <a:endParaRPr lang="en-US" dirty="0"/>
          </a:p>
        </p:txBody>
      </p:sp>
      <p:sp>
        <p:nvSpPr>
          <p:cNvPr id="3" name="Footer Placeholder 2">
            <a:extLst>
              <a:ext uri="{FF2B5EF4-FFF2-40B4-BE49-F238E27FC236}">
                <a16:creationId xmlns:a16="http://schemas.microsoft.com/office/drawing/2014/main" id="{BF418CDE-BFD7-954A-A6DA-B6C3D4C34CC7}"/>
              </a:ext>
            </a:extLst>
          </p:cNvPr>
          <p:cNvSpPr>
            <a:spLocks noGrp="1"/>
          </p:cNvSpPr>
          <p:nvPr>
            <p:ph type="ftr" sz="quarter" idx="10"/>
          </p:nvPr>
        </p:nvSpPr>
        <p:spPr/>
        <p:txBody>
          <a:bodyPr/>
          <a:lstStyle>
            <a:lvl1pPr>
              <a:defRPr>
                <a:solidFill>
                  <a:schemeClr val="bg2"/>
                </a:solidFill>
              </a:defRPr>
            </a:lvl1pPr>
          </a:lstStyle>
          <a:p>
            <a:r>
              <a:rPr lang="en-US" dirty="0"/>
              <a:t>©2020 Charles Schwab &amp; Co., Inc. (“Schwab”). All rights reserved. Member SIPC.</a:t>
            </a:r>
          </a:p>
        </p:txBody>
      </p:sp>
      <p:sp>
        <p:nvSpPr>
          <p:cNvPr id="4" name="Slide Number Placeholder 3">
            <a:extLst>
              <a:ext uri="{FF2B5EF4-FFF2-40B4-BE49-F238E27FC236}">
                <a16:creationId xmlns:a16="http://schemas.microsoft.com/office/drawing/2014/main" id="{8AF22E33-F254-3A4B-B4BF-A2B913C859BD}"/>
              </a:ext>
            </a:extLst>
          </p:cNvPr>
          <p:cNvSpPr>
            <a:spLocks noGrp="1"/>
          </p:cNvSpPr>
          <p:nvPr>
            <p:ph type="sldNum" sz="quarter" idx="11"/>
          </p:nvPr>
        </p:nvSpPr>
        <p:spPr>
          <a:solidFill>
            <a:schemeClr val="tx2"/>
          </a:solidFill>
        </p:spPr>
        <p:txBody>
          <a:bodyPr/>
          <a:lstStyle/>
          <a:p>
            <a:fld id="{51C42D48-3D89-451C-9D14-12E9AAE2BFF0}" type="slidenum">
              <a:rPr lang="en-US" smtClean="0"/>
              <a:pPr/>
              <a:t>‹#›</a:t>
            </a:fld>
            <a:endParaRPr lang="en-US" dirty="0"/>
          </a:p>
        </p:txBody>
      </p:sp>
      <p:cxnSp>
        <p:nvCxnSpPr>
          <p:cNvPr id="8" name="Straight Connector 7">
            <a:extLst>
              <a:ext uri="{FF2B5EF4-FFF2-40B4-BE49-F238E27FC236}">
                <a16:creationId xmlns:a16="http://schemas.microsoft.com/office/drawing/2014/main" id="{49A986F4-7DF3-0649-92B7-AD12CDAD4057}"/>
              </a:ext>
            </a:extLst>
          </p:cNvPr>
          <p:cNvCxnSpPr/>
          <p:nvPr userDrawn="1"/>
        </p:nvCxnSpPr>
        <p:spPr>
          <a:xfrm>
            <a:off x="1424658" y="415205"/>
            <a:ext cx="0" cy="104208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14" name="Text Placeholder 11">
            <a:extLst>
              <a:ext uri="{FF2B5EF4-FFF2-40B4-BE49-F238E27FC236}">
                <a16:creationId xmlns:a16="http://schemas.microsoft.com/office/drawing/2014/main" id="{24087A58-A51B-9544-AABE-E1D70423869E}"/>
              </a:ext>
            </a:extLst>
          </p:cNvPr>
          <p:cNvSpPr>
            <a:spLocks noGrp="1"/>
          </p:cNvSpPr>
          <p:nvPr>
            <p:ph type="body" sz="quarter" idx="13" hasCustomPrompt="1"/>
          </p:nvPr>
        </p:nvSpPr>
        <p:spPr>
          <a:xfrm>
            <a:off x="452313" y="433414"/>
            <a:ext cx="866775" cy="858837"/>
          </a:xfrm>
        </p:spPr>
        <p:txBody>
          <a:bodyPr>
            <a:normAutofit/>
          </a:bodyPr>
          <a:lstStyle>
            <a:lvl1pPr marL="0" indent="0" algn="ctr">
              <a:buNone/>
              <a:defRPr sz="4799">
                <a:solidFill>
                  <a:schemeClr val="tx2"/>
                </a:solidFill>
                <a:latin typeface="+mn-lt"/>
              </a:defRPr>
            </a:lvl1pPr>
            <a:lvl2pPr marL="288838" indent="0">
              <a:buNone/>
              <a:defRPr/>
            </a:lvl2pPr>
            <a:lvl3pPr marL="572916" indent="0">
              <a:buNone/>
              <a:defRPr/>
            </a:lvl3pPr>
            <a:lvl4pPr marL="0" indent="0">
              <a:buNone/>
              <a:defRPr/>
            </a:lvl4pPr>
            <a:lvl5pPr marL="0" indent="0">
              <a:buNone/>
              <a:defRPr/>
            </a:lvl5pPr>
          </a:lstStyle>
          <a:p>
            <a:pPr lvl="0"/>
            <a:r>
              <a:rPr lang="en-US" dirty="0"/>
              <a:t>00</a:t>
            </a:r>
          </a:p>
        </p:txBody>
      </p:sp>
    </p:spTree>
    <p:extLst>
      <p:ext uri="{BB962C8B-B14F-4D97-AF65-F5344CB8AC3E}">
        <p14:creationId xmlns:p14="http://schemas.microsoft.com/office/powerpoint/2010/main" val="20129071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Half Page 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5EC5C8B-BE7D-054C-8FD8-51BC60FC928F}"/>
              </a:ext>
            </a:extLst>
          </p:cNvPr>
          <p:cNvSpPr/>
          <p:nvPr userDrawn="1"/>
        </p:nvSpPr>
        <p:spPr>
          <a:xfrm>
            <a:off x="6840812" y="0"/>
            <a:ext cx="5351188" cy="2446698"/>
          </a:xfrm>
          <a:prstGeom prst="rect">
            <a:avLst/>
          </a:prstGeom>
          <a:solidFill>
            <a:srgbClr val="446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700EEEBA-7FB1-6F45-B473-A43C4234BC28}"/>
              </a:ext>
            </a:extLst>
          </p:cNvPr>
          <p:cNvSpPr>
            <a:spLocks noGrp="1"/>
          </p:cNvSpPr>
          <p:nvPr>
            <p:ph type="title" hasCustomPrompt="1"/>
          </p:nvPr>
        </p:nvSpPr>
        <p:spPr>
          <a:xfrm>
            <a:off x="7480205" y="1172272"/>
            <a:ext cx="4317619" cy="846797"/>
          </a:xfrm>
        </p:spPr>
        <p:txBody>
          <a:bodyPr anchor="t">
            <a:normAutofit/>
          </a:bodyPr>
          <a:lstStyle>
            <a:lvl1pPr>
              <a:defRPr sz="3399">
                <a:solidFill>
                  <a:schemeClr val="bg1"/>
                </a:solidFill>
              </a:defRPr>
            </a:lvl1pPr>
          </a:lstStyle>
          <a:p>
            <a:r>
              <a:rPr lang="en-US" dirty="0"/>
              <a:t>Lorem ipsum dolor</a:t>
            </a:r>
          </a:p>
        </p:txBody>
      </p:sp>
      <p:sp>
        <p:nvSpPr>
          <p:cNvPr id="3" name="Footer Placeholder 2">
            <a:extLst>
              <a:ext uri="{FF2B5EF4-FFF2-40B4-BE49-F238E27FC236}">
                <a16:creationId xmlns:a16="http://schemas.microsoft.com/office/drawing/2014/main" id="{BF418CDE-BFD7-954A-A6DA-B6C3D4C34CC7}"/>
              </a:ext>
            </a:extLst>
          </p:cNvPr>
          <p:cNvSpPr>
            <a:spLocks noGrp="1"/>
          </p:cNvSpPr>
          <p:nvPr>
            <p:ph type="ftr" sz="quarter" idx="10"/>
          </p:nvPr>
        </p:nvSpPr>
        <p:spPr/>
        <p:txBody>
          <a:bodyPr/>
          <a:lstStyle>
            <a:lvl1pPr>
              <a:defRPr>
                <a:solidFill>
                  <a:schemeClr val="bg2"/>
                </a:solidFill>
              </a:defRPr>
            </a:lvl1pPr>
          </a:lstStyle>
          <a:p>
            <a:r>
              <a:rPr lang="en-US" dirty="0"/>
              <a:t>©2020 Charles Schwab &amp; Co., Inc. (“Schwab”). All rights reserved. Member SIPC.</a:t>
            </a:r>
          </a:p>
        </p:txBody>
      </p:sp>
      <p:sp>
        <p:nvSpPr>
          <p:cNvPr id="4" name="Slide Number Placeholder 3">
            <a:extLst>
              <a:ext uri="{FF2B5EF4-FFF2-40B4-BE49-F238E27FC236}">
                <a16:creationId xmlns:a16="http://schemas.microsoft.com/office/drawing/2014/main" id="{8AF22E33-F254-3A4B-B4BF-A2B913C859BD}"/>
              </a:ext>
            </a:extLst>
          </p:cNvPr>
          <p:cNvSpPr>
            <a:spLocks noGrp="1"/>
          </p:cNvSpPr>
          <p:nvPr>
            <p:ph type="sldNum" sz="quarter" idx="11"/>
          </p:nvPr>
        </p:nvSpPr>
        <p:spPr>
          <a:solidFill>
            <a:schemeClr val="tx2"/>
          </a:solidFill>
        </p:spPr>
        <p:txBody>
          <a:bodyPr/>
          <a:lstStyle/>
          <a:p>
            <a:fld id="{51C42D48-3D89-451C-9D14-12E9AAE2BFF0}" type="slidenum">
              <a:rPr lang="en-US" smtClean="0"/>
              <a:pPr/>
              <a:t>‹#›</a:t>
            </a:fld>
            <a:endParaRPr lang="en-US" dirty="0"/>
          </a:p>
        </p:txBody>
      </p:sp>
      <p:sp>
        <p:nvSpPr>
          <p:cNvPr id="11" name="Text Placeholder 5">
            <a:extLst>
              <a:ext uri="{FF2B5EF4-FFF2-40B4-BE49-F238E27FC236}">
                <a16:creationId xmlns:a16="http://schemas.microsoft.com/office/drawing/2014/main" id="{4893620C-F0F5-E447-AD4F-C62B496E7EFF}"/>
              </a:ext>
            </a:extLst>
          </p:cNvPr>
          <p:cNvSpPr>
            <a:spLocks noGrp="1"/>
          </p:cNvSpPr>
          <p:nvPr>
            <p:ph type="body" sz="quarter" idx="12" hasCustomPrompt="1"/>
          </p:nvPr>
        </p:nvSpPr>
        <p:spPr>
          <a:xfrm>
            <a:off x="7071100" y="2907468"/>
            <a:ext cx="4828032" cy="350865"/>
          </a:xfrm>
          <a:noFill/>
        </p:spPr>
        <p:txBody>
          <a:bodyPr lIns="182880" tIns="0" anchor="t">
            <a:noAutofit/>
          </a:bodyPr>
          <a:lstStyle>
            <a:lvl1pPr marL="233293" indent="-226945">
              <a:spcBef>
                <a:spcPts val="1600"/>
              </a:spcBef>
              <a:buClr>
                <a:schemeClr val="tx2"/>
              </a:buClr>
              <a:buSzPct val="100000"/>
              <a:buFont typeface="Wingdings" pitchFamily="2" charset="2"/>
              <a:buChar char="§"/>
              <a:tabLst/>
              <a:defRPr sz="2399"/>
            </a:lvl1pPr>
            <a:lvl2pPr marL="288838" indent="0">
              <a:buNone/>
              <a:defRPr/>
            </a:lvl2pPr>
            <a:lvl3pPr marL="572916" indent="0">
              <a:buNone/>
              <a:defRPr/>
            </a:lvl3pPr>
            <a:lvl4pPr marL="0" indent="0">
              <a:buNone/>
              <a:defRPr/>
            </a:lvl4pPr>
            <a:lvl5pPr marL="0" indent="0">
              <a:buNone/>
              <a:defRPr/>
            </a:lvl5pPr>
          </a:lstStyle>
          <a:p>
            <a:pPr lvl="0"/>
            <a:r>
              <a:rPr lang="en-US" dirty="0"/>
              <a:t>Lorem ipsum dolor sit </a:t>
            </a:r>
            <a:r>
              <a:rPr lang="en-US" dirty="0" err="1"/>
              <a:t>anum</a:t>
            </a:r>
            <a:endParaRPr lang="en-US" dirty="0"/>
          </a:p>
          <a:p>
            <a:pPr lvl="0"/>
            <a:endParaRPr lang="en-US" dirty="0"/>
          </a:p>
        </p:txBody>
      </p:sp>
    </p:spTree>
    <p:extLst>
      <p:ext uri="{BB962C8B-B14F-4D97-AF65-F5344CB8AC3E}">
        <p14:creationId xmlns:p14="http://schemas.microsoft.com/office/powerpoint/2010/main" val="30981443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Half Page 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EEEBA-7FB1-6F45-B473-A43C4234BC28}"/>
              </a:ext>
            </a:extLst>
          </p:cNvPr>
          <p:cNvSpPr>
            <a:spLocks noGrp="1"/>
          </p:cNvSpPr>
          <p:nvPr>
            <p:ph type="title" hasCustomPrompt="1"/>
          </p:nvPr>
        </p:nvSpPr>
        <p:spPr>
          <a:xfrm>
            <a:off x="7480205" y="1172272"/>
            <a:ext cx="4317619" cy="846797"/>
          </a:xfrm>
        </p:spPr>
        <p:txBody>
          <a:bodyPr anchor="t">
            <a:normAutofit/>
          </a:bodyPr>
          <a:lstStyle>
            <a:lvl1pPr>
              <a:defRPr sz="3399">
                <a:solidFill>
                  <a:schemeClr val="tx1"/>
                </a:solidFill>
              </a:defRPr>
            </a:lvl1pPr>
          </a:lstStyle>
          <a:p>
            <a:r>
              <a:rPr lang="en-US" dirty="0"/>
              <a:t>Lorem ipsum dolor</a:t>
            </a:r>
          </a:p>
        </p:txBody>
      </p:sp>
      <p:sp>
        <p:nvSpPr>
          <p:cNvPr id="3" name="Footer Placeholder 2">
            <a:extLst>
              <a:ext uri="{FF2B5EF4-FFF2-40B4-BE49-F238E27FC236}">
                <a16:creationId xmlns:a16="http://schemas.microsoft.com/office/drawing/2014/main" id="{BF418CDE-BFD7-954A-A6DA-B6C3D4C34CC7}"/>
              </a:ext>
            </a:extLst>
          </p:cNvPr>
          <p:cNvSpPr>
            <a:spLocks noGrp="1"/>
          </p:cNvSpPr>
          <p:nvPr>
            <p:ph type="ftr" sz="quarter" idx="10"/>
          </p:nvPr>
        </p:nvSpPr>
        <p:spPr/>
        <p:txBody>
          <a:bodyPr/>
          <a:lstStyle>
            <a:lvl1pPr>
              <a:defRPr>
                <a:solidFill>
                  <a:schemeClr val="bg2"/>
                </a:solidFill>
              </a:defRPr>
            </a:lvl1pPr>
          </a:lstStyle>
          <a:p>
            <a:r>
              <a:rPr lang="en-US" dirty="0"/>
              <a:t>©2020 Charles Schwab &amp; Co., Inc. (“Schwab”). All rights reserved. Member SIPC.</a:t>
            </a:r>
          </a:p>
        </p:txBody>
      </p:sp>
      <p:sp>
        <p:nvSpPr>
          <p:cNvPr id="4" name="Slide Number Placeholder 3">
            <a:extLst>
              <a:ext uri="{FF2B5EF4-FFF2-40B4-BE49-F238E27FC236}">
                <a16:creationId xmlns:a16="http://schemas.microsoft.com/office/drawing/2014/main" id="{8AF22E33-F254-3A4B-B4BF-A2B913C859BD}"/>
              </a:ext>
            </a:extLst>
          </p:cNvPr>
          <p:cNvSpPr>
            <a:spLocks noGrp="1"/>
          </p:cNvSpPr>
          <p:nvPr>
            <p:ph type="sldNum" sz="quarter" idx="11"/>
          </p:nvPr>
        </p:nvSpPr>
        <p:spPr>
          <a:solidFill>
            <a:schemeClr val="tx2"/>
          </a:solidFill>
        </p:spPr>
        <p:txBody>
          <a:bodyPr/>
          <a:lstStyle/>
          <a:p>
            <a:fld id="{51C42D48-3D89-451C-9D14-12E9AAE2BFF0}" type="slidenum">
              <a:rPr lang="en-US" smtClean="0"/>
              <a:pPr/>
              <a:t>‹#›</a:t>
            </a:fld>
            <a:endParaRPr lang="en-US" dirty="0"/>
          </a:p>
        </p:txBody>
      </p:sp>
      <p:sp>
        <p:nvSpPr>
          <p:cNvPr id="13" name="Text Placeholder 5">
            <a:extLst>
              <a:ext uri="{FF2B5EF4-FFF2-40B4-BE49-F238E27FC236}">
                <a16:creationId xmlns:a16="http://schemas.microsoft.com/office/drawing/2014/main" id="{CD045A8F-112E-024B-84DD-783CBA31CA7C}"/>
              </a:ext>
            </a:extLst>
          </p:cNvPr>
          <p:cNvSpPr>
            <a:spLocks noGrp="1"/>
          </p:cNvSpPr>
          <p:nvPr>
            <p:ph type="body" sz="quarter" idx="12" hasCustomPrompt="1"/>
          </p:nvPr>
        </p:nvSpPr>
        <p:spPr>
          <a:xfrm>
            <a:off x="7071100" y="2907468"/>
            <a:ext cx="4828032" cy="350865"/>
          </a:xfrm>
          <a:noFill/>
        </p:spPr>
        <p:txBody>
          <a:bodyPr lIns="182880" tIns="0" anchor="t">
            <a:noAutofit/>
          </a:bodyPr>
          <a:lstStyle>
            <a:lvl1pPr marL="233293" indent="-226945">
              <a:spcBef>
                <a:spcPts val="1600"/>
              </a:spcBef>
              <a:buClr>
                <a:schemeClr val="tx2"/>
              </a:buClr>
              <a:buSzPct val="100000"/>
              <a:buFont typeface="Wingdings" pitchFamily="2" charset="2"/>
              <a:buChar char="§"/>
              <a:tabLst/>
              <a:defRPr sz="2399"/>
            </a:lvl1pPr>
            <a:lvl2pPr marL="288838" indent="0">
              <a:buNone/>
              <a:defRPr/>
            </a:lvl2pPr>
            <a:lvl3pPr marL="572916" indent="0">
              <a:buNone/>
              <a:defRPr/>
            </a:lvl3pPr>
            <a:lvl4pPr marL="0" indent="0">
              <a:buNone/>
              <a:defRPr/>
            </a:lvl4pPr>
            <a:lvl5pPr marL="0" indent="0">
              <a:buNone/>
              <a:defRPr/>
            </a:lvl5pPr>
          </a:lstStyle>
          <a:p>
            <a:pPr lvl="0"/>
            <a:r>
              <a:rPr lang="en-US" dirty="0"/>
              <a:t>Lorem ipsum dolor sit </a:t>
            </a:r>
            <a:r>
              <a:rPr lang="en-US" dirty="0" err="1"/>
              <a:t>anum</a:t>
            </a:r>
            <a:endParaRPr lang="en-US" dirty="0"/>
          </a:p>
          <a:p>
            <a:pPr lvl="0"/>
            <a:endParaRPr lang="en-US" dirty="0"/>
          </a:p>
        </p:txBody>
      </p:sp>
    </p:spTree>
    <p:extLst>
      <p:ext uri="{BB962C8B-B14F-4D97-AF65-F5344CB8AC3E}">
        <p14:creationId xmlns:p14="http://schemas.microsoft.com/office/powerpoint/2010/main" val="47389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Box Outline + 4 Content with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558290-9D49-3B49-BC54-EB3DF018E4AB}"/>
              </a:ext>
            </a:extLst>
          </p:cNvPr>
          <p:cNvSpPr/>
          <p:nvPr userDrawn="1"/>
        </p:nvSpPr>
        <p:spPr>
          <a:xfrm>
            <a:off x="6173918" y="481263"/>
            <a:ext cx="2670048" cy="2670048"/>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a:extLst>
              <a:ext uri="{FF2B5EF4-FFF2-40B4-BE49-F238E27FC236}">
                <a16:creationId xmlns:a16="http://schemas.microsoft.com/office/drawing/2014/main" id="{9F1BDCFB-EFBE-0C4A-B262-D88FF1C7AC72}"/>
              </a:ext>
            </a:extLst>
          </p:cNvPr>
          <p:cNvSpPr>
            <a:spLocks noGrp="1"/>
          </p:cNvSpPr>
          <p:nvPr>
            <p:ph type="body" sz="quarter" idx="12" hasCustomPrompt="1"/>
          </p:nvPr>
        </p:nvSpPr>
        <p:spPr>
          <a:xfrm>
            <a:off x="6366162" y="577603"/>
            <a:ext cx="2289700" cy="763061"/>
          </a:xfrm>
        </p:spPr>
        <p:txBody>
          <a:bodyPr>
            <a:noAutofit/>
          </a:bodyPr>
          <a:lstStyle>
            <a:lvl1pPr marL="0" indent="0">
              <a:buNone/>
              <a:defRPr sz="5398">
                <a:solidFill>
                  <a:schemeClr val="bg1"/>
                </a:solidFill>
              </a:defRPr>
            </a:lvl1pPr>
          </a:lstStyle>
          <a:p>
            <a:pPr lvl="0"/>
            <a:r>
              <a:rPr lang="en-US" dirty="0"/>
              <a:t>01</a:t>
            </a:r>
          </a:p>
        </p:txBody>
      </p:sp>
      <p:sp>
        <p:nvSpPr>
          <p:cNvPr id="8" name="Text Placeholder 5">
            <a:extLst>
              <a:ext uri="{FF2B5EF4-FFF2-40B4-BE49-F238E27FC236}">
                <a16:creationId xmlns:a16="http://schemas.microsoft.com/office/drawing/2014/main" id="{9837B727-1E17-BC4D-A7CC-C637441D40B9}"/>
              </a:ext>
            </a:extLst>
          </p:cNvPr>
          <p:cNvSpPr>
            <a:spLocks noGrp="1"/>
          </p:cNvSpPr>
          <p:nvPr>
            <p:ph type="body" sz="quarter" idx="13" hasCustomPrompt="1"/>
          </p:nvPr>
        </p:nvSpPr>
        <p:spPr>
          <a:xfrm>
            <a:off x="6366162" y="1409416"/>
            <a:ext cx="2289700" cy="1513689"/>
          </a:xfrm>
        </p:spPr>
        <p:txBody>
          <a:bodyPr anchor="b">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3" name="Footer Placeholder 2">
            <a:extLst>
              <a:ext uri="{FF2B5EF4-FFF2-40B4-BE49-F238E27FC236}">
                <a16:creationId xmlns:a16="http://schemas.microsoft.com/office/drawing/2014/main" id="{CB577165-B907-8343-85D1-4E7420DF9AA0}"/>
              </a:ext>
            </a:extLst>
          </p:cNvPr>
          <p:cNvSpPr>
            <a:spLocks noGrp="1"/>
          </p:cNvSpPr>
          <p:nvPr>
            <p:ph type="ftr" sz="quarter" idx="10"/>
          </p:nvPr>
        </p:nvSpPr>
        <p:spPr/>
        <p:txBody>
          <a:bodyPr/>
          <a:lstStyle>
            <a:lvl1pPr>
              <a:defRPr>
                <a:solidFill>
                  <a:schemeClr val="bg1"/>
                </a:solidFill>
              </a:defRPr>
            </a:lvl1pPr>
          </a:lstStyle>
          <a:p>
            <a:r>
              <a:rPr lang="en-US" dirty="0"/>
              <a:t>©2020 Charles Schwab &amp; Co., Inc. (“Schwab”). All rights reserved. Member SIPC.</a:t>
            </a:r>
          </a:p>
        </p:txBody>
      </p:sp>
      <p:sp>
        <p:nvSpPr>
          <p:cNvPr id="4" name="Slide Number Placeholder 3">
            <a:extLst>
              <a:ext uri="{FF2B5EF4-FFF2-40B4-BE49-F238E27FC236}">
                <a16:creationId xmlns:a16="http://schemas.microsoft.com/office/drawing/2014/main" id="{95A8D666-E1ED-7C45-8370-F656FC19B148}"/>
              </a:ext>
            </a:extLst>
          </p:cNvPr>
          <p:cNvSpPr>
            <a:spLocks noGrp="1"/>
          </p:cNvSpPr>
          <p:nvPr>
            <p:ph type="sldNum" sz="quarter" idx="11"/>
          </p:nvPr>
        </p:nvSpPr>
        <p:spPr>
          <a:solidFill>
            <a:schemeClr val="tx2"/>
          </a:solidFill>
        </p:spPr>
        <p:txBody>
          <a:bodyPr/>
          <a:lstStyle/>
          <a:p>
            <a:fld id="{51C42D48-3D89-451C-9D14-12E9AAE2BFF0}" type="slidenum">
              <a:rPr lang="en-US" smtClean="0"/>
              <a:pPr/>
              <a:t>‹#›</a:t>
            </a:fld>
            <a:endParaRPr lang="en-US" dirty="0"/>
          </a:p>
        </p:txBody>
      </p:sp>
      <p:sp>
        <p:nvSpPr>
          <p:cNvPr id="13" name="Rectangle 12">
            <a:extLst>
              <a:ext uri="{FF2B5EF4-FFF2-40B4-BE49-F238E27FC236}">
                <a16:creationId xmlns:a16="http://schemas.microsoft.com/office/drawing/2014/main" id="{125ABBFE-5036-0D41-9DA2-1CA787750E84}"/>
              </a:ext>
            </a:extLst>
          </p:cNvPr>
          <p:cNvSpPr/>
          <p:nvPr userDrawn="1"/>
        </p:nvSpPr>
        <p:spPr>
          <a:xfrm>
            <a:off x="8966392" y="475534"/>
            <a:ext cx="2670048" cy="2670048"/>
          </a:xfrm>
          <a:prstGeom prst="rect">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5">
            <a:extLst>
              <a:ext uri="{FF2B5EF4-FFF2-40B4-BE49-F238E27FC236}">
                <a16:creationId xmlns:a16="http://schemas.microsoft.com/office/drawing/2014/main" id="{90387172-4D0C-B244-AD03-4870C69BF97D}"/>
              </a:ext>
            </a:extLst>
          </p:cNvPr>
          <p:cNvSpPr>
            <a:spLocks noGrp="1"/>
          </p:cNvSpPr>
          <p:nvPr>
            <p:ph type="body" sz="quarter" idx="14" hasCustomPrompt="1"/>
          </p:nvPr>
        </p:nvSpPr>
        <p:spPr>
          <a:xfrm>
            <a:off x="9158635" y="571874"/>
            <a:ext cx="2289700" cy="763061"/>
          </a:xfrm>
        </p:spPr>
        <p:txBody>
          <a:bodyPr>
            <a:noAutofit/>
          </a:bodyPr>
          <a:lstStyle>
            <a:lvl1pPr marL="0" indent="0">
              <a:buNone/>
              <a:defRPr sz="5398">
                <a:solidFill>
                  <a:schemeClr val="bg1"/>
                </a:solidFill>
              </a:defRPr>
            </a:lvl1pPr>
          </a:lstStyle>
          <a:p>
            <a:pPr lvl="0"/>
            <a:r>
              <a:rPr lang="en-US" dirty="0"/>
              <a:t>02</a:t>
            </a:r>
          </a:p>
        </p:txBody>
      </p:sp>
      <p:sp>
        <p:nvSpPr>
          <p:cNvPr id="15" name="Text Placeholder 5">
            <a:extLst>
              <a:ext uri="{FF2B5EF4-FFF2-40B4-BE49-F238E27FC236}">
                <a16:creationId xmlns:a16="http://schemas.microsoft.com/office/drawing/2014/main" id="{EACC25D5-14C4-3B44-95EF-60AA6B4EC0FF}"/>
              </a:ext>
            </a:extLst>
          </p:cNvPr>
          <p:cNvSpPr>
            <a:spLocks noGrp="1"/>
          </p:cNvSpPr>
          <p:nvPr>
            <p:ph type="body" sz="quarter" idx="15" hasCustomPrompt="1"/>
          </p:nvPr>
        </p:nvSpPr>
        <p:spPr>
          <a:xfrm>
            <a:off x="9158635" y="1403687"/>
            <a:ext cx="2289700" cy="1513689"/>
          </a:xfrm>
        </p:spPr>
        <p:txBody>
          <a:bodyPr anchor="b">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18" name="Rectangle 17">
            <a:extLst>
              <a:ext uri="{FF2B5EF4-FFF2-40B4-BE49-F238E27FC236}">
                <a16:creationId xmlns:a16="http://schemas.microsoft.com/office/drawing/2014/main" id="{4E04D9EA-A62B-B046-9FCF-809284093D89}"/>
              </a:ext>
            </a:extLst>
          </p:cNvPr>
          <p:cNvSpPr/>
          <p:nvPr userDrawn="1"/>
        </p:nvSpPr>
        <p:spPr>
          <a:xfrm>
            <a:off x="6175065" y="3280611"/>
            <a:ext cx="2670048" cy="2670048"/>
          </a:xfrm>
          <a:prstGeom prst="rect">
            <a:avLst/>
          </a:prstGeom>
          <a:solidFill>
            <a:srgbClr val="F7A80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 Placeholder 5">
            <a:extLst>
              <a:ext uri="{FF2B5EF4-FFF2-40B4-BE49-F238E27FC236}">
                <a16:creationId xmlns:a16="http://schemas.microsoft.com/office/drawing/2014/main" id="{4A4E9755-517D-224B-AEB4-7249CF69B184}"/>
              </a:ext>
            </a:extLst>
          </p:cNvPr>
          <p:cNvSpPr>
            <a:spLocks noGrp="1"/>
          </p:cNvSpPr>
          <p:nvPr>
            <p:ph type="body" sz="quarter" idx="16" hasCustomPrompt="1"/>
          </p:nvPr>
        </p:nvSpPr>
        <p:spPr>
          <a:xfrm>
            <a:off x="6367308" y="3376951"/>
            <a:ext cx="2289700" cy="763061"/>
          </a:xfrm>
        </p:spPr>
        <p:txBody>
          <a:bodyPr>
            <a:noAutofit/>
          </a:bodyPr>
          <a:lstStyle>
            <a:lvl1pPr marL="0" indent="0">
              <a:buNone/>
              <a:defRPr sz="5398">
                <a:solidFill>
                  <a:schemeClr val="bg1"/>
                </a:solidFill>
              </a:defRPr>
            </a:lvl1pPr>
          </a:lstStyle>
          <a:p>
            <a:pPr lvl="0"/>
            <a:r>
              <a:rPr lang="en-US" dirty="0"/>
              <a:t>03</a:t>
            </a:r>
          </a:p>
        </p:txBody>
      </p:sp>
      <p:sp>
        <p:nvSpPr>
          <p:cNvPr id="20" name="Text Placeholder 5">
            <a:extLst>
              <a:ext uri="{FF2B5EF4-FFF2-40B4-BE49-F238E27FC236}">
                <a16:creationId xmlns:a16="http://schemas.microsoft.com/office/drawing/2014/main" id="{4939B212-FF50-1647-A7B3-4F66B366E85F}"/>
              </a:ext>
            </a:extLst>
          </p:cNvPr>
          <p:cNvSpPr>
            <a:spLocks noGrp="1"/>
          </p:cNvSpPr>
          <p:nvPr>
            <p:ph type="body" sz="quarter" idx="17" hasCustomPrompt="1"/>
          </p:nvPr>
        </p:nvSpPr>
        <p:spPr>
          <a:xfrm>
            <a:off x="6367308" y="4208764"/>
            <a:ext cx="2289700" cy="1513689"/>
          </a:xfrm>
        </p:spPr>
        <p:txBody>
          <a:bodyPr anchor="b">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21" name="Rectangle 20">
            <a:extLst>
              <a:ext uri="{FF2B5EF4-FFF2-40B4-BE49-F238E27FC236}">
                <a16:creationId xmlns:a16="http://schemas.microsoft.com/office/drawing/2014/main" id="{23AF636C-7A1B-8A48-B084-F6DFE92E792D}"/>
              </a:ext>
            </a:extLst>
          </p:cNvPr>
          <p:cNvSpPr/>
          <p:nvPr userDrawn="1"/>
        </p:nvSpPr>
        <p:spPr>
          <a:xfrm>
            <a:off x="8967538" y="3274882"/>
            <a:ext cx="2670048" cy="2670048"/>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Text Placeholder 5">
            <a:extLst>
              <a:ext uri="{FF2B5EF4-FFF2-40B4-BE49-F238E27FC236}">
                <a16:creationId xmlns:a16="http://schemas.microsoft.com/office/drawing/2014/main" id="{55042F37-0613-914F-9A0C-18951D51F552}"/>
              </a:ext>
            </a:extLst>
          </p:cNvPr>
          <p:cNvSpPr>
            <a:spLocks noGrp="1"/>
          </p:cNvSpPr>
          <p:nvPr>
            <p:ph type="body" sz="quarter" idx="18" hasCustomPrompt="1"/>
          </p:nvPr>
        </p:nvSpPr>
        <p:spPr>
          <a:xfrm>
            <a:off x="9159781" y="3371220"/>
            <a:ext cx="2289700" cy="763061"/>
          </a:xfrm>
        </p:spPr>
        <p:txBody>
          <a:bodyPr>
            <a:noAutofit/>
          </a:bodyPr>
          <a:lstStyle>
            <a:lvl1pPr marL="0" indent="0">
              <a:buNone/>
              <a:defRPr sz="5398">
                <a:solidFill>
                  <a:schemeClr val="bg1"/>
                </a:solidFill>
              </a:defRPr>
            </a:lvl1pPr>
          </a:lstStyle>
          <a:p>
            <a:pPr lvl="0"/>
            <a:r>
              <a:rPr lang="en-US" dirty="0"/>
              <a:t>04</a:t>
            </a:r>
          </a:p>
        </p:txBody>
      </p:sp>
      <p:sp>
        <p:nvSpPr>
          <p:cNvPr id="23" name="Text Placeholder 5">
            <a:extLst>
              <a:ext uri="{FF2B5EF4-FFF2-40B4-BE49-F238E27FC236}">
                <a16:creationId xmlns:a16="http://schemas.microsoft.com/office/drawing/2014/main" id="{27698E54-47A2-AA47-B2E5-AEE575E28447}"/>
              </a:ext>
            </a:extLst>
          </p:cNvPr>
          <p:cNvSpPr>
            <a:spLocks noGrp="1"/>
          </p:cNvSpPr>
          <p:nvPr>
            <p:ph type="body" sz="quarter" idx="19" hasCustomPrompt="1"/>
          </p:nvPr>
        </p:nvSpPr>
        <p:spPr>
          <a:xfrm>
            <a:off x="9159781" y="4203035"/>
            <a:ext cx="2289700" cy="1513689"/>
          </a:xfrm>
        </p:spPr>
        <p:txBody>
          <a:bodyPr anchor="b">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25" name="Text Placeholder 7">
            <a:extLst>
              <a:ext uri="{FF2B5EF4-FFF2-40B4-BE49-F238E27FC236}">
                <a16:creationId xmlns:a16="http://schemas.microsoft.com/office/drawing/2014/main" id="{A8A02612-BD3B-4848-8D8A-C01BF931D524}"/>
              </a:ext>
            </a:extLst>
          </p:cNvPr>
          <p:cNvSpPr>
            <a:spLocks noGrp="1"/>
          </p:cNvSpPr>
          <p:nvPr>
            <p:ph type="body" sz="quarter" idx="20" hasCustomPrompt="1"/>
          </p:nvPr>
        </p:nvSpPr>
        <p:spPr>
          <a:xfrm>
            <a:off x="583842" y="494226"/>
            <a:ext cx="5440680" cy="5440680"/>
          </a:xfrm>
          <a:noFill/>
          <a:ln w="38100">
            <a:solidFill>
              <a:schemeClr val="tx2"/>
            </a:solidFill>
          </a:ln>
        </p:spPr>
        <p:txBody>
          <a:bodyPr lIns="274320" tIns="182880" rIns="182880" bIns="274320" anchor="b">
            <a:noAutofit/>
          </a:bodyPr>
          <a:lstStyle>
            <a:lvl1pPr marL="0" indent="0">
              <a:lnSpc>
                <a:spcPct val="90000"/>
              </a:lnSpc>
              <a:spcBef>
                <a:spcPts val="0"/>
              </a:spcBef>
              <a:buNone/>
              <a:defRPr sz="3999">
                <a:solidFill>
                  <a:schemeClr val="bg1"/>
                </a:solidFill>
              </a:defRPr>
            </a:lvl1pPr>
            <a:lvl2pPr marL="288838" indent="0">
              <a:buNone/>
              <a:defRPr sz="3199">
                <a:solidFill>
                  <a:schemeClr val="bg1"/>
                </a:solidFill>
              </a:defRPr>
            </a:lvl2pPr>
            <a:lvl3pPr marL="572916" indent="0">
              <a:buNone/>
              <a:defRPr sz="3199">
                <a:solidFill>
                  <a:schemeClr val="bg1"/>
                </a:solidFill>
              </a:defRPr>
            </a:lvl3pPr>
            <a:lvl4pPr marL="0" indent="0">
              <a:buNone/>
              <a:defRPr sz="3199">
                <a:solidFill>
                  <a:schemeClr val="bg1"/>
                </a:solidFill>
              </a:defRPr>
            </a:lvl4pPr>
            <a:lvl5pPr marL="0" indent="0">
              <a:buNone/>
              <a:defRPr sz="3199">
                <a:solidFill>
                  <a:schemeClr val="bg1"/>
                </a:solidFill>
              </a:defRPr>
            </a:lvl5pPr>
          </a:lstStyle>
          <a:p>
            <a:pPr lvl="0"/>
            <a:r>
              <a:rPr lang="en-US" dirty="0"/>
              <a:t>Lorem ipsum dolor magna </a:t>
            </a:r>
            <a:r>
              <a:rPr lang="en-US" dirty="0" err="1"/>
              <a:t>aliqua</a:t>
            </a:r>
            <a:r>
              <a:rPr lang="en-US" dirty="0"/>
              <a:t>.</a:t>
            </a:r>
          </a:p>
        </p:txBody>
      </p:sp>
    </p:spTree>
    <p:extLst>
      <p:ext uri="{BB962C8B-B14F-4D97-AF65-F5344CB8AC3E}">
        <p14:creationId xmlns:p14="http://schemas.microsoft.com/office/powerpoint/2010/main" val="8727446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alf Page Photo + 4 Content">
    <p:bg>
      <p:bgPr>
        <a:solidFill>
          <a:schemeClr val="tx1">
            <a:lumMod val="7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3FDEE9-574C-4B42-9528-EC6490FDD8E4}"/>
              </a:ext>
            </a:extLst>
          </p:cNvPr>
          <p:cNvSpPr>
            <a:spLocks noGrp="1"/>
          </p:cNvSpPr>
          <p:nvPr>
            <p:ph type="title" hasCustomPrompt="1"/>
          </p:nvPr>
        </p:nvSpPr>
        <p:spPr>
          <a:xfrm>
            <a:off x="6462239" y="278497"/>
            <a:ext cx="5184330" cy="649655"/>
          </a:xfrm>
        </p:spPr>
        <p:txBody>
          <a:bodyPr anchor="ctr">
            <a:noAutofit/>
          </a:bodyPr>
          <a:lstStyle>
            <a:lvl1pPr>
              <a:lnSpc>
                <a:spcPct val="75000"/>
              </a:lnSpc>
              <a:defRPr sz="2799">
                <a:solidFill>
                  <a:schemeClr val="bg1"/>
                </a:solidFill>
              </a:defRPr>
            </a:lvl1pPr>
          </a:lstStyle>
          <a:p>
            <a:r>
              <a:rPr lang="en-US" dirty="0"/>
              <a:t>Lorem ipsum dolor</a:t>
            </a:r>
          </a:p>
        </p:txBody>
      </p:sp>
      <p:sp>
        <p:nvSpPr>
          <p:cNvPr id="8" name="Text Placeholder 5">
            <a:extLst>
              <a:ext uri="{FF2B5EF4-FFF2-40B4-BE49-F238E27FC236}">
                <a16:creationId xmlns:a16="http://schemas.microsoft.com/office/drawing/2014/main" id="{9837B727-1E17-BC4D-A7CC-C637441D40B9}"/>
              </a:ext>
            </a:extLst>
          </p:cNvPr>
          <p:cNvSpPr>
            <a:spLocks noGrp="1"/>
          </p:cNvSpPr>
          <p:nvPr>
            <p:ph type="body" sz="quarter" idx="13" hasCustomPrompt="1"/>
          </p:nvPr>
        </p:nvSpPr>
        <p:spPr>
          <a:xfrm>
            <a:off x="6448663" y="970546"/>
            <a:ext cx="2551176" cy="2551176"/>
          </a:xfrm>
          <a:solidFill>
            <a:schemeClr val="tx2"/>
          </a:solidFill>
        </p:spPr>
        <p:txBody>
          <a:bodyPr lIns="182880" bIns="182880" anchor="b">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3" name="Footer Placeholder 2">
            <a:extLst>
              <a:ext uri="{FF2B5EF4-FFF2-40B4-BE49-F238E27FC236}">
                <a16:creationId xmlns:a16="http://schemas.microsoft.com/office/drawing/2014/main" id="{CB577165-B907-8343-85D1-4E7420DF9AA0}"/>
              </a:ext>
            </a:extLst>
          </p:cNvPr>
          <p:cNvSpPr>
            <a:spLocks noGrp="1"/>
          </p:cNvSpPr>
          <p:nvPr>
            <p:ph type="ftr" sz="quarter" idx="10"/>
          </p:nvPr>
        </p:nvSpPr>
        <p:spPr/>
        <p:txBody>
          <a:bodyPr/>
          <a:lstStyle>
            <a:lvl1pPr>
              <a:defRPr>
                <a:solidFill>
                  <a:schemeClr val="bg1"/>
                </a:solidFill>
              </a:defRPr>
            </a:lvl1pPr>
          </a:lstStyle>
          <a:p>
            <a:r>
              <a:rPr lang="en-US" dirty="0"/>
              <a:t>©2020 Charles Schwab &amp; Co., Inc. (“Schwab”). All rights reserved. Member SIPC.</a:t>
            </a:r>
          </a:p>
        </p:txBody>
      </p:sp>
      <p:sp>
        <p:nvSpPr>
          <p:cNvPr id="4" name="Slide Number Placeholder 3">
            <a:extLst>
              <a:ext uri="{FF2B5EF4-FFF2-40B4-BE49-F238E27FC236}">
                <a16:creationId xmlns:a16="http://schemas.microsoft.com/office/drawing/2014/main" id="{95A8D666-E1ED-7C45-8370-F656FC19B148}"/>
              </a:ext>
            </a:extLst>
          </p:cNvPr>
          <p:cNvSpPr>
            <a:spLocks noGrp="1"/>
          </p:cNvSpPr>
          <p:nvPr>
            <p:ph type="sldNum" sz="quarter" idx="11"/>
          </p:nvPr>
        </p:nvSpPr>
        <p:spPr>
          <a:solidFill>
            <a:schemeClr val="tx2"/>
          </a:solidFill>
        </p:spPr>
        <p:txBody>
          <a:bodyPr/>
          <a:lstStyle/>
          <a:p>
            <a:fld id="{51C42D48-3D89-451C-9D14-12E9AAE2BFF0}" type="slidenum">
              <a:rPr lang="en-US" smtClean="0"/>
              <a:pPr/>
              <a:t>‹#›</a:t>
            </a:fld>
            <a:endParaRPr lang="en-US" dirty="0"/>
          </a:p>
        </p:txBody>
      </p:sp>
      <p:sp>
        <p:nvSpPr>
          <p:cNvPr id="28" name="Text Placeholder 5">
            <a:extLst>
              <a:ext uri="{FF2B5EF4-FFF2-40B4-BE49-F238E27FC236}">
                <a16:creationId xmlns:a16="http://schemas.microsoft.com/office/drawing/2014/main" id="{4AE55C07-AE2E-8747-87D4-1A4FF41AD746}"/>
              </a:ext>
            </a:extLst>
          </p:cNvPr>
          <p:cNvSpPr>
            <a:spLocks noGrp="1"/>
          </p:cNvSpPr>
          <p:nvPr>
            <p:ph type="body" sz="quarter" idx="14" hasCustomPrompt="1"/>
          </p:nvPr>
        </p:nvSpPr>
        <p:spPr>
          <a:xfrm>
            <a:off x="9083006" y="970546"/>
            <a:ext cx="2551176" cy="2551176"/>
          </a:xfrm>
          <a:solidFill>
            <a:schemeClr val="tx1"/>
          </a:solidFill>
        </p:spPr>
        <p:txBody>
          <a:bodyPr lIns="182880" bIns="182880" anchor="b">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34" name="Text Placeholder 5">
            <a:extLst>
              <a:ext uri="{FF2B5EF4-FFF2-40B4-BE49-F238E27FC236}">
                <a16:creationId xmlns:a16="http://schemas.microsoft.com/office/drawing/2014/main" id="{9D64043E-3331-A44F-8931-273081803A31}"/>
              </a:ext>
            </a:extLst>
          </p:cNvPr>
          <p:cNvSpPr>
            <a:spLocks noGrp="1"/>
          </p:cNvSpPr>
          <p:nvPr>
            <p:ph type="body" sz="quarter" idx="15" hasCustomPrompt="1"/>
          </p:nvPr>
        </p:nvSpPr>
        <p:spPr>
          <a:xfrm>
            <a:off x="6449809" y="3611764"/>
            <a:ext cx="2551176" cy="2551176"/>
          </a:xfrm>
          <a:solidFill>
            <a:schemeClr val="bg2"/>
          </a:solidFill>
        </p:spPr>
        <p:txBody>
          <a:bodyPr lIns="182880" bIns="182880" anchor="b">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35" name="Text Placeholder 5">
            <a:extLst>
              <a:ext uri="{FF2B5EF4-FFF2-40B4-BE49-F238E27FC236}">
                <a16:creationId xmlns:a16="http://schemas.microsoft.com/office/drawing/2014/main" id="{6165F3E0-CC85-B543-A57F-F329557F371E}"/>
              </a:ext>
            </a:extLst>
          </p:cNvPr>
          <p:cNvSpPr>
            <a:spLocks noGrp="1"/>
          </p:cNvSpPr>
          <p:nvPr>
            <p:ph type="body" sz="quarter" idx="16" hasCustomPrompt="1"/>
          </p:nvPr>
        </p:nvSpPr>
        <p:spPr>
          <a:xfrm>
            <a:off x="9084152" y="3611764"/>
            <a:ext cx="2551176" cy="2551176"/>
          </a:xfrm>
          <a:solidFill>
            <a:schemeClr val="accent1"/>
          </a:solidFill>
        </p:spPr>
        <p:txBody>
          <a:bodyPr lIns="182880" bIns="182880" anchor="b">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Tree>
    <p:extLst>
      <p:ext uri="{BB962C8B-B14F-4D97-AF65-F5344CB8AC3E}">
        <p14:creationId xmlns:p14="http://schemas.microsoft.com/office/powerpoint/2010/main" val="8736571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Box Outline + 4 Content Light">
    <p:spTree>
      <p:nvGrpSpPr>
        <p:cNvPr id="1" name=""/>
        <p:cNvGrpSpPr/>
        <p:nvPr/>
      </p:nvGrpSpPr>
      <p:grpSpPr>
        <a:xfrm>
          <a:off x="0" y="0"/>
          <a:ext cx="0" cy="0"/>
          <a:chOff x="0" y="0"/>
          <a:chExt cx="0" cy="0"/>
        </a:xfrm>
      </p:grpSpPr>
      <p:sp>
        <p:nvSpPr>
          <p:cNvPr id="30" name="Text Placeholder 5">
            <a:extLst>
              <a:ext uri="{FF2B5EF4-FFF2-40B4-BE49-F238E27FC236}">
                <a16:creationId xmlns:a16="http://schemas.microsoft.com/office/drawing/2014/main" id="{6443BDE8-FF55-B44E-8387-B1815A64AE31}"/>
              </a:ext>
            </a:extLst>
          </p:cNvPr>
          <p:cNvSpPr>
            <a:spLocks noGrp="1"/>
          </p:cNvSpPr>
          <p:nvPr>
            <p:ph type="body" sz="quarter" idx="16" hasCustomPrompt="1"/>
          </p:nvPr>
        </p:nvSpPr>
        <p:spPr>
          <a:xfrm>
            <a:off x="8967538" y="3274882"/>
            <a:ext cx="2670048" cy="2670048"/>
          </a:xfrm>
          <a:solidFill>
            <a:schemeClr val="accent1"/>
          </a:solidFill>
        </p:spPr>
        <p:txBody>
          <a:bodyPr lIns="182880" bIns="182880" anchor="b">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29" name="Text Placeholder 5">
            <a:extLst>
              <a:ext uri="{FF2B5EF4-FFF2-40B4-BE49-F238E27FC236}">
                <a16:creationId xmlns:a16="http://schemas.microsoft.com/office/drawing/2014/main" id="{C4AEEFAF-9B46-B74C-ACDC-1A4C88CC26A9}"/>
              </a:ext>
            </a:extLst>
          </p:cNvPr>
          <p:cNvSpPr>
            <a:spLocks noGrp="1"/>
          </p:cNvSpPr>
          <p:nvPr>
            <p:ph type="body" sz="quarter" idx="22" hasCustomPrompt="1"/>
          </p:nvPr>
        </p:nvSpPr>
        <p:spPr>
          <a:xfrm>
            <a:off x="6175065" y="3280611"/>
            <a:ext cx="2670048" cy="2670048"/>
          </a:xfrm>
          <a:solidFill>
            <a:schemeClr val="bg2"/>
          </a:solidFill>
        </p:spPr>
        <p:txBody>
          <a:bodyPr lIns="182880" bIns="182880" anchor="b">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28" name="Text Placeholder 5">
            <a:extLst>
              <a:ext uri="{FF2B5EF4-FFF2-40B4-BE49-F238E27FC236}">
                <a16:creationId xmlns:a16="http://schemas.microsoft.com/office/drawing/2014/main" id="{A8EDCFC9-3914-2642-BA58-3A5EF8E68654}"/>
              </a:ext>
            </a:extLst>
          </p:cNvPr>
          <p:cNvSpPr>
            <a:spLocks noGrp="1"/>
          </p:cNvSpPr>
          <p:nvPr>
            <p:ph type="body" sz="quarter" idx="14" hasCustomPrompt="1"/>
          </p:nvPr>
        </p:nvSpPr>
        <p:spPr>
          <a:xfrm>
            <a:off x="8966392" y="475534"/>
            <a:ext cx="2670048" cy="2670048"/>
          </a:xfrm>
          <a:solidFill>
            <a:schemeClr val="tx1"/>
          </a:solidFill>
        </p:spPr>
        <p:txBody>
          <a:bodyPr lIns="182880" bIns="182880" anchor="b">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26" name="Text Placeholder 5">
            <a:extLst>
              <a:ext uri="{FF2B5EF4-FFF2-40B4-BE49-F238E27FC236}">
                <a16:creationId xmlns:a16="http://schemas.microsoft.com/office/drawing/2014/main" id="{9CD8BEB1-2D87-7445-89EC-0A23AC957788}"/>
              </a:ext>
            </a:extLst>
          </p:cNvPr>
          <p:cNvSpPr>
            <a:spLocks noGrp="1"/>
          </p:cNvSpPr>
          <p:nvPr>
            <p:ph type="body" sz="quarter" idx="21" hasCustomPrompt="1"/>
          </p:nvPr>
        </p:nvSpPr>
        <p:spPr>
          <a:xfrm>
            <a:off x="6173918" y="481263"/>
            <a:ext cx="2670048" cy="2670048"/>
          </a:xfrm>
          <a:solidFill>
            <a:schemeClr val="tx2"/>
          </a:solidFill>
        </p:spPr>
        <p:txBody>
          <a:bodyPr lIns="182880" bIns="182880" anchor="b">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3" name="Footer Placeholder 2">
            <a:extLst>
              <a:ext uri="{FF2B5EF4-FFF2-40B4-BE49-F238E27FC236}">
                <a16:creationId xmlns:a16="http://schemas.microsoft.com/office/drawing/2014/main" id="{CB577165-B907-8343-85D1-4E7420DF9AA0}"/>
              </a:ext>
            </a:extLst>
          </p:cNvPr>
          <p:cNvSpPr>
            <a:spLocks noGrp="1"/>
          </p:cNvSpPr>
          <p:nvPr>
            <p:ph type="ftr" sz="quarter" idx="10"/>
          </p:nvPr>
        </p:nvSpPr>
        <p:spPr/>
        <p:txBody>
          <a:bodyPr/>
          <a:lstStyle>
            <a:lvl1pPr>
              <a:defRPr>
                <a:solidFill>
                  <a:schemeClr val="bg2"/>
                </a:solidFill>
              </a:defRPr>
            </a:lvl1pPr>
          </a:lstStyle>
          <a:p>
            <a:r>
              <a:rPr lang="en-US" dirty="0"/>
              <a:t>©2020 Charles Schwab &amp; Co., Inc. (“Schwab”). All rights reserved. Member SIPC.</a:t>
            </a:r>
          </a:p>
        </p:txBody>
      </p:sp>
      <p:sp>
        <p:nvSpPr>
          <p:cNvPr id="4" name="Slide Number Placeholder 3">
            <a:extLst>
              <a:ext uri="{FF2B5EF4-FFF2-40B4-BE49-F238E27FC236}">
                <a16:creationId xmlns:a16="http://schemas.microsoft.com/office/drawing/2014/main" id="{95A8D666-E1ED-7C45-8370-F656FC19B148}"/>
              </a:ext>
            </a:extLst>
          </p:cNvPr>
          <p:cNvSpPr>
            <a:spLocks noGrp="1"/>
          </p:cNvSpPr>
          <p:nvPr>
            <p:ph type="sldNum" sz="quarter" idx="11"/>
          </p:nvPr>
        </p:nvSpPr>
        <p:spPr>
          <a:solidFill>
            <a:schemeClr val="tx2"/>
          </a:solidFill>
        </p:spPr>
        <p:txBody>
          <a:bodyPr/>
          <a:lstStyle/>
          <a:p>
            <a:fld id="{51C42D48-3D89-451C-9D14-12E9AAE2BFF0}" type="slidenum">
              <a:rPr lang="en-US" smtClean="0"/>
              <a:pPr/>
              <a:t>‹#›</a:t>
            </a:fld>
            <a:endParaRPr lang="en-US" dirty="0"/>
          </a:p>
        </p:txBody>
      </p:sp>
      <p:sp>
        <p:nvSpPr>
          <p:cNvPr id="25" name="Text Placeholder 7">
            <a:extLst>
              <a:ext uri="{FF2B5EF4-FFF2-40B4-BE49-F238E27FC236}">
                <a16:creationId xmlns:a16="http://schemas.microsoft.com/office/drawing/2014/main" id="{A8A02612-BD3B-4848-8D8A-C01BF931D524}"/>
              </a:ext>
            </a:extLst>
          </p:cNvPr>
          <p:cNvSpPr>
            <a:spLocks noGrp="1"/>
          </p:cNvSpPr>
          <p:nvPr>
            <p:ph type="body" sz="quarter" idx="20" hasCustomPrompt="1"/>
          </p:nvPr>
        </p:nvSpPr>
        <p:spPr>
          <a:xfrm>
            <a:off x="583842" y="494226"/>
            <a:ext cx="5440680" cy="5440680"/>
          </a:xfrm>
          <a:noFill/>
          <a:ln w="38100">
            <a:solidFill>
              <a:schemeClr val="tx2"/>
            </a:solidFill>
          </a:ln>
        </p:spPr>
        <p:txBody>
          <a:bodyPr lIns="274320" tIns="182880" rIns="182880" bIns="365760" anchor="b">
            <a:noAutofit/>
          </a:bodyPr>
          <a:lstStyle>
            <a:lvl1pPr marL="0" indent="0">
              <a:lnSpc>
                <a:spcPct val="90000"/>
              </a:lnSpc>
              <a:spcBef>
                <a:spcPts val="0"/>
              </a:spcBef>
              <a:buNone/>
              <a:defRPr sz="3999">
                <a:solidFill>
                  <a:schemeClr val="tx1"/>
                </a:solidFill>
              </a:defRPr>
            </a:lvl1pPr>
            <a:lvl2pPr marL="288838" indent="0">
              <a:buNone/>
              <a:defRPr sz="3199">
                <a:solidFill>
                  <a:schemeClr val="bg1"/>
                </a:solidFill>
              </a:defRPr>
            </a:lvl2pPr>
            <a:lvl3pPr marL="572916" indent="0">
              <a:buNone/>
              <a:defRPr sz="3199">
                <a:solidFill>
                  <a:schemeClr val="bg1"/>
                </a:solidFill>
              </a:defRPr>
            </a:lvl3pPr>
            <a:lvl4pPr marL="0" indent="0">
              <a:buNone/>
              <a:defRPr sz="3199">
                <a:solidFill>
                  <a:schemeClr val="bg1"/>
                </a:solidFill>
              </a:defRPr>
            </a:lvl4pPr>
            <a:lvl5pPr marL="0" indent="0">
              <a:buNone/>
              <a:defRPr sz="3199">
                <a:solidFill>
                  <a:schemeClr val="bg1"/>
                </a:solidFill>
              </a:defRPr>
            </a:lvl5pPr>
          </a:lstStyle>
          <a:p>
            <a:pPr lvl="0"/>
            <a:r>
              <a:rPr lang="en-US" dirty="0"/>
              <a:t>Lorem ipsum dolor magna </a:t>
            </a:r>
            <a:r>
              <a:rPr lang="en-US" dirty="0" err="1"/>
              <a:t>aliqua</a:t>
            </a:r>
            <a:r>
              <a:rPr lang="en-US" dirty="0"/>
              <a:t>.</a:t>
            </a:r>
          </a:p>
        </p:txBody>
      </p:sp>
      <p:sp>
        <p:nvSpPr>
          <p:cNvPr id="9" name="Picture Placeholder 4">
            <a:extLst>
              <a:ext uri="{FF2B5EF4-FFF2-40B4-BE49-F238E27FC236}">
                <a16:creationId xmlns:a16="http://schemas.microsoft.com/office/drawing/2014/main" id="{60AA1876-B8DB-1545-937B-9271B830E16E}"/>
              </a:ext>
            </a:extLst>
          </p:cNvPr>
          <p:cNvSpPr>
            <a:spLocks noGrp="1"/>
          </p:cNvSpPr>
          <p:nvPr>
            <p:ph type="pic" sz="quarter" idx="23"/>
          </p:nvPr>
        </p:nvSpPr>
        <p:spPr>
          <a:xfrm>
            <a:off x="886176" y="796702"/>
            <a:ext cx="914400" cy="914400"/>
          </a:xfrm>
        </p:spPr>
        <p:txBody>
          <a:bodyPr anchor="ctr">
            <a:normAutofit/>
          </a:bodyPr>
          <a:lstStyle>
            <a:lvl1pPr marL="0" indent="0" algn="ctr">
              <a:buNone/>
              <a:defRPr sz="1200"/>
            </a:lvl1pPr>
          </a:lstStyle>
          <a:p>
            <a:endParaRPr lang="en-US" dirty="0"/>
          </a:p>
        </p:txBody>
      </p:sp>
    </p:spTree>
    <p:extLst>
      <p:ext uri="{BB962C8B-B14F-4D97-AF65-F5344CB8AC3E}">
        <p14:creationId xmlns:p14="http://schemas.microsoft.com/office/powerpoint/2010/main" val="1651698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Charles Schwab Corporation. ©2016</a:t>
            </a:r>
          </a:p>
        </p:txBody>
      </p:sp>
      <p:sp>
        <p:nvSpPr>
          <p:cNvPr id="7" name="Slide Number Placeholder 6"/>
          <p:cNvSpPr>
            <a:spLocks noGrp="1"/>
          </p:cNvSpPr>
          <p:nvPr>
            <p:ph type="sldNum" sz="quarter" idx="12"/>
          </p:nvPr>
        </p:nvSpPr>
        <p:spPr/>
        <p:txBody>
          <a:bodyPr/>
          <a:lstStyle/>
          <a:p>
            <a:fld id="{51C42D48-3D89-451C-9D14-12E9AAE2BFF0}" type="slidenum">
              <a:rPr lang="en-US" smtClean="0"/>
              <a:t>‹#›</a:t>
            </a:fld>
            <a:endParaRPr lang="en-US"/>
          </a:p>
        </p:txBody>
      </p:sp>
    </p:spTree>
    <p:extLst>
      <p:ext uri="{BB962C8B-B14F-4D97-AF65-F5344CB8AC3E}">
        <p14:creationId xmlns:p14="http://schemas.microsoft.com/office/powerpoint/2010/main" val="38397068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S-Box Outline + 4 Content Dark">
    <p:bg>
      <p:bgPr>
        <a:solidFill>
          <a:schemeClr val="tx1">
            <a:lumMod val="75000"/>
          </a:schemeClr>
        </a:solidFill>
        <a:effectLst/>
      </p:bgPr>
    </p:bg>
    <p:spTree>
      <p:nvGrpSpPr>
        <p:cNvPr id="1" name=""/>
        <p:cNvGrpSpPr/>
        <p:nvPr/>
      </p:nvGrpSpPr>
      <p:grpSpPr>
        <a:xfrm>
          <a:off x="0" y="0"/>
          <a:ext cx="0" cy="0"/>
          <a:chOff x="0" y="0"/>
          <a:chExt cx="0" cy="0"/>
        </a:xfrm>
      </p:grpSpPr>
      <p:sp>
        <p:nvSpPr>
          <p:cNvPr id="30" name="Text Placeholder 5">
            <a:extLst>
              <a:ext uri="{FF2B5EF4-FFF2-40B4-BE49-F238E27FC236}">
                <a16:creationId xmlns:a16="http://schemas.microsoft.com/office/drawing/2014/main" id="{6443BDE8-FF55-B44E-8387-B1815A64AE31}"/>
              </a:ext>
            </a:extLst>
          </p:cNvPr>
          <p:cNvSpPr>
            <a:spLocks noGrp="1"/>
          </p:cNvSpPr>
          <p:nvPr>
            <p:ph type="body" sz="quarter" idx="16" hasCustomPrompt="1"/>
          </p:nvPr>
        </p:nvSpPr>
        <p:spPr>
          <a:xfrm>
            <a:off x="8967538" y="3274882"/>
            <a:ext cx="2670048" cy="2670048"/>
          </a:xfrm>
          <a:solidFill>
            <a:schemeClr val="accent2"/>
          </a:solidFill>
        </p:spPr>
        <p:txBody>
          <a:bodyPr lIns="182880" bIns="182880" anchor="b">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29" name="Text Placeholder 5">
            <a:extLst>
              <a:ext uri="{FF2B5EF4-FFF2-40B4-BE49-F238E27FC236}">
                <a16:creationId xmlns:a16="http://schemas.microsoft.com/office/drawing/2014/main" id="{C4AEEFAF-9B46-B74C-ACDC-1A4C88CC26A9}"/>
              </a:ext>
            </a:extLst>
          </p:cNvPr>
          <p:cNvSpPr>
            <a:spLocks noGrp="1"/>
          </p:cNvSpPr>
          <p:nvPr>
            <p:ph type="body" sz="quarter" idx="22" hasCustomPrompt="1"/>
          </p:nvPr>
        </p:nvSpPr>
        <p:spPr>
          <a:xfrm>
            <a:off x="6175065" y="3280611"/>
            <a:ext cx="2670048" cy="2670048"/>
          </a:xfrm>
          <a:solidFill>
            <a:schemeClr val="accent1"/>
          </a:solidFill>
        </p:spPr>
        <p:txBody>
          <a:bodyPr lIns="182880" bIns="182880" anchor="b">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28" name="Text Placeholder 5">
            <a:extLst>
              <a:ext uri="{FF2B5EF4-FFF2-40B4-BE49-F238E27FC236}">
                <a16:creationId xmlns:a16="http://schemas.microsoft.com/office/drawing/2014/main" id="{A8EDCFC9-3914-2642-BA58-3A5EF8E68654}"/>
              </a:ext>
            </a:extLst>
          </p:cNvPr>
          <p:cNvSpPr>
            <a:spLocks noGrp="1"/>
          </p:cNvSpPr>
          <p:nvPr>
            <p:ph type="body" sz="quarter" idx="14" hasCustomPrompt="1"/>
          </p:nvPr>
        </p:nvSpPr>
        <p:spPr>
          <a:xfrm>
            <a:off x="8966392" y="475534"/>
            <a:ext cx="2670048" cy="2670048"/>
          </a:xfrm>
          <a:solidFill>
            <a:schemeClr val="bg2"/>
          </a:solidFill>
        </p:spPr>
        <p:txBody>
          <a:bodyPr lIns="182880" bIns="182880" anchor="b">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26" name="Text Placeholder 5">
            <a:extLst>
              <a:ext uri="{FF2B5EF4-FFF2-40B4-BE49-F238E27FC236}">
                <a16:creationId xmlns:a16="http://schemas.microsoft.com/office/drawing/2014/main" id="{9CD8BEB1-2D87-7445-89EC-0A23AC957788}"/>
              </a:ext>
            </a:extLst>
          </p:cNvPr>
          <p:cNvSpPr>
            <a:spLocks noGrp="1"/>
          </p:cNvSpPr>
          <p:nvPr>
            <p:ph type="body" sz="quarter" idx="21" hasCustomPrompt="1"/>
          </p:nvPr>
        </p:nvSpPr>
        <p:spPr>
          <a:xfrm>
            <a:off x="6173918" y="481263"/>
            <a:ext cx="2670048" cy="2670048"/>
          </a:xfrm>
          <a:solidFill>
            <a:schemeClr val="tx2"/>
          </a:solidFill>
        </p:spPr>
        <p:txBody>
          <a:bodyPr lIns="182880" bIns="182880" anchor="b">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3" name="Footer Placeholder 2">
            <a:extLst>
              <a:ext uri="{FF2B5EF4-FFF2-40B4-BE49-F238E27FC236}">
                <a16:creationId xmlns:a16="http://schemas.microsoft.com/office/drawing/2014/main" id="{CB577165-B907-8343-85D1-4E7420DF9AA0}"/>
              </a:ext>
            </a:extLst>
          </p:cNvPr>
          <p:cNvSpPr>
            <a:spLocks noGrp="1"/>
          </p:cNvSpPr>
          <p:nvPr>
            <p:ph type="ftr" sz="quarter" idx="10"/>
          </p:nvPr>
        </p:nvSpPr>
        <p:spPr/>
        <p:txBody>
          <a:bodyPr/>
          <a:lstStyle>
            <a:lvl1pPr>
              <a:defRPr>
                <a:solidFill>
                  <a:schemeClr val="bg1"/>
                </a:solidFill>
              </a:defRPr>
            </a:lvl1pPr>
          </a:lstStyle>
          <a:p>
            <a:r>
              <a:rPr lang="en-US" dirty="0"/>
              <a:t>©2020 Charles Schwab &amp; Co., Inc. (“Schwab”). All rights reserved. Member SIPC.</a:t>
            </a:r>
          </a:p>
        </p:txBody>
      </p:sp>
      <p:sp>
        <p:nvSpPr>
          <p:cNvPr id="4" name="Slide Number Placeholder 3">
            <a:extLst>
              <a:ext uri="{FF2B5EF4-FFF2-40B4-BE49-F238E27FC236}">
                <a16:creationId xmlns:a16="http://schemas.microsoft.com/office/drawing/2014/main" id="{95A8D666-E1ED-7C45-8370-F656FC19B148}"/>
              </a:ext>
            </a:extLst>
          </p:cNvPr>
          <p:cNvSpPr>
            <a:spLocks noGrp="1"/>
          </p:cNvSpPr>
          <p:nvPr>
            <p:ph type="sldNum" sz="quarter" idx="11"/>
          </p:nvPr>
        </p:nvSpPr>
        <p:spPr>
          <a:solidFill>
            <a:schemeClr val="tx2"/>
          </a:solidFill>
        </p:spPr>
        <p:txBody>
          <a:bodyPr/>
          <a:lstStyle/>
          <a:p>
            <a:fld id="{51C42D48-3D89-451C-9D14-12E9AAE2BFF0}" type="slidenum">
              <a:rPr lang="en-US" smtClean="0"/>
              <a:pPr/>
              <a:t>‹#›</a:t>
            </a:fld>
            <a:endParaRPr lang="en-US" dirty="0"/>
          </a:p>
        </p:txBody>
      </p:sp>
      <p:sp>
        <p:nvSpPr>
          <p:cNvPr id="25" name="Text Placeholder 7">
            <a:extLst>
              <a:ext uri="{FF2B5EF4-FFF2-40B4-BE49-F238E27FC236}">
                <a16:creationId xmlns:a16="http://schemas.microsoft.com/office/drawing/2014/main" id="{A8A02612-BD3B-4848-8D8A-C01BF931D524}"/>
              </a:ext>
            </a:extLst>
          </p:cNvPr>
          <p:cNvSpPr>
            <a:spLocks noGrp="1"/>
          </p:cNvSpPr>
          <p:nvPr>
            <p:ph type="body" sz="quarter" idx="20" hasCustomPrompt="1"/>
          </p:nvPr>
        </p:nvSpPr>
        <p:spPr>
          <a:xfrm>
            <a:off x="583842" y="494226"/>
            <a:ext cx="5440680" cy="5440680"/>
          </a:xfrm>
          <a:noFill/>
          <a:ln w="38100">
            <a:solidFill>
              <a:schemeClr val="tx2"/>
            </a:solidFill>
          </a:ln>
        </p:spPr>
        <p:txBody>
          <a:bodyPr lIns="274320" tIns="182880" rIns="182880" bIns="274320" anchor="b">
            <a:noAutofit/>
          </a:bodyPr>
          <a:lstStyle>
            <a:lvl1pPr marL="0" indent="0">
              <a:lnSpc>
                <a:spcPct val="90000"/>
              </a:lnSpc>
              <a:spcBef>
                <a:spcPts val="0"/>
              </a:spcBef>
              <a:buNone/>
              <a:defRPr sz="3999">
                <a:solidFill>
                  <a:schemeClr val="bg1"/>
                </a:solidFill>
              </a:defRPr>
            </a:lvl1pPr>
            <a:lvl2pPr marL="288838" indent="0">
              <a:buNone/>
              <a:defRPr sz="3199">
                <a:solidFill>
                  <a:schemeClr val="bg1"/>
                </a:solidFill>
              </a:defRPr>
            </a:lvl2pPr>
            <a:lvl3pPr marL="572916" indent="0">
              <a:buNone/>
              <a:defRPr sz="3199">
                <a:solidFill>
                  <a:schemeClr val="bg1"/>
                </a:solidFill>
              </a:defRPr>
            </a:lvl3pPr>
            <a:lvl4pPr marL="0" indent="0">
              <a:buNone/>
              <a:defRPr sz="3199">
                <a:solidFill>
                  <a:schemeClr val="bg1"/>
                </a:solidFill>
              </a:defRPr>
            </a:lvl4pPr>
            <a:lvl5pPr marL="0" indent="0">
              <a:buNone/>
              <a:defRPr sz="3199">
                <a:solidFill>
                  <a:schemeClr val="bg1"/>
                </a:solidFill>
              </a:defRPr>
            </a:lvl5pPr>
          </a:lstStyle>
          <a:p>
            <a:pPr lvl="0"/>
            <a:r>
              <a:rPr lang="en-US" dirty="0"/>
              <a:t>Lorem ipsum dolor magna </a:t>
            </a:r>
            <a:r>
              <a:rPr lang="en-US" dirty="0" err="1"/>
              <a:t>aliqua</a:t>
            </a:r>
            <a:r>
              <a:rPr lang="en-US" dirty="0"/>
              <a:t>.</a:t>
            </a:r>
          </a:p>
        </p:txBody>
      </p:sp>
      <p:sp>
        <p:nvSpPr>
          <p:cNvPr id="10" name="Text Placeholder 11">
            <a:extLst>
              <a:ext uri="{FF2B5EF4-FFF2-40B4-BE49-F238E27FC236}">
                <a16:creationId xmlns:a16="http://schemas.microsoft.com/office/drawing/2014/main" id="{0982483C-6A7B-B942-B61A-90312E0D9B29}"/>
              </a:ext>
            </a:extLst>
          </p:cNvPr>
          <p:cNvSpPr>
            <a:spLocks noGrp="1"/>
          </p:cNvSpPr>
          <p:nvPr>
            <p:ph type="body" sz="quarter" idx="13" hasCustomPrompt="1"/>
          </p:nvPr>
        </p:nvSpPr>
        <p:spPr>
          <a:xfrm>
            <a:off x="810974" y="529665"/>
            <a:ext cx="866775" cy="858837"/>
          </a:xfrm>
        </p:spPr>
        <p:txBody>
          <a:bodyPr>
            <a:normAutofit/>
          </a:bodyPr>
          <a:lstStyle>
            <a:lvl1pPr marL="0" indent="0" algn="ctr">
              <a:buNone/>
              <a:defRPr sz="5398">
                <a:solidFill>
                  <a:schemeClr val="bg2"/>
                </a:solidFill>
                <a:latin typeface="+mn-lt"/>
              </a:defRPr>
            </a:lvl1pPr>
            <a:lvl2pPr marL="288838" indent="0">
              <a:buNone/>
              <a:defRPr/>
            </a:lvl2pPr>
            <a:lvl3pPr marL="572916" indent="0">
              <a:buNone/>
              <a:defRPr/>
            </a:lvl3pPr>
            <a:lvl4pPr marL="0" indent="0">
              <a:buNone/>
              <a:defRPr/>
            </a:lvl4pPr>
            <a:lvl5pPr marL="0" indent="0">
              <a:buNone/>
              <a:defRPr/>
            </a:lvl5pPr>
          </a:lstStyle>
          <a:p>
            <a:pPr lvl="0"/>
            <a:r>
              <a:rPr lang="en-US" dirty="0"/>
              <a:t>00</a:t>
            </a:r>
          </a:p>
        </p:txBody>
      </p:sp>
      <p:sp>
        <p:nvSpPr>
          <p:cNvPr id="5" name="Picture Placeholder 4">
            <a:extLst>
              <a:ext uri="{FF2B5EF4-FFF2-40B4-BE49-F238E27FC236}">
                <a16:creationId xmlns:a16="http://schemas.microsoft.com/office/drawing/2014/main" id="{BC678F49-4BB7-B54B-B6C1-243505A00A9A}"/>
              </a:ext>
            </a:extLst>
          </p:cNvPr>
          <p:cNvSpPr>
            <a:spLocks noGrp="1"/>
          </p:cNvSpPr>
          <p:nvPr>
            <p:ph type="pic" sz="quarter" idx="23"/>
          </p:nvPr>
        </p:nvSpPr>
        <p:spPr>
          <a:xfrm>
            <a:off x="864142" y="3435335"/>
            <a:ext cx="914400" cy="914400"/>
          </a:xfrm>
        </p:spPr>
        <p:txBody>
          <a:bodyPr anchor="ctr">
            <a:normAutofit/>
          </a:bodyPr>
          <a:lstStyle>
            <a:lvl1pPr marL="0" indent="0" algn="ctr">
              <a:buNone/>
              <a:defRPr sz="1200"/>
            </a:lvl1pPr>
          </a:lstStyle>
          <a:p>
            <a:endParaRPr lang="en-US" dirty="0"/>
          </a:p>
        </p:txBody>
      </p:sp>
    </p:spTree>
    <p:extLst>
      <p:ext uri="{BB962C8B-B14F-4D97-AF65-F5344CB8AC3E}">
        <p14:creationId xmlns:p14="http://schemas.microsoft.com/office/powerpoint/2010/main" val="35563215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3 Content with Photo">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8331371E-7526-934E-8EFF-C94FCD340DCC}"/>
              </a:ext>
            </a:extLst>
          </p:cNvPr>
          <p:cNvSpPr>
            <a:spLocks noGrp="1"/>
          </p:cNvSpPr>
          <p:nvPr>
            <p:ph type="body" sz="quarter" idx="12" hasCustomPrompt="1"/>
          </p:nvPr>
        </p:nvSpPr>
        <p:spPr>
          <a:xfrm>
            <a:off x="536446" y="1921769"/>
            <a:ext cx="3355848" cy="3355848"/>
          </a:xfrm>
          <a:solidFill>
            <a:schemeClr val="tx2">
              <a:alpha val="92000"/>
            </a:schemeClr>
          </a:solidFill>
        </p:spPr>
        <p:txBody>
          <a:bodyPr lIns="274320" tIns="182880" rIns="182880" bIns="274320" anchor="b">
            <a:noAutofit/>
          </a:bodyPr>
          <a:lstStyle>
            <a:lvl1pPr marL="0" indent="0">
              <a:lnSpc>
                <a:spcPct val="90000"/>
              </a:lnSpc>
              <a:spcBef>
                <a:spcPts val="0"/>
              </a:spcBef>
              <a:buNone/>
              <a:defRPr sz="1999">
                <a:solidFill>
                  <a:schemeClr val="bg1"/>
                </a:solidFill>
              </a:defRPr>
            </a:lvl1pPr>
            <a:lvl2pPr marL="288838" indent="0">
              <a:buNone/>
              <a:defRPr sz="3199">
                <a:solidFill>
                  <a:schemeClr val="bg1"/>
                </a:solidFill>
              </a:defRPr>
            </a:lvl2pPr>
            <a:lvl3pPr marL="572916" indent="0">
              <a:buNone/>
              <a:defRPr sz="3199">
                <a:solidFill>
                  <a:schemeClr val="bg1"/>
                </a:solidFill>
              </a:defRPr>
            </a:lvl3pPr>
            <a:lvl4pPr marL="0" indent="0">
              <a:buNone/>
              <a:defRPr sz="3199">
                <a:solidFill>
                  <a:schemeClr val="bg1"/>
                </a:solidFill>
              </a:defRPr>
            </a:lvl4pPr>
            <a:lvl5pPr marL="0" indent="0">
              <a:buNone/>
              <a:defRPr sz="3199">
                <a:solidFill>
                  <a:schemeClr val="bg1"/>
                </a:solidFill>
              </a:defRPr>
            </a:lvl5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 Ut </a:t>
            </a:r>
            <a:r>
              <a:rPr lang="en-US" dirty="0" err="1"/>
              <a:t>ullamco</a:t>
            </a:r>
            <a:r>
              <a:rPr lang="en-US" dirty="0"/>
              <a:t> dolore.</a:t>
            </a:r>
          </a:p>
        </p:txBody>
      </p:sp>
      <p:sp>
        <p:nvSpPr>
          <p:cNvPr id="9" name="Text Placeholder 7">
            <a:extLst>
              <a:ext uri="{FF2B5EF4-FFF2-40B4-BE49-F238E27FC236}">
                <a16:creationId xmlns:a16="http://schemas.microsoft.com/office/drawing/2014/main" id="{A36EDB28-47F3-2C4F-8F7D-EE3E87B5FD2D}"/>
              </a:ext>
            </a:extLst>
          </p:cNvPr>
          <p:cNvSpPr>
            <a:spLocks noGrp="1"/>
          </p:cNvSpPr>
          <p:nvPr>
            <p:ph type="body" sz="quarter" idx="13" hasCustomPrompt="1"/>
          </p:nvPr>
        </p:nvSpPr>
        <p:spPr>
          <a:xfrm>
            <a:off x="4430387" y="1921769"/>
            <a:ext cx="3355848" cy="3355848"/>
          </a:xfrm>
          <a:solidFill>
            <a:schemeClr val="tx1">
              <a:alpha val="92000"/>
            </a:schemeClr>
          </a:solidFill>
        </p:spPr>
        <p:txBody>
          <a:bodyPr lIns="274320" tIns="182880" rIns="182880" bIns="274320" anchor="b">
            <a:noAutofit/>
          </a:bodyPr>
          <a:lstStyle>
            <a:lvl1pPr marL="0" indent="0">
              <a:lnSpc>
                <a:spcPct val="90000"/>
              </a:lnSpc>
              <a:spcBef>
                <a:spcPts val="0"/>
              </a:spcBef>
              <a:buNone/>
              <a:defRPr sz="1999">
                <a:solidFill>
                  <a:schemeClr val="bg1"/>
                </a:solidFill>
              </a:defRPr>
            </a:lvl1pPr>
            <a:lvl2pPr marL="288838" indent="0">
              <a:buNone/>
              <a:defRPr sz="3199">
                <a:solidFill>
                  <a:schemeClr val="bg1"/>
                </a:solidFill>
              </a:defRPr>
            </a:lvl2pPr>
            <a:lvl3pPr marL="572916" indent="0">
              <a:buNone/>
              <a:defRPr sz="3199">
                <a:solidFill>
                  <a:schemeClr val="bg1"/>
                </a:solidFill>
              </a:defRPr>
            </a:lvl3pPr>
            <a:lvl4pPr marL="0" indent="0">
              <a:buNone/>
              <a:defRPr sz="3199">
                <a:solidFill>
                  <a:schemeClr val="bg1"/>
                </a:solidFill>
              </a:defRPr>
            </a:lvl4pPr>
            <a:lvl5pPr marL="0" indent="0">
              <a:buNone/>
              <a:defRPr sz="3199">
                <a:solidFill>
                  <a:schemeClr val="bg1"/>
                </a:solidFill>
              </a:defRPr>
            </a:lvl5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 Ut </a:t>
            </a:r>
            <a:r>
              <a:rPr lang="en-US" dirty="0" err="1"/>
              <a:t>ullamco</a:t>
            </a:r>
            <a:r>
              <a:rPr lang="en-US" dirty="0"/>
              <a:t> dolore.</a:t>
            </a:r>
          </a:p>
        </p:txBody>
      </p:sp>
      <p:sp>
        <p:nvSpPr>
          <p:cNvPr id="10" name="Text Placeholder 7">
            <a:extLst>
              <a:ext uri="{FF2B5EF4-FFF2-40B4-BE49-F238E27FC236}">
                <a16:creationId xmlns:a16="http://schemas.microsoft.com/office/drawing/2014/main" id="{387ADAB1-49D6-794E-8489-AF75219EF3FC}"/>
              </a:ext>
            </a:extLst>
          </p:cNvPr>
          <p:cNvSpPr>
            <a:spLocks noGrp="1"/>
          </p:cNvSpPr>
          <p:nvPr>
            <p:ph type="body" sz="quarter" idx="14" hasCustomPrompt="1"/>
          </p:nvPr>
        </p:nvSpPr>
        <p:spPr>
          <a:xfrm>
            <a:off x="8324329" y="1921769"/>
            <a:ext cx="3355848" cy="3355848"/>
          </a:xfrm>
          <a:solidFill>
            <a:schemeClr val="bg2">
              <a:alpha val="92000"/>
            </a:schemeClr>
          </a:solidFill>
        </p:spPr>
        <p:txBody>
          <a:bodyPr lIns="274320" tIns="182880" rIns="182880" bIns="274320" anchor="b">
            <a:noAutofit/>
          </a:bodyPr>
          <a:lstStyle>
            <a:lvl1pPr marL="0" indent="0">
              <a:lnSpc>
                <a:spcPct val="90000"/>
              </a:lnSpc>
              <a:spcBef>
                <a:spcPts val="0"/>
              </a:spcBef>
              <a:buNone/>
              <a:defRPr sz="1999">
                <a:solidFill>
                  <a:schemeClr val="bg1"/>
                </a:solidFill>
              </a:defRPr>
            </a:lvl1pPr>
            <a:lvl2pPr marL="288838" indent="0">
              <a:buNone/>
              <a:defRPr sz="3199">
                <a:solidFill>
                  <a:schemeClr val="bg1"/>
                </a:solidFill>
              </a:defRPr>
            </a:lvl2pPr>
            <a:lvl3pPr marL="572916" indent="0">
              <a:buNone/>
              <a:defRPr sz="3199">
                <a:solidFill>
                  <a:schemeClr val="bg1"/>
                </a:solidFill>
              </a:defRPr>
            </a:lvl3pPr>
            <a:lvl4pPr marL="0" indent="0">
              <a:buNone/>
              <a:defRPr sz="3199">
                <a:solidFill>
                  <a:schemeClr val="bg1"/>
                </a:solidFill>
              </a:defRPr>
            </a:lvl4pPr>
            <a:lvl5pPr marL="0" indent="0">
              <a:buNone/>
              <a:defRPr sz="3199">
                <a:solidFill>
                  <a:schemeClr val="bg1"/>
                </a:solidFill>
              </a:defRPr>
            </a:lvl5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 Ut </a:t>
            </a:r>
            <a:r>
              <a:rPr lang="en-US" dirty="0" err="1"/>
              <a:t>ullamco</a:t>
            </a:r>
            <a:r>
              <a:rPr lang="en-US" dirty="0"/>
              <a:t> dolore.</a:t>
            </a:r>
          </a:p>
        </p:txBody>
      </p:sp>
      <p:sp>
        <p:nvSpPr>
          <p:cNvPr id="2" name="Title 1">
            <a:extLst>
              <a:ext uri="{FF2B5EF4-FFF2-40B4-BE49-F238E27FC236}">
                <a16:creationId xmlns:a16="http://schemas.microsoft.com/office/drawing/2014/main" id="{CFC1A0C6-1FF0-0E46-B82B-D08D02ACEB4D}"/>
              </a:ext>
            </a:extLst>
          </p:cNvPr>
          <p:cNvSpPr>
            <a:spLocks noGrp="1"/>
          </p:cNvSpPr>
          <p:nvPr>
            <p:ph type="title" hasCustomPrompt="1"/>
          </p:nvPr>
        </p:nvSpPr>
        <p:spPr/>
        <p:txBody>
          <a:bodyPr/>
          <a:lstStyle>
            <a:lvl1pPr>
              <a:defRPr>
                <a:solidFill>
                  <a:schemeClr val="bg1"/>
                </a:solidFill>
              </a:defRPr>
            </a:lvl1pPr>
          </a:lstStyle>
          <a:p>
            <a:r>
              <a:rPr lang="en-US" dirty="0"/>
              <a:t>Step 0: Lorem ipsum dolor</a:t>
            </a:r>
          </a:p>
        </p:txBody>
      </p:sp>
      <p:sp>
        <p:nvSpPr>
          <p:cNvPr id="3" name="Footer Placeholder 2">
            <a:extLst>
              <a:ext uri="{FF2B5EF4-FFF2-40B4-BE49-F238E27FC236}">
                <a16:creationId xmlns:a16="http://schemas.microsoft.com/office/drawing/2014/main" id="{7AEE2F36-4A17-F245-9660-06065667F362}"/>
              </a:ext>
            </a:extLst>
          </p:cNvPr>
          <p:cNvSpPr>
            <a:spLocks noGrp="1"/>
          </p:cNvSpPr>
          <p:nvPr>
            <p:ph type="ftr" sz="quarter" idx="10"/>
          </p:nvPr>
        </p:nvSpPr>
        <p:spPr/>
        <p:txBody>
          <a:bodyPr/>
          <a:lstStyle>
            <a:lvl1pPr>
              <a:defRPr>
                <a:solidFill>
                  <a:schemeClr val="bg1"/>
                </a:solidFill>
              </a:defRPr>
            </a:lvl1pPr>
          </a:lstStyle>
          <a:p>
            <a:r>
              <a:rPr lang="en-US" dirty="0"/>
              <a:t>©2020 Charles Schwab &amp; Co., Inc. (“Schwab”). All rights reserved. Member SIPC.</a:t>
            </a:r>
          </a:p>
        </p:txBody>
      </p:sp>
      <p:sp>
        <p:nvSpPr>
          <p:cNvPr id="4" name="Slide Number Placeholder 3">
            <a:extLst>
              <a:ext uri="{FF2B5EF4-FFF2-40B4-BE49-F238E27FC236}">
                <a16:creationId xmlns:a16="http://schemas.microsoft.com/office/drawing/2014/main" id="{7BA00CCF-5A5B-7F48-AF7B-6992EBC9A639}"/>
              </a:ext>
            </a:extLst>
          </p:cNvPr>
          <p:cNvSpPr>
            <a:spLocks noGrp="1"/>
          </p:cNvSpPr>
          <p:nvPr>
            <p:ph type="sldNum" sz="quarter" idx="11"/>
          </p:nvPr>
        </p:nvSpPr>
        <p:spPr>
          <a:solidFill>
            <a:schemeClr val="tx2"/>
          </a:solidFill>
        </p:spPr>
        <p:txBody>
          <a:bodyPr/>
          <a:lstStyle/>
          <a:p>
            <a:fld id="{51C42D48-3D89-451C-9D14-12E9AAE2BFF0}" type="slidenum">
              <a:rPr lang="en-US" smtClean="0"/>
              <a:pPr/>
              <a:t>‹#›</a:t>
            </a:fld>
            <a:endParaRPr lang="en-US" dirty="0"/>
          </a:p>
        </p:txBody>
      </p:sp>
    </p:spTree>
    <p:extLst>
      <p:ext uri="{BB962C8B-B14F-4D97-AF65-F5344CB8AC3E}">
        <p14:creationId xmlns:p14="http://schemas.microsoft.com/office/powerpoint/2010/main" val="33435435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E37EE-A06B-EE41-A708-E3512DC99CF4}"/>
              </a:ext>
            </a:extLst>
          </p:cNvPr>
          <p:cNvSpPr>
            <a:spLocks noGrp="1"/>
          </p:cNvSpPr>
          <p:nvPr>
            <p:ph type="title" hasCustomPrompt="1"/>
          </p:nvPr>
        </p:nvSpPr>
        <p:spPr>
          <a:xfrm>
            <a:off x="542701" y="443501"/>
            <a:ext cx="11102293" cy="846797"/>
          </a:xfrm>
        </p:spPr>
        <p:txBody>
          <a:bodyPr/>
          <a:lstStyle/>
          <a:p>
            <a:r>
              <a:rPr lang="en-US" dirty="0"/>
              <a:t>Lorem ipsum dolor magna </a:t>
            </a:r>
            <a:r>
              <a:rPr lang="en-US" dirty="0" err="1"/>
              <a:t>aliqua</a:t>
            </a:r>
            <a:endParaRPr lang="en-US" dirty="0"/>
          </a:p>
        </p:txBody>
      </p:sp>
      <p:sp>
        <p:nvSpPr>
          <p:cNvPr id="3" name="Footer Placeholder 2">
            <a:extLst>
              <a:ext uri="{FF2B5EF4-FFF2-40B4-BE49-F238E27FC236}">
                <a16:creationId xmlns:a16="http://schemas.microsoft.com/office/drawing/2014/main" id="{EE32B726-7C4D-B04E-908C-B93CFEC885EA}"/>
              </a:ext>
            </a:extLst>
          </p:cNvPr>
          <p:cNvSpPr>
            <a:spLocks noGrp="1"/>
          </p:cNvSpPr>
          <p:nvPr>
            <p:ph type="ftr" sz="quarter" idx="10"/>
          </p:nvPr>
        </p:nvSpPr>
        <p:spPr/>
        <p:txBody>
          <a:bodyPr/>
          <a:lstStyle/>
          <a:p>
            <a:r>
              <a:rPr lang="en-US"/>
              <a:t>©2020 Charles Schwab &amp; Co., Inc. (“Schwab”). All rights reserved. Member SIPC.</a:t>
            </a:r>
            <a:endParaRPr lang="en-US" dirty="0"/>
          </a:p>
        </p:txBody>
      </p:sp>
      <p:sp>
        <p:nvSpPr>
          <p:cNvPr id="4" name="Slide Number Placeholder 3">
            <a:extLst>
              <a:ext uri="{FF2B5EF4-FFF2-40B4-BE49-F238E27FC236}">
                <a16:creationId xmlns:a16="http://schemas.microsoft.com/office/drawing/2014/main" id="{FBA937B2-82C7-C84D-9A15-B72757331D9F}"/>
              </a:ext>
            </a:extLst>
          </p:cNvPr>
          <p:cNvSpPr>
            <a:spLocks noGrp="1"/>
          </p:cNvSpPr>
          <p:nvPr>
            <p:ph type="sldNum" sz="quarter" idx="11"/>
          </p:nvPr>
        </p:nvSpPr>
        <p:spPr/>
        <p:txBody>
          <a:bodyPr/>
          <a:lstStyle/>
          <a:p>
            <a:fld id="{51C42D48-3D89-451C-9D14-12E9AAE2BFF0}" type="slidenum">
              <a:rPr lang="en-US" smtClean="0"/>
              <a:pPr/>
              <a:t>‹#›</a:t>
            </a:fld>
            <a:endParaRPr lang="en-US" dirty="0"/>
          </a:p>
        </p:txBody>
      </p:sp>
      <p:sp>
        <p:nvSpPr>
          <p:cNvPr id="6" name="Text Placeholder 5">
            <a:extLst>
              <a:ext uri="{FF2B5EF4-FFF2-40B4-BE49-F238E27FC236}">
                <a16:creationId xmlns:a16="http://schemas.microsoft.com/office/drawing/2014/main" id="{A9A48D18-EA25-CB4B-8C06-59AF6148B67F}"/>
              </a:ext>
            </a:extLst>
          </p:cNvPr>
          <p:cNvSpPr>
            <a:spLocks noGrp="1"/>
          </p:cNvSpPr>
          <p:nvPr>
            <p:ph type="body" sz="quarter" idx="12"/>
          </p:nvPr>
        </p:nvSpPr>
        <p:spPr>
          <a:xfrm>
            <a:off x="542701" y="1414690"/>
            <a:ext cx="11115899" cy="4507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11097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tandard Char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Lorem ipsum dolor magna </a:t>
            </a:r>
            <a:r>
              <a:rPr lang="en-US" dirty="0" err="1"/>
              <a:t>aliqua</a:t>
            </a:r>
            <a:endParaRPr lang="en-US" dirty="0"/>
          </a:p>
        </p:txBody>
      </p:sp>
      <p:sp>
        <p:nvSpPr>
          <p:cNvPr id="5" name="Footer Placeholder 4"/>
          <p:cNvSpPr>
            <a:spLocks noGrp="1"/>
          </p:cNvSpPr>
          <p:nvPr>
            <p:ph type="ftr" sz="quarter" idx="11"/>
          </p:nvPr>
        </p:nvSpPr>
        <p:spPr>
          <a:xfrm>
            <a:off x="7776308" y="6347207"/>
            <a:ext cx="3882435" cy="248358"/>
          </a:xfrm>
        </p:spPr>
        <p:txBody>
          <a:bodyPr/>
          <a:lstStyle/>
          <a:p>
            <a:r>
              <a:rPr lang="en-US"/>
              <a:t>©2020 Charles Schwab &amp; Co., Inc. (“Schwab”). All rights reserved. Member SIPC.</a:t>
            </a:r>
            <a:endParaRPr lang="en-US" dirty="0"/>
          </a:p>
        </p:txBody>
      </p:sp>
      <p:sp>
        <p:nvSpPr>
          <p:cNvPr id="6" name="Slide Number Placeholder 5"/>
          <p:cNvSpPr>
            <a:spLocks noGrp="1"/>
          </p:cNvSpPr>
          <p:nvPr>
            <p:ph type="sldNum" sz="quarter" idx="12"/>
          </p:nvPr>
        </p:nvSpPr>
        <p:spPr>
          <a:solidFill>
            <a:schemeClr val="tx2"/>
          </a:solidFill>
        </p:spPr>
        <p:txBody>
          <a:bodyPr/>
          <a:lstStyle/>
          <a:p>
            <a:fld id="{51C42D48-3D89-451C-9D14-12E9AAE2BFF0}" type="slidenum">
              <a:rPr lang="en-US" smtClean="0"/>
              <a:t>‹#›</a:t>
            </a:fld>
            <a:endParaRPr lang="en-US" dirty="0"/>
          </a:p>
        </p:txBody>
      </p:sp>
    </p:spTree>
    <p:extLst>
      <p:ext uri="{BB962C8B-B14F-4D97-AF65-F5344CB8AC3E}">
        <p14:creationId xmlns:p14="http://schemas.microsoft.com/office/powerpoint/2010/main" val="35840272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Standard Chart Whit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Lorem ipsum dolor magna </a:t>
            </a:r>
            <a:r>
              <a:rPr lang="en-US" dirty="0" err="1"/>
              <a:t>aliqua</a:t>
            </a:r>
            <a:endParaRPr lang="en-US" dirty="0"/>
          </a:p>
        </p:txBody>
      </p:sp>
      <p:sp>
        <p:nvSpPr>
          <p:cNvPr id="5" name="Footer Placeholder 4"/>
          <p:cNvSpPr>
            <a:spLocks noGrp="1"/>
          </p:cNvSpPr>
          <p:nvPr>
            <p:ph type="ftr" sz="quarter" idx="11"/>
          </p:nvPr>
        </p:nvSpPr>
        <p:spPr>
          <a:xfrm>
            <a:off x="7776308" y="6347207"/>
            <a:ext cx="3882435" cy="248358"/>
          </a:xfrm>
        </p:spPr>
        <p:txBody>
          <a:bodyPr/>
          <a:lstStyle/>
          <a:p>
            <a:r>
              <a:rPr lang="en-US"/>
              <a:t>©2020 Charles Schwab &amp; Co., Inc. (“Schwab”). All rights reserved. Member SIPC.</a:t>
            </a:r>
            <a:endParaRPr lang="en-US" dirty="0"/>
          </a:p>
        </p:txBody>
      </p:sp>
      <p:sp>
        <p:nvSpPr>
          <p:cNvPr id="6" name="Slide Number Placeholder 5"/>
          <p:cNvSpPr>
            <a:spLocks noGrp="1"/>
          </p:cNvSpPr>
          <p:nvPr>
            <p:ph type="sldNum" sz="quarter" idx="12"/>
          </p:nvPr>
        </p:nvSpPr>
        <p:spPr>
          <a:solidFill>
            <a:schemeClr val="tx2"/>
          </a:solidFill>
        </p:spPr>
        <p:txBody>
          <a:bodyPr/>
          <a:lstStyle/>
          <a:p>
            <a:fld id="{51C42D48-3D89-451C-9D14-12E9AAE2BFF0}" type="slidenum">
              <a:rPr lang="en-US" smtClean="0"/>
              <a:t>‹#›</a:t>
            </a:fld>
            <a:endParaRPr lang="en-US" dirty="0"/>
          </a:p>
        </p:txBody>
      </p:sp>
      <p:sp>
        <p:nvSpPr>
          <p:cNvPr id="7" name="Rectangle 6">
            <a:extLst>
              <a:ext uri="{FF2B5EF4-FFF2-40B4-BE49-F238E27FC236}">
                <a16:creationId xmlns:a16="http://schemas.microsoft.com/office/drawing/2014/main" id="{B34C1924-AA31-7D41-997C-1A8E3815809B}"/>
              </a:ext>
            </a:extLst>
          </p:cNvPr>
          <p:cNvSpPr/>
          <p:nvPr userDrawn="1"/>
        </p:nvSpPr>
        <p:spPr>
          <a:xfrm>
            <a:off x="1" y="1679333"/>
            <a:ext cx="12192000" cy="4255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5442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ustom Char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5CB542E-DC4D-C24F-B139-6F65D614F7E9}"/>
              </a:ext>
            </a:extLst>
          </p:cNvPr>
          <p:cNvSpPr>
            <a:spLocks noGrp="1"/>
          </p:cNvSpPr>
          <p:nvPr>
            <p:ph type="body" sz="quarter" idx="14" hasCustomPrompt="1"/>
          </p:nvPr>
        </p:nvSpPr>
        <p:spPr>
          <a:xfrm>
            <a:off x="567807" y="2187577"/>
            <a:ext cx="4589284" cy="1458861"/>
          </a:xfrm>
        </p:spPr>
        <p:txBody>
          <a:bodyPr>
            <a:spAutoFit/>
          </a:bodyPr>
          <a:lstStyle>
            <a:lvl1pPr marL="0" marR="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lang="en-US" sz="1600" smtClean="0">
                <a:ea typeface="Charles Modern"/>
                <a:cs typeface="Charles Modern Light"/>
                <a:sym typeface="Charles Modern"/>
              </a:defRPr>
            </a:lvl1pPr>
          </a:lstStyle>
          <a:p>
            <a:pPr marL="0" marR="0" lvl="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ex </a:t>
            </a:r>
            <a:r>
              <a:rPr lang="en-US" dirty="0" err="1"/>
              <a:t>ut</a:t>
            </a:r>
            <a:r>
              <a:rPr lang="en-US" dirty="0"/>
              <a:t> ante </a:t>
            </a:r>
            <a:r>
              <a:rPr lang="en-US" dirty="0" err="1"/>
              <a:t>venenatis</a:t>
            </a:r>
            <a:r>
              <a:rPr lang="en-US" dirty="0"/>
              <a:t> </a:t>
            </a:r>
            <a:r>
              <a:rPr lang="en-US" dirty="0" err="1"/>
              <a:t>finibus</a:t>
            </a:r>
            <a:r>
              <a:rPr lang="en-US" dirty="0"/>
              <a:t> </a:t>
            </a:r>
            <a:r>
              <a:rPr lang="en-US" dirty="0" err="1"/>
              <a:t>quis</a:t>
            </a:r>
            <a:r>
              <a:rPr lang="en-US" dirty="0"/>
              <a:t> non ligula. </a:t>
            </a:r>
            <a:r>
              <a:rPr lang="en-US" dirty="0" err="1"/>
              <a:t>Curabitur</a:t>
            </a:r>
            <a:r>
              <a:rPr lang="en-US" dirty="0"/>
              <a:t> </a:t>
            </a:r>
            <a:r>
              <a:rPr lang="en-US" dirty="0" err="1"/>
              <a:t>orci</a:t>
            </a:r>
            <a:r>
              <a:rPr lang="en-US" dirty="0"/>
              <a:t> </a:t>
            </a:r>
            <a:r>
              <a:rPr lang="en-US" dirty="0" err="1"/>
              <a:t>elit</a:t>
            </a:r>
            <a:r>
              <a:rPr lang="en-US" dirty="0"/>
              <a:t>, </a:t>
            </a:r>
            <a:r>
              <a:rPr lang="en-US" dirty="0" err="1"/>
              <a:t>accumsan</a:t>
            </a:r>
            <a:r>
              <a:rPr lang="en-US" dirty="0"/>
              <a:t> </a:t>
            </a:r>
            <a:r>
              <a:rPr lang="en-US" dirty="0" err="1"/>
              <a:t>imperdiet</a:t>
            </a:r>
            <a:r>
              <a:rPr lang="en-US" dirty="0"/>
              <a:t> </a:t>
            </a:r>
            <a:r>
              <a:rPr lang="en-US" dirty="0" err="1"/>
              <a:t>eleifend</a:t>
            </a:r>
            <a:r>
              <a:rPr lang="en-US" dirty="0"/>
              <a:t> </a:t>
            </a:r>
            <a:r>
              <a:rPr lang="en-US" dirty="0" err="1"/>
              <a:t>ut</a:t>
            </a:r>
            <a:r>
              <a:rPr lang="en-US" dirty="0"/>
              <a:t>, </a:t>
            </a:r>
            <a:r>
              <a:rPr lang="en-US" dirty="0" err="1"/>
              <a:t>interdum</a:t>
            </a:r>
            <a:r>
              <a:rPr lang="en-US" dirty="0"/>
              <a:t> non libero. </a:t>
            </a:r>
            <a:r>
              <a:rPr lang="en-US" dirty="0" err="1"/>
              <a:t>Etiam</a:t>
            </a:r>
            <a:r>
              <a:rPr lang="en-US" dirty="0"/>
              <a:t> </a:t>
            </a:r>
            <a:r>
              <a:rPr lang="en-US" dirty="0" err="1"/>
              <a:t>quis</a:t>
            </a:r>
            <a:r>
              <a:rPr lang="en-US" dirty="0"/>
              <a:t> mi </a:t>
            </a:r>
            <a:r>
              <a:rPr lang="en-US" dirty="0" err="1"/>
              <a:t>facilisis</a:t>
            </a:r>
            <a:r>
              <a:rPr lang="en-US" dirty="0"/>
              <a:t>, </a:t>
            </a:r>
            <a:r>
              <a:rPr lang="en-US" dirty="0" err="1"/>
              <a:t>condimentum</a:t>
            </a:r>
            <a:r>
              <a:rPr lang="en-US" dirty="0"/>
              <a:t> </a:t>
            </a:r>
            <a:r>
              <a:rPr lang="en-US" dirty="0" err="1"/>
              <a:t>orci</a:t>
            </a:r>
            <a:r>
              <a:rPr lang="en-US" dirty="0"/>
              <a:t> </a:t>
            </a:r>
            <a:r>
              <a:rPr lang="en-US" dirty="0" err="1"/>
              <a:t>quis</a:t>
            </a:r>
            <a:r>
              <a:rPr lang="en-US" dirty="0"/>
              <a:t>, </a:t>
            </a:r>
            <a:r>
              <a:rPr lang="en-US" dirty="0" err="1"/>
              <a:t>bibendum</a:t>
            </a:r>
            <a:r>
              <a:rPr lang="en-US" dirty="0"/>
              <a:t> </a:t>
            </a:r>
            <a:r>
              <a:rPr lang="en-US" dirty="0" err="1"/>
              <a:t>sapien</a:t>
            </a:r>
            <a:r>
              <a:rPr lang="en-US" dirty="0"/>
              <a:t>.</a:t>
            </a:r>
          </a:p>
        </p:txBody>
      </p:sp>
      <p:sp>
        <p:nvSpPr>
          <p:cNvPr id="2" name="Title 1">
            <a:extLst>
              <a:ext uri="{FF2B5EF4-FFF2-40B4-BE49-F238E27FC236}">
                <a16:creationId xmlns:a16="http://schemas.microsoft.com/office/drawing/2014/main" id="{700EEEBA-7FB1-6F45-B473-A43C4234BC28}"/>
              </a:ext>
            </a:extLst>
          </p:cNvPr>
          <p:cNvSpPr>
            <a:spLocks noGrp="1"/>
          </p:cNvSpPr>
          <p:nvPr>
            <p:ph type="title" hasCustomPrompt="1"/>
          </p:nvPr>
        </p:nvSpPr>
        <p:spPr>
          <a:xfrm>
            <a:off x="2743200" y="659395"/>
            <a:ext cx="8229600" cy="846797"/>
          </a:xfrm>
        </p:spPr>
        <p:txBody>
          <a:bodyPr>
            <a:noAutofit/>
          </a:bodyPr>
          <a:lstStyle>
            <a:lvl1pPr>
              <a:defRPr sz="3399">
                <a:solidFill>
                  <a:schemeClr val="tx1"/>
                </a:solidFill>
              </a:defRPr>
            </a:lvl1pPr>
          </a:lstStyle>
          <a:p>
            <a:r>
              <a:rPr lang="en-US" dirty="0"/>
              <a:t>Lorem ipsum dolor magna </a:t>
            </a:r>
            <a:r>
              <a:rPr lang="en-US" dirty="0" err="1"/>
              <a:t>aliqua</a:t>
            </a:r>
            <a:endParaRPr lang="en-US" dirty="0"/>
          </a:p>
        </p:txBody>
      </p:sp>
      <p:sp>
        <p:nvSpPr>
          <p:cNvPr id="3" name="Footer Placeholder 2">
            <a:extLst>
              <a:ext uri="{FF2B5EF4-FFF2-40B4-BE49-F238E27FC236}">
                <a16:creationId xmlns:a16="http://schemas.microsoft.com/office/drawing/2014/main" id="{BF418CDE-BFD7-954A-A6DA-B6C3D4C34CC7}"/>
              </a:ext>
            </a:extLst>
          </p:cNvPr>
          <p:cNvSpPr>
            <a:spLocks noGrp="1"/>
          </p:cNvSpPr>
          <p:nvPr>
            <p:ph type="ftr" sz="quarter" idx="10"/>
          </p:nvPr>
        </p:nvSpPr>
        <p:spPr>
          <a:xfrm>
            <a:off x="7768492" y="6347207"/>
            <a:ext cx="3890251" cy="248358"/>
          </a:xfrm>
        </p:spPr>
        <p:txBody>
          <a:bodyPr/>
          <a:lstStyle>
            <a:lvl1pPr>
              <a:defRPr>
                <a:solidFill>
                  <a:schemeClr val="bg2"/>
                </a:solidFill>
              </a:defRPr>
            </a:lvl1pPr>
          </a:lstStyle>
          <a:p>
            <a:r>
              <a:rPr lang="en-US" dirty="0"/>
              <a:t>©2020 Charles Schwab &amp; Co., Inc. (“Schwab”). All rights reserved. Member SIPC.</a:t>
            </a:r>
          </a:p>
        </p:txBody>
      </p:sp>
      <p:sp>
        <p:nvSpPr>
          <p:cNvPr id="4" name="Slide Number Placeholder 3">
            <a:extLst>
              <a:ext uri="{FF2B5EF4-FFF2-40B4-BE49-F238E27FC236}">
                <a16:creationId xmlns:a16="http://schemas.microsoft.com/office/drawing/2014/main" id="{8AF22E33-F254-3A4B-B4BF-A2B913C859BD}"/>
              </a:ext>
            </a:extLst>
          </p:cNvPr>
          <p:cNvSpPr>
            <a:spLocks noGrp="1"/>
          </p:cNvSpPr>
          <p:nvPr>
            <p:ph type="sldNum" sz="quarter" idx="11"/>
          </p:nvPr>
        </p:nvSpPr>
        <p:spPr>
          <a:solidFill>
            <a:schemeClr val="tx2"/>
          </a:solidFill>
        </p:spPr>
        <p:txBody>
          <a:bodyPr/>
          <a:lstStyle/>
          <a:p>
            <a:fld id="{51C42D48-3D89-451C-9D14-12E9AAE2BFF0}" type="slidenum">
              <a:rPr lang="en-US" smtClean="0"/>
              <a:pPr/>
              <a:t>‹#›</a:t>
            </a:fld>
            <a:endParaRPr lang="en-US" dirty="0"/>
          </a:p>
        </p:txBody>
      </p:sp>
      <p:cxnSp>
        <p:nvCxnSpPr>
          <p:cNvPr id="8" name="Straight Connector 7">
            <a:extLst>
              <a:ext uri="{FF2B5EF4-FFF2-40B4-BE49-F238E27FC236}">
                <a16:creationId xmlns:a16="http://schemas.microsoft.com/office/drawing/2014/main" id="{49A986F4-7DF3-0649-92B7-AD12CDAD4057}"/>
              </a:ext>
            </a:extLst>
          </p:cNvPr>
          <p:cNvCxnSpPr/>
          <p:nvPr userDrawn="1"/>
        </p:nvCxnSpPr>
        <p:spPr>
          <a:xfrm>
            <a:off x="1424658" y="415205"/>
            <a:ext cx="0" cy="104208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36" name="Text Placeholder 11">
            <a:extLst>
              <a:ext uri="{FF2B5EF4-FFF2-40B4-BE49-F238E27FC236}">
                <a16:creationId xmlns:a16="http://schemas.microsoft.com/office/drawing/2014/main" id="{A5EE1672-D44F-C940-9B32-28C8105DBE5F}"/>
              </a:ext>
            </a:extLst>
          </p:cNvPr>
          <p:cNvSpPr>
            <a:spLocks noGrp="1"/>
          </p:cNvSpPr>
          <p:nvPr>
            <p:ph type="body" sz="quarter" idx="13" hasCustomPrompt="1"/>
          </p:nvPr>
        </p:nvSpPr>
        <p:spPr>
          <a:xfrm>
            <a:off x="452313" y="433414"/>
            <a:ext cx="866775" cy="858837"/>
          </a:xfrm>
        </p:spPr>
        <p:txBody>
          <a:bodyPr>
            <a:normAutofit/>
          </a:bodyPr>
          <a:lstStyle>
            <a:lvl1pPr marL="0" indent="0" algn="ctr">
              <a:buNone/>
              <a:defRPr sz="4799">
                <a:solidFill>
                  <a:schemeClr val="bg2"/>
                </a:solidFill>
                <a:latin typeface="+mn-lt"/>
              </a:defRPr>
            </a:lvl1pPr>
            <a:lvl2pPr marL="288838" indent="0">
              <a:buNone/>
              <a:defRPr/>
            </a:lvl2pPr>
            <a:lvl3pPr marL="572916" indent="0">
              <a:buNone/>
              <a:defRPr/>
            </a:lvl3pPr>
            <a:lvl4pPr marL="0" indent="0">
              <a:buNone/>
              <a:defRPr/>
            </a:lvl4pPr>
            <a:lvl5pPr marL="0" indent="0">
              <a:buNone/>
              <a:defRPr/>
            </a:lvl5pPr>
          </a:lstStyle>
          <a:p>
            <a:pPr lvl="0"/>
            <a:r>
              <a:rPr lang="en-US" dirty="0"/>
              <a:t>00</a:t>
            </a:r>
          </a:p>
        </p:txBody>
      </p:sp>
      <p:sp>
        <p:nvSpPr>
          <p:cNvPr id="42" name="Text Placeholder 15">
            <a:extLst>
              <a:ext uri="{FF2B5EF4-FFF2-40B4-BE49-F238E27FC236}">
                <a16:creationId xmlns:a16="http://schemas.microsoft.com/office/drawing/2014/main" id="{FA0526D8-89F7-CD4C-9068-1FE3352B0AE8}"/>
              </a:ext>
            </a:extLst>
          </p:cNvPr>
          <p:cNvSpPr>
            <a:spLocks noGrp="1"/>
          </p:cNvSpPr>
          <p:nvPr>
            <p:ph type="body" sz="quarter" idx="16" hasCustomPrompt="1"/>
          </p:nvPr>
        </p:nvSpPr>
        <p:spPr>
          <a:xfrm>
            <a:off x="567808" y="6002182"/>
            <a:ext cx="7177239" cy="581698"/>
          </a:xfrm>
        </p:spPr>
        <p:txBody>
          <a:bodyPr anchor="t">
            <a:noAutofit/>
          </a:bodyPr>
          <a:lstStyle>
            <a:lvl1pPr marL="0" indent="0">
              <a:buNone/>
              <a:defRPr sz="900" b="0" i="0">
                <a:latin typeface="Charles Modern Light" panose="020B0303040503020204" pitchFamily="34"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ex </a:t>
            </a:r>
            <a:r>
              <a:rPr lang="en-US" dirty="0" err="1"/>
              <a:t>ut</a:t>
            </a:r>
            <a:r>
              <a:rPr lang="en-US" dirty="0"/>
              <a:t> ante </a:t>
            </a:r>
            <a:r>
              <a:rPr lang="en-US" dirty="0" err="1"/>
              <a:t>venenatis</a:t>
            </a:r>
            <a:r>
              <a:rPr lang="en-US" dirty="0"/>
              <a:t> </a:t>
            </a:r>
            <a:r>
              <a:rPr lang="en-US" dirty="0" err="1"/>
              <a:t>finibus</a:t>
            </a:r>
            <a:r>
              <a:rPr lang="en-US" dirty="0"/>
              <a:t> </a:t>
            </a:r>
            <a:r>
              <a:rPr lang="en-US" dirty="0" err="1"/>
              <a:t>quis</a:t>
            </a:r>
            <a:r>
              <a:rPr lang="en-US" dirty="0"/>
              <a:t> non ligula. </a:t>
            </a:r>
            <a:r>
              <a:rPr lang="en-US" dirty="0" err="1"/>
              <a:t>Curabitur</a:t>
            </a:r>
            <a:r>
              <a:rPr lang="en-US" dirty="0"/>
              <a:t> </a:t>
            </a:r>
            <a:r>
              <a:rPr lang="en-US" dirty="0" err="1"/>
              <a:t>orci</a:t>
            </a:r>
            <a:r>
              <a:rPr lang="en-US" dirty="0"/>
              <a:t> </a:t>
            </a:r>
            <a:r>
              <a:rPr lang="en-US" dirty="0" err="1"/>
              <a:t>elit</a:t>
            </a:r>
            <a:r>
              <a:rPr lang="en-US" dirty="0"/>
              <a:t>, </a:t>
            </a:r>
            <a:r>
              <a:rPr lang="en-US" dirty="0" err="1"/>
              <a:t>accumsan</a:t>
            </a:r>
            <a:r>
              <a:rPr lang="en-US" dirty="0"/>
              <a:t> </a:t>
            </a:r>
            <a:r>
              <a:rPr lang="en-US" dirty="0" err="1"/>
              <a:t>imperdiet</a:t>
            </a:r>
            <a:r>
              <a:rPr lang="en-US" dirty="0"/>
              <a:t> </a:t>
            </a:r>
            <a:r>
              <a:rPr lang="en-US" dirty="0" err="1"/>
              <a:t>eleifend</a:t>
            </a:r>
            <a:r>
              <a:rPr lang="en-US" dirty="0"/>
              <a:t> </a:t>
            </a:r>
            <a:r>
              <a:rPr lang="en-US" dirty="0" err="1"/>
              <a:t>ut</a:t>
            </a:r>
            <a:r>
              <a:rPr lang="en-US" dirty="0"/>
              <a:t>, </a:t>
            </a:r>
            <a:r>
              <a:rPr lang="en-US" dirty="0" err="1"/>
              <a:t>interdum</a:t>
            </a:r>
            <a:r>
              <a:rPr lang="en-US" dirty="0"/>
              <a:t> non libero. </a:t>
            </a:r>
            <a:r>
              <a:rPr lang="en-US" dirty="0" err="1"/>
              <a:t>Etiam</a:t>
            </a:r>
            <a:r>
              <a:rPr lang="en-US" dirty="0"/>
              <a:t> </a:t>
            </a:r>
            <a:r>
              <a:rPr lang="en-US" dirty="0" err="1"/>
              <a:t>quis</a:t>
            </a:r>
            <a:r>
              <a:rPr lang="en-US" dirty="0"/>
              <a:t> mi </a:t>
            </a:r>
            <a:r>
              <a:rPr lang="en-US" dirty="0" err="1"/>
              <a:t>facilisis</a:t>
            </a:r>
            <a:r>
              <a:rPr lang="en-US" dirty="0"/>
              <a:t>, </a:t>
            </a:r>
            <a:r>
              <a:rPr lang="en-US" dirty="0" err="1"/>
              <a:t>condimentum</a:t>
            </a:r>
            <a:r>
              <a:rPr lang="en-US" dirty="0"/>
              <a:t> </a:t>
            </a:r>
            <a:r>
              <a:rPr lang="en-US" dirty="0" err="1"/>
              <a:t>orci</a:t>
            </a:r>
            <a:r>
              <a:rPr lang="en-US" dirty="0"/>
              <a:t> </a:t>
            </a:r>
            <a:r>
              <a:rPr lang="en-US" dirty="0" err="1"/>
              <a:t>quis</a:t>
            </a:r>
            <a:r>
              <a:rPr lang="en-US" dirty="0"/>
              <a:t>, </a:t>
            </a:r>
            <a:r>
              <a:rPr lang="en-US" dirty="0" err="1"/>
              <a:t>bibendum</a:t>
            </a:r>
            <a:r>
              <a:rPr lang="en-US" dirty="0"/>
              <a:t> </a:t>
            </a:r>
            <a:r>
              <a:rPr lang="en-US" dirty="0" err="1"/>
              <a:t>sapien</a:t>
            </a:r>
            <a:r>
              <a:rPr lang="en-US" dirty="0"/>
              <a:t>.</a:t>
            </a:r>
          </a:p>
        </p:txBody>
      </p:sp>
      <p:sp>
        <p:nvSpPr>
          <p:cNvPr id="9" name="Picture Placeholder 4">
            <a:extLst>
              <a:ext uri="{FF2B5EF4-FFF2-40B4-BE49-F238E27FC236}">
                <a16:creationId xmlns:a16="http://schemas.microsoft.com/office/drawing/2014/main" id="{E62DBA74-2C19-964F-9F65-09498C6587E5}"/>
              </a:ext>
            </a:extLst>
          </p:cNvPr>
          <p:cNvSpPr>
            <a:spLocks noGrp="1"/>
          </p:cNvSpPr>
          <p:nvPr>
            <p:ph type="pic" sz="quarter" idx="23"/>
          </p:nvPr>
        </p:nvSpPr>
        <p:spPr>
          <a:xfrm>
            <a:off x="1536358" y="420672"/>
            <a:ext cx="868680" cy="868680"/>
          </a:xfrm>
        </p:spPr>
        <p:txBody>
          <a:bodyPr anchor="ctr">
            <a:normAutofit/>
          </a:bodyPr>
          <a:lstStyle>
            <a:lvl1pPr marL="0" indent="0" algn="ctr">
              <a:buNone/>
              <a:defRPr sz="1200"/>
            </a:lvl1pPr>
          </a:lstStyle>
          <a:p>
            <a:endParaRPr lang="en-US" dirty="0"/>
          </a:p>
        </p:txBody>
      </p:sp>
    </p:spTree>
    <p:extLst>
      <p:ext uri="{BB962C8B-B14F-4D97-AF65-F5344CB8AC3E}">
        <p14:creationId xmlns:p14="http://schemas.microsoft.com/office/powerpoint/2010/main" val="22970106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ustom Chart White Backgroun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B80138-EEB4-B44E-B029-EE784319B697}"/>
              </a:ext>
            </a:extLst>
          </p:cNvPr>
          <p:cNvSpPr/>
          <p:nvPr userDrawn="1"/>
        </p:nvSpPr>
        <p:spPr>
          <a:xfrm>
            <a:off x="1" y="1679333"/>
            <a:ext cx="12192000" cy="4255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F5CB542E-DC4D-C24F-B139-6F65D614F7E9}"/>
              </a:ext>
            </a:extLst>
          </p:cNvPr>
          <p:cNvSpPr>
            <a:spLocks noGrp="1"/>
          </p:cNvSpPr>
          <p:nvPr>
            <p:ph type="body" sz="quarter" idx="14" hasCustomPrompt="1"/>
          </p:nvPr>
        </p:nvSpPr>
        <p:spPr>
          <a:xfrm>
            <a:off x="567807" y="2187577"/>
            <a:ext cx="4589284" cy="1458861"/>
          </a:xfrm>
        </p:spPr>
        <p:txBody>
          <a:bodyPr>
            <a:spAutoFit/>
          </a:bodyPr>
          <a:lstStyle>
            <a:lvl1pPr marL="0" marR="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lang="en-US" sz="1600" smtClean="0">
                <a:ea typeface="Charles Modern"/>
                <a:cs typeface="Charles Modern Light"/>
                <a:sym typeface="Charles Modern"/>
              </a:defRPr>
            </a:lvl1pPr>
          </a:lstStyle>
          <a:p>
            <a:pPr marL="0" marR="0" lvl="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ex </a:t>
            </a:r>
            <a:r>
              <a:rPr lang="en-US" dirty="0" err="1"/>
              <a:t>ut</a:t>
            </a:r>
            <a:r>
              <a:rPr lang="en-US" dirty="0"/>
              <a:t> ante </a:t>
            </a:r>
            <a:r>
              <a:rPr lang="en-US" dirty="0" err="1"/>
              <a:t>venenatis</a:t>
            </a:r>
            <a:r>
              <a:rPr lang="en-US" dirty="0"/>
              <a:t> </a:t>
            </a:r>
            <a:r>
              <a:rPr lang="en-US" dirty="0" err="1"/>
              <a:t>finibus</a:t>
            </a:r>
            <a:r>
              <a:rPr lang="en-US" dirty="0"/>
              <a:t> </a:t>
            </a:r>
            <a:r>
              <a:rPr lang="en-US" dirty="0" err="1"/>
              <a:t>quis</a:t>
            </a:r>
            <a:r>
              <a:rPr lang="en-US" dirty="0"/>
              <a:t> non ligula. </a:t>
            </a:r>
            <a:r>
              <a:rPr lang="en-US" dirty="0" err="1"/>
              <a:t>Curabitur</a:t>
            </a:r>
            <a:r>
              <a:rPr lang="en-US" dirty="0"/>
              <a:t> </a:t>
            </a:r>
            <a:r>
              <a:rPr lang="en-US" dirty="0" err="1"/>
              <a:t>orci</a:t>
            </a:r>
            <a:r>
              <a:rPr lang="en-US" dirty="0"/>
              <a:t> </a:t>
            </a:r>
            <a:r>
              <a:rPr lang="en-US" dirty="0" err="1"/>
              <a:t>elit</a:t>
            </a:r>
            <a:r>
              <a:rPr lang="en-US" dirty="0"/>
              <a:t>, </a:t>
            </a:r>
            <a:r>
              <a:rPr lang="en-US" dirty="0" err="1"/>
              <a:t>accumsan</a:t>
            </a:r>
            <a:r>
              <a:rPr lang="en-US" dirty="0"/>
              <a:t> </a:t>
            </a:r>
            <a:r>
              <a:rPr lang="en-US" dirty="0" err="1"/>
              <a:t>imperdiet</a:t>
            </a:r>
            <a:r>
              <a:rPr lang="en-US" dirty="0"/>
              <a:t> </a:t>
            </a:r>
            <a:r>
              <a:rPr lang="en-US" dirty="0" err="1"/>
              <a:t>eleifend</a:t>
            </a:r>
            <a:r>
              <a:rPr lang="en-US" dirty="0"/>
              <a:t> </a:t>
            </a:r>
            <a:r>
              <a:rPr lang="en-US" dirty="0" err="1"/>
              <a:t>ut</a:t>
            </a:r>
            <a:r>
              <a:rPr lang="en-US" dirty="0"/>
              <a:t>, </a:t>
            </a:r>
            <a:r>
              <a:rPr lang="en-US" dirty="0" err="1"/>
              <a:t>interdum</a:t>
            </a:r>
            <a:r>
              <a:rPr lang="en-US" dirty="0"/>
              <a:t> non libero. </a:t>
            </a:r>
            <a:r>
              <a:rPr lang="en-US" dirty="0" err="1"/>
              <a:t>Etiam</a:t>
            </a:r>
            <a:r>
              <a:rPr lang="en-US" dirty="0"/>
              <a:t> </a:t>
            </a:r>
            <a:r>
              <a:rPr lang="en-US" dirty="0" err="1"/>
              <a:t>quis</a:t>
            </a:r>
            <a:r>
              <a:rPr lang="en-US" dirty="0"/>
              <a:t> mi </a:t>
            </a:r>
            <a:r>
              <a:rPr lang="en-US" dirty="0" err="1"/>
              <a:t>facilisis</a:t>
            </a:r>
            <a:r>
              <a:rPr lang="en-US" dirty="0"/>
              <a:t>, </a:t>
            </a:r>
            <a:r>
              <a:rPr lang="en-US" dirty="0" err="1"/>
              <a:t>condimentum</a:t>
            </a:r>
            <a:r>
              <a:rPr lang="en-US" dirty="0"/>
              <a:t> </a:t>
            </a:r>
            <a:r>
              <a:rPr lang="en-US" dirty="0" err="1"/>
              <a:t>orci</a:t>
            </a:r>
            <a:r>
              <a:rPr lang="en-US" dirty="0"/>
              <a:t> </a:t>
            </a:r>
            <a:r>
              <a:rPr lang="en-US" dirty="0" err="1"/>
              <a:t>quis</a:t>
            </a:r>
            <a:r>
              <a:rPr lang="en-US" dirty="0"/>
              <a:t>, </a:t>
            </a:r>
            <a:r>
              <a:rPr lang="en-US" dirty="0" err="1"/>
              <a:t>bibendum</a:t>
            </a:r>
            <a:r>
              <a:rPr lang="en-US" dirty="0"/>
              <a:t> </a:t>
            </a:r>
            <a:r>
              <a:rPr lang="en-US" dirty="0" err="1"/>
              <a:t>sapien</a:t>
            </a:r>
            <a:r>
              <a:rPr lang="en-US" dirty="0"/>
              <a:t>.</a:t>
            </a:r>
          </a:p>
        </p:txBody>
      </p:sp>
      <p:sp>
        <p:nvSpPr>
          <p:cNvPr id="2" name="Title 1">
            <a:extLst>
              <a:ext uri="{FF2B5EF4-FFF2-40B4-BE49-F238E27FC236}">
                <a16:creationId xmlns:a16="http://schemas.microsoft.com/office/drawing/2014/main" id="{700EEEBA-7FB1-6F45-B473-A43C4234BC28}"/>
              </a:ext>
            </a:extLst>
          </p:cNvPr>
          <p:cNvSpPr>
            <a:spLocks noGrp="1"/>
          </p:cNvSpPr>
          <p:nvPr>
            <p:ph type="title" hasCustomPrompt="1"/>
          </p:nvPr>
        </p:nvSpPr>
        <p:spPr>
          <a:xfrm>
            <a:off x="2743200" y="659395"/>
            <a:ext cx="8229600" cy="846797"/>
          </a:xfrm>
        </p:spPr>
        <p:txBody>
          <a:bodyPr>
            <a:noAutofit/>
          </a:bodyPr>
          <a:lstStyle>
            <a:lvl1pPr>
              <a:defRPr sz="3399">
                <a:solidFill>
                  <a:schemeClr val="tx1"/>
                </a:solidFill>
              </a:defRPr>
            </a:lvl1pPr>
          </a:lstStyle>
          <a:p>
            <a:r>
              <a:rPr lang="en-US" dirty="0"/>
              <a:t>Lorem ipsum dolor magna </a:t>
            </a:r>
            <a:r>
              <a:rPr lang="en-US" dirty="0" err="1"/>
              <a:t>aliqua</a:t>
            </a:r>
            <a:endParaRPr lang="en-US" dirty="0"/>
          </a:p>
        </p:txBody>
      </p:sp>
      <p:sp>
        <p:nvSpPr>
          <p:cNvPr id="3" name="Footer Placeholder 2">
            <a:extLst>
              <a:ext uri="{FF2B5EF4-FFF2-40B4-BE49-F238E27FC236}">
                <a16:creationId xmlns:a16="http://schemas.microsoft.com/office/drawing/2014/main" id="{BF418CDE-BFD7-954A-A6DA-B6C3D4C34CC7}"/>
              </a:ext>
            </a:extLst>
          </p:cNvPr>
          <p:cNvSpPr>
            <a:spLocks noGrp="1"/>
          </p:cNvSpPr>
          <p:nvPr>
            <p:ph type="ftr" sz="quarter" idx="10"/>
          </p:nvPr>
        </p:nvSpPr>
        <p:spPr>
          <a:xfrm>
            <a:off x="7768492" y="6347207"/>
            <a:ext cx="3890251" cy="248358"/>
          </a:xfrm>
        </p:spPr>
        <p:txBody>
          <a:bodyPr/>
          <a:lstStyle>
            <a:lvl1pPr>
              <a:defRPr>
                <a:solidFill>
                  <a:schemeClr val="bg2"/>
                </a:solidFill>
              </a:defRPr>
            </a:lvl1pPr>
          </a:lstStyle>
          <a:p>
            <a:r>
              <a:rPr lang="en-US" dirty="0"/>
              <a:t>©2020 Charles Schwab &amp; Co., Inc. (“Schwab”). All rights reserved. Member SIPC.</a:t>
            </a:r>
          </a:p>
        </p:txBody>
      </p:sp>
      <p:sp>
        <p:nvSpPr>
          <p:cNvPr id="4" name="Slide Number Placeholder 3">
            <a:extLst>
              <a:ext uri="{FF2B5EF4-FFF2-40B4-BE49-F238E27FC236}">
                <a16:creationId xmlns:a16="http://schemas.microsoft.com/office/drawing/2014/main" id="{8AF22E33-F254-3A4B-B4BF-A2B913C859BD}"/>
              </a:ext>
            </a:extLst>
          </p:cNvPr>
          <p:cNvSpPr>
            <a:spLocks noGrp="1"/>
          </p:cNvSpPr>
          <p:nvPr>
            <p:ph type="sldNum" sz="quarter" idx="11"/>
          </p:nvPr>
        </p:nvSpPr>
        <p:spPr>
          <a:solidFill>
            <a:schemeClr val="tx2"/>
          </a:solidFill>
        </p:spPr>
        <p:txBody>
          <a:bodyPr/>
          <a:lstStyle/>
          <a:p>
            <a:fld id="{51C42D48-3D89-451C-9D14-12E9AAE2BFF0}" type="slidenum">
              <a:rPr lang="en-US" smtClean="0"/>
              <a:pPr/>
              <a:t>‹#›</a:t>
            </a:fld>
            <a:endParaRPr lang="en-US" dirty="0"/>
          </a:p>
        </p:txBody>
      </p:sp>
      <p:cxnSp>
        <p:nvCxnSpPr>
          <p:cNvPr id="8" name="Straight Connector 7">
            <a:extLst>
              <a:ext uri="{FF2B5EF4-FFF2-40B4-BE49-F238E27FC236}">
                <a16:creationId xmlns:a16="http://schemas.microsoft.com/office/drawing/2014/main" id="{49A986F4-7DF3-0649-92B7-AD12CDAD4057}"/>
              </a:ext>
            </a:extLst>
          </p:cNvPr>
          <p:cNvCxnSpPr/>
          <p:nvPr userDrawn="1"/>
        </p:nvCxnSpPr>
        <p:spPr>
          <a:xfrm>
            <a:off x="1424658" y="415205"/>
            <a:ext cx="0" cy="104208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36" name="Text Placeholder 11">
            <a:extLst>
              <a:ext uri="{FF2B5EF4-FFF2-40B4-BE49-F238E27FC236}">
                <a16:creationId xmlns:a16="http://schemas.microsoft.com/office/drawing/2014/main" id="{A5EE1672-D44F-C940-9B32-28C8105DBE5F}"/>
              </a:ext>
            </a:extLst>
          </p:cNvPr>
          <p:cNvSpPr>
            <a:spLocks noGrp="1"/>
          </p:cNvSpPr>
          <p:nvPr>
            <p:ph type="body" sz="quarter" idx="13" hasCustomPrompt="1"/>
          </p:nvPr>
        </p:nvSpPr>
        <p:spPr>
          <a:xfrm>
            <a:off x="452313" y="433414"/>
            <a:ext cx="866775" cy="858837"/>
          </a:xfrm>
        </p:spPr>
        <p:txBody>
          <a:bodyPr>
            <a:normAutofit/>
          </a:bodyPr>
          <a:lstStyle>
            <a:lvl1pPr marL="0" indent="0" algn="ctr">
              <a:buNone/>
              <a:defRPr sz="4799">
                <a:solidFill>
                  <a:schemeClr val="bg2"/>
                </a:solidFill>
                <a:latin typeface="+mn-lt"/>
              </a:defRPr>
            </a:lvl1pPr>
            <a:lvl2pPr marL="288838" indent="0">
              <a:buNone/>
              <a:defRPr/>
            </a:lvl2pPr>
            <a:lvl3pPr marL="572916" indent="0">
              <a:buNone/>
              <a:defRPr/>
            </a:lvl3pPr>
            <a:lvl4pPr marL="0" indent="0">
              <a:buNone/>
              <a:defRPr/>
            </a:lvl4pPr>
            <a:lvl5pPr marL="0" indent="0">
              <a:buNone/>
              <a:defRPr/>
            </a:lvl5pPr>
          </a:lstStyle>
          <a:p>
            <a:pPr lvl="0"/>
            <a:r>
              <a:rPr lang="en-US" dirty="0"/>
              <a:t>00</a:t>
            </a:r>
          </a:p>
        </p:txBody>
      </p:sp>
      <p:sp>
        <p:nvSpPr>
          <p:cNvPr id="42" name="Text Placeholder 15">
            <a:extLst>
              <a:ext uri="{FF2B5EF4-FFF2-40B4-BE49-F238E27FC236}">
                <a16:creationId xmlns:a16="http://schemas.microsoft.com/office/drawing/2014/main" id="{FA0526D8-89F7-CD4C-9068-1FE3352B0AE8}"/>
              </a:ext>
            </a:extLst>
          </p:cNvPr>
          <p:cNvSpPr>
            <a:spLocks noGrp="1"/>
          </p:cNvSpPr>
          <p:nvPr>
            <p:ph type="body" sz="quarter" idx="16" hasCustomPrompt="1"/>
          </p:nvPr>
        </p:nvSpPr>
        <p:spPr>
          <a:xfrm>
            <a:off x="567808" y="6002182"/>
            <a:ext cx="7177239" cy="581698"/>
          </a:xfrm>
        </p:spPr>
        <p:txBody>
          <a:bodyPr anchor="t">
            <a:noAutofit/>
          </a:bodyPr>
          <a:lstStyle>
            <a:lvl1pPr marL="0" indent="0">
              <a:buNone/>
              <a:defRPr sz="900" b="0" i="0">
                <a:latin typeface="Charles Modern Light" panose="020B0303040503020204" pitchFamily="34"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ex </a:t>
            </a:r>
            <a:r>
              <a:rPr lang="en-US" dirty="0" err="1"/>
              <a:t>ut</a:t>
            </a:r>
            <a:r>
              <a:rPr lang="en-US" dirty="0"/>
              <a:t> ante </a:t>
            </a:r>
            <a:r>
              <a:rPr lang="en-US" dirty="0" err="1"/>
              <a:t>venenatis</a:t>
            </a:r>
            <a:r>
              <a:rPr lang="en-US" dirty="0"/>
              <a:t> </a:t>
            </a:r>
            <a:r>
              <a:rPr lang="en-US" dirty="0" err="1"/>
              <a:t>finibus</a:t>
            </a:r>
            <a:r>
              <a:rPr lang="en-US" dirty="0"/>
              <a:t> </a:t>
            </a:r>
            <a:r>
              <a:rPr lang="en-US" dirty="0" err="1"/>
              <a:t>quis</a:t>
            </a:r>
            <a:r>
              <a:rPr lang="en-US" dirty="0"/>
              <a:t> non ligula. </a:t>
            </a:r>
            <a:r>
              <a:rPr lang="en-US" dirty="0" err="1"/>
              <a:t>Curabitur</a:t>
            </a:r>
            <a:r>
              <a:rPr lang="en-US" dirty="0"/>
              <a:t> </a:t>
            </a:r>
            <a:r>
              <a:rPr lang="en-US" dirty="0" err="1"/>
              <a:t>orci</a:t>
            </a:r>
            <a:r>
              <a:rPr lang="en-US" dirty="0"/>
              <a:t> </a:t>
            </a:r>
            <a:r>
              <a:rPr lang="en-US" dirty="0" err="1"/>
              <a:t>elit</a:t>
            </a:r>
            <a:r>
              <a:rPr lang="en-US" dirty="0"/>
              <a:t>, </a:t>
            </a:r>
            <a:r>
              <a:rPr lang="en-US" dirty="0" err="1"/>
              <a:t>accumsan</a:t>
            </a:r>
            <a:r>
              <a:rPr lang="en-US" dirty="0"/>
              <a:t> </a:t>
            </a:r>
            <a:r>
              <a:rPr lang="en-US" dirty="0" err="1"/>
              <a:t>imperdiet</a:t>
            </a:r>
            <a:r>
              <a:rPr lang="en-US" dirty="0"/>
              <a:t> </a:t>
            </a:r>
            <a:r>
              <a:rPr lang="en-US" dirty="0" err="1"/>
              <a:t>eleifend</a:t>
            </a:r>
            <a:r>
              <a:rPr lang="en-US" dirty="0"/>
              <a:t> </a:t>
            </a:r>
            <a:r>
              <a:rPr lang="en-US" dirty="0" err="1"/>
              <a:t>ut</a:t>
            </a:r>
            <a:r>
              <a:rPr lang="en-US" dirty="0"/>
              <a:t>, </a:t>
            </a:r>
            <a:r>
              <a:rPr lang="en-US" dirty="0" err="1"/>
              <a:t>interdum</a:t>
            </a:r>
            <a:r>
              <a:rPr lang="en-US" dirty="0"/>
              <a:t> non libero. </a:t>
            </a:r>
            <a:r>
              <a:rPr lang="en-US" dirty="0" err="1"/>
              <a:t>Etiam</a:t>
            </a:r>
            <a:r>
              <a:rPr lang="en-US" dirty="0"/>
              <a:t> </a:t>
            </a:r>
            <a:r>
              <a:rPr lang="en-US" dirty="0" err="1"/>
              <a:t>quis</a:t>
            </a:r>
            <a:r>
              <a:rPr lang="en-US" dirty="0"/>
              <a:t> mi </a:t>
            </a:r>
            <a:r>
              <a:rPr lang="en-US" dirty="0" err="1"/>
              <a:t>facilisis</a:t>
            </a:r>
            <a:r>
              <a:rPr lang="en-US" dirty="0"/>
              <a:t>, </a:t>
            </a:r>
            <a:r>
              <a:rPr lang="en-US" dirty="0" err="1"/>
              <a:t>condimentum</a:t>
            </a:r>
            <a:r>
              <a:rPr lang="en-US" dirty="0"/>
              <a:t> </a:t>
            </a:r>
            <a:r>
              <a:rPr lang="en-US" dirty="0" err="1"/>
              <a:t>orci</a:t>
            </a:r>
            <a:r>
              <a:rPr lang="en-US" dirty="0"/>
              <a:t> </a:t>
            </a:r>
            <a:r>
              <a:rPr lang="en-US" dirty="0" err="1"/>
              <a:t>quis</a:t>
            </a:r>
            <a:r>
              <a:rPr lang="en-US" dirty="0"/>
              <a:t>, </a:t>
            </a:r>
            <a:r>
              <a:rPr lang="en-US" dirty="0" err="1"/>
              <a:t>bibendum</a:t>
            </a:r>
            <a:r>
              <a:rPr lang="en-US" dirty="0"/>
              <a:t> </a:t>
            </a:r>
            <a:r>
              <a:rPr lang="en-US" dirty="0" err="1"/>
              <a:t>sapien</a:t>
            </a:r>
            <a:r>
              <a:rPr lang="en-US" dirty="0"/>
              <a:t>.</a:t>
            </a:r>
          </a:p>
        </p:txBody>
      </p:sp>
      <p:sp>
        <p:nvSpPr>
          <p:cNvPr id="9" name="Picture Placeholder 4">
            <a:extLst>
              <a:ext uri="{FF2B5EF4-FFF2-40B4-BE49-F238E27FC236}">
                <a16:creationId xmlns:a16="http://schemas.microsoft.com/office/drawing/2014/main" id="{AD1583EF-8F05-A145-BE06-499CC73412A8}"/>
              </a:ext>
            </a:extLst>
          </p:cNvPr>
          <p:cNvSpPr>
            <a:spLocks noGrp="1"/>
          </p:cNvSpPr>
          <p:nvPr>
            <p:ph type="pic" sz="quarter" idx="23"/>
          </p:nvPr>
        </p:nvSpPr>
        <p:spPr>
          <a:xfrm>
            <a:off x="1536358" y="420672"/>
            <a:ext cx="868680" cy="868680"/>
          </a:xfrm>
        </p:spPr>
        <p:txBody>
          <a:bodyPr anchor="ctr">
            <a:normAutofit/>
          </a:bodyPr>
          <a:lstStyle>
            <a:lvl1pPr marL="0" indent="0" algn="ctr">
              <a:buNone/>
              <a:defRPr sz="1200"/>
            </a:lvl1pPr>
          </a:lstStyle>
          <a:p>
            <a:endParaRPr lang="en-US" dirty="0"/>
          </a:p>
        </p:txBody>
      </p:sp>
    </p:spTree>
    <p:extLst>
      <p:ext uri="{BB962C8B-B14F-4D97-AF65-F5344CB8AC3E}">
        <p14:creationId xmlns:p14="http://schemas.microsoft.com/office/powerpoint/2010/main" val="37696490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Custom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EEEBA-7FB1-6F45-B473-A43C4234BC28}"/>
              </a:ext>
            </a:extLst>
          </p:cNvPr>
          <p:cNvSpPr>
            <a:spLocks noGrp="1"/>
          </p:cNvSpPr>
          <p:nvPr>
            <p:ph type="title" hasCustomPrompt="1"/>
          </p:nvPr>
        </p:nvSpPr>
        <p:spPr>
          <a:xfrm>
            <a:off x="2743201" y="659395"/>
            <a:ext cx="8229600" cy="846797"/>
          </a:xfrm>
        </p:spPr>
        <p:txBody>
          <a:bodyPr>
            <a:noAutofit/>
          </a:bodyPr>
          <a:lstStyle>
            <a:lvl1pPr>
              <a:defRPr sz="3399">
                <a:solidFill>
                  <a:schemeClr val="tx1"/>
                </a:solidFill>
              </a:defRPr>
            </a:lvl1pPr>
          </a:lstStyle>
          <a:p>
            <a:r>
              <a:rPr lang="en-US" dirty="0"/>
              <a:t>Lorem ipsum dolor magna </a:t>
            </a:r>
            <a:r>
              <a:rPr lang="en-US" dirty="0" err="1"/>
              <a:t>aliqua</a:t>
            </a:r>
            <a:endParaRPr lang="en-US" dirty="0"/>
          </a:p>
        </p:txBody>
      </p:sp>
      <p:sp>
        <p:nvSpPr>
          <p:cNvPr id="3" name="Footer Placeholder 2">
            <a:extLst>
              <a:ext uri="{FF2B5EF4-FFF2-40B4-BE49-F238E27FC236}">
                <a16:creationId xmlns:a16="http://schemas.microsoft.com/office/drawing/2014/main" id="{BF418CDE-BFD7-954A-A6DA-B6C3D4C34CC7}"/>
              </a:ext>
            </a:extLst>
          </p:cNvPr>
          <p:cNvSpPr>
            <a:spLocks noGrp="1"/>
          </p:cNvSpPr>
          <p:nvPr>
            <p:ph type="ftr" sz="quarter" idx="10"/>
          </p:nvPr>
        </p:nvSpPr>
        <p:spPr>
          <a:xfrm>
            <a:off x="7776308" y="6347207"/>
            <a:ext cx="3882435" cy="248358"/>
          </a:xfrm>
        </p:spPr>
        <p:txBody>
          <a:bodyPr/>
          <a:lstStyle>
            <a:lvl1pPr>
              <a:defRPr>
                <a:solidFill>
                  <a:schemeClr val="bg2"/>
                </a:solidFill>
              </a:defRPr>
            </a:lvl1pPr>
          </a:lstStyle>
          <a:p>
            <a:r>
              <a:rPr lang="en-US" dirty="0"/>
              <a:t>©2020 Charles Schwab &amp; Co., Inc. (“Schwab”). All rights reserved. Member SIPC.</a:t>
            </a:r>
          </a:p>
        </p:txBody>
      </p:sp>
      <p:sp>
        <p:nvSpPr>
          <p:cNvPr id="4" name="Slide Number Placeholder 3">
            <a:extLst>
              <a:ext uri="{FF2B5EF4-FFF2-40B4-BE49-F238E27FC236}">
                <a16:creationId xmlns:a16="http://schemas.microsoft.com/office/drawing/2014/main" id="{8AF22E33-F254-3A4B-B4BF-A2B913C859BD}"/>
              </a:ext>
            </a:extLst>
          </p:cNvPr>
          <p:cNvSpPr>
            <a:spLocks noGrp="1"/>
          </p:cNvSpPr>
          <p:nvPr>
            <p:ph type="sldNum" sz="quarter" idx="11"/>
          </p:nvPr>
        </p:nvSpPr>
        <p:spPr>
          <a:solidFill>
            <a:schemeClr val="tx2"/>
          </a:solidFill>
        </p:spPr>
        <p:txBody>
          <a:bodyPr/>
          <a:lstStyle/>
          <a:p>
            <a:fld id="{51C42D48-3D89-451C-9D14-12E9AAE2BFF0}" type="slidenum">
              <a:rPr lang="en-US" smtClean="0"/>
              <a:pPr/>
              <a:t>‹#›</a:t>
            </a:fld>
            <a:endParaRPr lang="en-US" dirty="0"/>
          </a:p>
        </p:txBody>
      </p:sp>
      <p:cxnSp>
        <p:nvCxnSpPr>
          <p:cNvPr id="8" name="Straight Connector 7">
            <a:extLst>
              <a:ext uri="{FF2B5EF4-FFF2-40B4-BE49-F238E27FC236}">
                <a16:creationId xmlns:a16="http://schemas.microsoft.com/office/drawing/2014/main" id="{49A986F4-7DF3-0649-92B7-AD12CDAD4057}"/>
              </a:ext>
            </a:extLst>
          </p:cNvPr>
          <p:cNvCxnSpPr/>
          <p:nvPr userDrawn="1"/>
        </p:nvCxnSpPr>
        <p:spPr>
          <a:xfrm>
            <a:off x="1424658" y="415205"/>
            <a:ext cx="0" cy="104208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36" name="Text Placeholder 11">
            <a:extLst>
              <a:ext uri="{FF2B5EF4-FFF2-40B4-BE49-F238E27FC236}">
                <a16:creationId xmlns:a16="http://schemas.microsoft.com/office/drawing/2014/main" id="{A5EE1672-D44F-C940-9B32-28C8105DBE5F}"/>
              </a:ext>
            </a:extLst>
          </p:cNvPr>
          <p:cNvSpPr>
            <a:spLocks noGrp="1"/>
          </p:cNvSpPr>
          <p:nvPr>
            <p:ph type="body" sz="quarter" idx="13" hasCustomPrompt="1"/>
          </p:nvPr>
        </p:nvSpPr>
        <p:spPr>
          <a:xfrm>
            <a:off x="452313" y="433414"/>
            <a:ext cx="866775" cy="858837"/>
          </a:xfrm>
        </p:spPr>
        <p:txBody>
          <a:bodyPr>
            <a:normAutofit/>
          </a:bodyPr>
          <a:lstStyle>
            <a:lvl1pPr marL="0" indent="0" algn="ctr">
              <a:buNone/>
              <a:defRPr sz="4799">
                <a:solidFill>
                  <a:schemeClr val="bg2"/>
                </a:solidFill>
                <a:latin typeface="+mn-lt"/>
              </a:defRPr>
            </a:lvl1pPr>
            <a:lvl2pPr marL="288838" indent="0">
              <a:buNone/>
              <a:defRPr/>
            </a:lvl2pPr>
            <a:lvl3pPr marL="572916" indent="0">
              <a:buNone/>
              <a:defRPr/>
            </a:lvl3pPr>
            <a:lvl4pPr marL="0" indent="0">
              <a:buNone/>
              <a:defRPr/>
            </a:lvl4pPr>
            <a:lvl5pPr marL="0" indent="0">
              <a:buNone/>
              <a:defRPr/>
            </a:lvl5pPr>
          </a:lstStyle>
          <a:p>
            <a:pPr lvl="0"/>
            <a:r>
              <a:rPr lang="en-US" dirty="0"/>
              <a:t>00</a:t>
            </a:r>
          </a:p>
        </p:txBody>
      </p:sp>
      <p:sp>
        <p:nvSpPr>
          <p:cNvPr id="38" name="Text Placeholder 15">
            <a:extLst>
              <a:ext uri="{FF2B5EF4-FFF2-40B4-BE49-F238E27FC236}">
                <a16:creationId xmlns:a16="http://schemas.microsoft.com/office/drawing/2014/main" id="{F7896DB7-AA14-0646-B5B3-AA023C2353EA}"/>
              </a:ext>
            </a:extLst>
          </p:cNvPr>
          <p:cNvSpPr>
            <a:spLocks noGrp="1"/>
          </p:cNvSpPr>
          <p:nvPr>
            <p:ph type="body" sz="quarter" idx="16" hasCustomPrompt="1"/>
          </p:nvPr>
        </p:nvSpPr>
        <p:spPr>
          <a:xfrm>
            <a:off x="567808" y="6002182"/>
            <a:ext cx="7177239" cy="581698"/>
          </a:xfrm>
        </p:spPr>
        <p:txBody>
          <a:bodyPr anchor="t">
            <a:noAutofit/>
          </a:bodyPr>
          <a:lstStyle>
            <a:lvl1pPr marL="0" indent="0">
              <a:buNone/>
              <a:defRPr sz="900" b="0" i="0">
                <a:latin typeface="Charles Modern Light" panose="020B0303040503020204" pitchFamily="34"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ex </a:t>
            </a:r>
            <a:r>
              <a:rPr lang="en-US" dirty="0" err="1"/>
              <a:t>ut</a:t>
            </a:r>
            <a:r>
              <a:rPr lang="en-US" dirty="0"/>
              <a:t> ante </a:t>
            </a:r>
            <a:r>
              <a:rPr lang="en-US" dirty="0" err="1"/>
              <a:t>venenatis</a:t>
            </a:r>
            <a:r>
              <a:rPr lang="en-US" dirty="0"/>
              <a:t> </a:t>
            </a:r>
            <a:r>
              <a:rPr lang="en-US" dirty="0" err="1"/>
              <a:t>finibus</a:t>
            </a:r>
            <a:r>
              <a:rPr lang="en-US" dirty="0"/>
              <a:t> </a:t>
            </a:r>
            <a:r>
              <a:rPr lang="en-US" dirty="0" err="1"/>
              <a:t>quis</a:t>
            </a:r>
            <a:r>
              <a:rPr lang="en-US" dirty="0"/>
              <a:t> non ligula. </a:t>
            </a:r>
            <a:r>
              <a:rPr lang="en-US" dirty="0" err="1"/>
              <a:t>Curabitur</a:t>
            </a:r>
            <a:r>
              <a:rPr lang="en-US" dirty="0"/>
              <a:t> </a:t>
            </a:r>
            <a:r>
              <a:rPr lang="en-US" dirty="0" err="1"/>
              <a:t>orci</a:t>
            </a:r>
            <a:r>
              <a:rPr lang="en-US" dirty="0"/>
              <a:t> </a:t>
            </a:r>
            <a:r>
              <a:rPr lang="en-US" dirty="0" err="1"/>
              <a:t>elit</a:t>
            </a:r>
            <a:r>
              <a:rPr lang="en-US" dirty="0"/>
              <a:t>, </a:t>
            </a:r>
            <a:r>
              <a:rPr lang="en-US" dirty="0" err="1"/>
              <a:t>accumsan</a:t>
            </a:r>
            <a:r>
              <a:rPr lang="en-US" dirty="0"/>
              <a:t> </a:t>
            </a:r>
            <a:r>
              <a:rPr lang="en-US" dirty="0" err="1"/>
              <a:t>imperdiet</a:t>
            </a:r>
            <a:r>
              <a:rPr lang="en-US" dirty="0"/>
              <a:t> </a:t>
            </a:r>
            <a:r>
              <a:rPr lang="en-US" dirty="0" err="1"/>
              <a:t>eleifend</a:t>
            </a:r>
            <a:r>
              <a:rPr lang="en-US" dirty="0"/>
              <a:t> </a:t>
            </a:r>
            <a:r>
              <a:rPr lang="en-US" dirty="0" err="1"/>
              <a:t>ut</a:t>
            </a:r>
            <a:r>
              <a:rPr lang="en-US" dirty="0"/>
              <a:t>, </a:t>
            </a:r>
            <a:r>
              <a:rPr lang="en-US" dirty="0" err="1"/>
              <a:t>interdum</a:t>
            </a:r>
            <a:r>
              <a:rPr lang="en-US" dirty="0"/>
              <a:t> non libero. </a:t>
            </a:r>
            <a:r>
              <a:rPr lang="en-US" dirty="0" err="1"/>
              <a:t>Etiam</a:t>
            </a:r>
            <a:r>
              <a:rPr lang="en-US" dirty="0"/>
              <a:t> </a:t>
            </a:r>
            <a:r>
              <a:rPr lang="en-US" dirty="0" err="1"/>
              <a:t>quis</a:t>
            </a:r>
            <a:r>
              <a:rPr lang="en-US" dirty="0"/>
              <a:t> mi </a:t>
            </a:r>
            <a:r>
              <a:rPr lang="en-US" dirty="0" err="1"/>
              <a:t>facilisis</a:t>
            </a:r>
            <a:r>
              <a:rPr lang="en-US" dirty="0"/>
              <a:t>, </a:t>
            </a:r>
            <a:r>
              <a:rPr lang="en-US" dirty="0" err="1"/>
              <a:t>condimentum</a:t>
            </a:r>
            <a:r>
              <a:rPr lang="en-US" dirty="0"/>
              <a:t> </a:t>
            </a:r>
            <a:r>
              <a:rPr lang="en-US" dirty="0" err="1"/>
              <a:t>orci</a:t>
            </a:r>
            <a:r>
              <a:rPr lang="en-US" dirty="0"/>
              <a:t> </a:t>
            </a:r>
            <a:r>
              <a:rPr lang="en-US" dirty="0" err="1"/>
              <a:t>quis</a:t>
            </a:r>
            <a:r>
              <a:rPr lang="en-US" dirty="0"/>
              <a:t>, </a:t>
            </a:r>
            <a:r>
              <a:rPr lang="en-US" dirty="0" err="1"/>
              <a:t>bibendum</a:t>
            </a:r>
            <a:r>
              <a:rPr lang="en-US" dirty="0"/>
              <a:t> </a:t>
            </a:r>
            <a:r>
              <a:rPr lang="en-US" dirty="0" err="1"/>
              <a:t>sapien</a:t>
            </a:r>
            <a:r>
              <a:rPr lang="en-US" dirty="0"/>
              <a:t>.</a:t>
            </a:r>
          </a:p>
        </p:txBody>
      </p:sp>
      <p:sp>
        <p:nvSpPr>
          <p:cNvPr id="9" name="Picture Placeholder 4">
            <a:extLst>
              <a:ext uri="{FF2B5EF4-FFF2-40B4-BE49-F238E27FC236}">
                <a16:creationId xmlns:a16="http://schemas.microsoft.com/office/drawing/2014/main" id="{5E144990-CEAF-2541-855F-16E83A4678EA}"/>
              </a:ext>
            </a:extLst>
          </p:cNvPr>
          <p:cNvSpPr>
            <a:spLocks noGrp="1"/>
          </p:cNvSpPr>
          <p:nvPr>
            <p:ph type="pic" sz="quarter" idx="23"/>
          </p:nvPr>
        </p:nvSpPr>
        <p:spPr>
          <a:xfrm>
            <a:off x="1536358" y="420672"/>
            <a:ext cx="868680" cy="868680"/>
          </a:xfrm>
        </p:spPr>
        <p:txBody>
          <a:bodyPr anchor="ctr">
            <a:normAutofit/>
          </a:bodyPr>
          <a:lstStyle>
            <a:lvl1pPr marL="0" indent="0" algn="ctr">
              <a:buNone/>
              <a:defRPr sz="1200"/>
            </a:lvl1pPr>
          </a:lstStyle>
          <a:p>
            <a:endParaRPr lang="en-US" dirty="0"/>
          </a:p>
        </p:txBody>
      </p:sp>
    </p:spTree>
    <p:extLst>
      <p:ext uri="{BB962C8B-B14F-4D97-AF65-F5344CB8AC3E}">
        <p14:creationId xmlns:p14="http://schemas.microsoft.com/office/powerpoint/2010/main" val="41721652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Custom Chart White Backgroun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3C8667-74DD-2544-9C7A-B13D99303434}"/>
              </a:ext>
            </a:extLst>
          </p:cNvPr>
          <p:cNvSpPr/>
          <p:nvPr userDrawn="1"/>
        </p:nvSpPr>
        <p:spPr>
          <a:xfrm>
            <a:off x="1" y="1679333"/>
            <a:ext cx="12192000" cy="4255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700EEEBA-7FB1-6F45-B473-A43C4234BC28}"/>
              </a:ext>
            </a:extLst>
          </p:cNvPr>
          <p:cNvSpPr>
            <a:spLocks noGrp="1"/>
          </p:cNvSpPr>
          <p:nvPr>
            <p:ph type="title" hasCustomPrompt="1"/>
          </p:nvPr>
        </p:nvSpPr>
        <p:spPr>
          <a:xfrm>
            <a:off x="2743200" y="658370"/>
            <a:ext cx="8229600" cy="846797"/>
          </a:xfrm>
        </p:spPr>
        <p:txBody>
          <a:bodyPr>
            <a:noAutofit/>
          </a:bodyPr>
          <a:lstStyle>
            <a:lvl1pPr>
              <a:defRPr sz="3399">
                <a:solidFill>
                  <a:schemeClr val="tx1"/>
                </a:solidFill>
              </a:defRPr>
            </a:lvl1pPr>
          </a:lstStyle>
          <a:p>
            <a:r>
              <a:rPr lang="en-US" dirty="0"/>
              <a:t>Lorem ipsum dolor magna </a:t>
            </a:r>
            <a:r>
              <a:rPr lang="en-US" dirty="0" err="1"/>
              <a:t>aliqua</a:t>
            </a:r>
            <a:endParaRPr lang="en-US" dirty="0"/>
          </a:p>
        </p:txBody>
      </p:sp>
      <p:sp>
        <p:nvSpPr>
          <p:cNvPr id="3" name="Footer Placeholder 2">
            <a:extLst>
              <a:ext uri="{FF2B5EF4-FFF2-40B4-BE49-F238E27FC236}">
                <a16:creationId xmlns:a16="http://schemas.microsoft.com/office/drawing/2014/main" id="{BF418CDE-BFD7-954A-A6DA-B6C3D4C34CC7}"/>
              </a:ext>
            </a:extLst>
          </p:cNvPr>
          <p:cNvSpPr>
            <a:spLocks noGrp="1"/>
          </p:cNvSpPr>
          <p:nvPr>
            <p:ph type="ftr" sz="quarter" idx="10"/>
          </p:nvPr>
        </p:nvSpPr>
        <p:spPr>
          <a:xfrm>
            <a:off x="7776308" y="6347207"/>
            <a:ext cx="3882435" cy="248358"/>
          </a:xfrm>
        </p:spPr>
        <p:txBody>
          <a:bodyPr/>
          <a:lstStyle>
            <a:lvl1pPr>
              <a:defRPr>
                <a:solidFill>
                  <a:schemeClr val="bg2"/>
                </a:solidFill>
              </a:defRPr>
            </a:lvl1pPr>
          </a:lstStyle>
          <a:p>
            <a:r>
              <a:rPr lang="en-US" dirty="0"/>
              <a:t>©2020 Charles Schwab &amp; Co., Inc. (“Schwab”). All rights reserved. Member SIPC.</a:t>
            </a:r>
          </a:p>
        </p:txBody>
      </p:sp>
      <p:sp>
        <p:nvSpPr>
          <p:cNvPr id="4" name="Slide Number Placeholder 3">
            <a:extLst>
              <a:ext uri="{FF2B5EF4-FFF2-40B4-BE49-F238E27FC236}">
                <a16:creationId xmlns:a16="http://schemas.microsoft.com/office/drawing/2014/main" id="{8AF22E33-F254-3A4B-B4BF-A2B913C859BD}"/>
              </a:ext>
            </a:extLst>
          </p:cNvPr>
          <p:cNvSpPr>
            <a:spLocks noGrp="1"/>
          </p:cNvSpPr>
          <p:nvPr>
            <p:ph type="sldNum" sz="quarter" idx="11"/>
          </p:nvPr>
        </p:nvSpPr>
        <p:spPr>
          <a:solidFill>
            <a:schemeClr val="tx2"/>
          </a:solidFill>
        </p:spPr>
        <p:txBody>
          <a:bodyPr/>
          <a:lstStyle/>
          <a:p>
            <a:fld id="{51C42D48-3D89-451C-9D14-12E9AAE2BFF0}" type="slidenum">
              <a:rPr lang="en-US" smtClean="0"/>
              <a:pPr/>
              <a:t>‹#›</a:t>
            </a:fld>
            <a:endParaRPr lang="en-US" dirty="0"/>
          </a:p>
        </p:txBody>
      </p:sp>
      <p:cxnSp>
        <p:nvCxnSpPr>
          <p:cNvPr id="8" name="Straight Connector 7">
            <a:extLst>
              <a:ext uri="{FF2B5EF4-FFF2-40B4-BE49-F238E27FC236}">
                <a16:creationId xmlns:a16="http://schemas.microsoft.com/office/drawing/2014/main" id="{49A986F4-7DF3-0649-92B7-AD12CDAD4057}"/>
              </a:ext>
            </a:extLst>
          </p:cNvPr>
          <p:cNvCxnSpPr/>
          <p:nvPr userDrawn="1"/>
        </p:nvCxnSpPr>
        <p:spPr>
          <a:xfrm>
            <a:off x="1424658" y="415205"/>
            <a:ext cx="0" cy="104208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36" name="Text Placeholder 11">
            <a:extLst>
              <a:ext uri="{FF2B5EF4-FFF2-40B4-BE49-F238E27FC236}">
                <a16:creationId xmlns:a16="http://schemas.microsoft.com/office/drawing/2014/main" id="{A5EE1672-D44F-C940-9B32-28C8105DBE5F}"/>
              </a:ext>
            </a:extLst>
          </p:cNvPr>
          <p:cNvSpPr>
            <a:spLocks noGrp="1"/>
          </p:cNvSpPr>
          <p:nvPr>
            <p:ph type="body" sz="quarter" idx="13" hasCustomPrompt="1"/>
          </p:nvPr>
        </p:nvSpPr>
        <p:spPr>
          <a:xfrm>
            <a:off x="452313" y="433414"/>
            <a:ext cx="866775" cy="858837"/>
          </a:xfrm>
        </p:spPr>
        <p:txBody>
          <a:bodyPr>
            <a:normAutofit/>
          </a:bodyPr>
          <a:lstStyle>
            <a:lvl1pPr marL="0" indent="0" algn="ctr">
              <a:buNone/>
              <a:defRPr sz="4799">
                <a:solidFill>
                  <a:schemeClr val="bg2"/>
                </a:solidFill>
                <a:latin typeface="+mn-lt"/>
              </a:defRPr>
            </a:lvl1pPr>
            <a:lvl2pPr marL="288838" indent="0">
              <a:buNone/>
              <a:defRPr/>
            </a:lvl2pPr>
            <a:lvl3pPr marL="572916" indent="0">
              <a:buNone/>
              <a:defRPr/>
            </a:lvl3pPr>
            <a:lvl4pPr marL="0" indent="0">
              <a:buNone/>
              <a:defRPr/>
            </a:lvl4pPr>
            <a:lvl5pPr marL="0" indent="0">
              <a:buNone/>
              <a:defRPr/>
            </a:lvl5pPr>
          </a:lstStyle>
          <a:p>
            <a:pPr lvl="0"/>
            <a:r>
              <a:rPr lang="en-US" dirty="0"/>
              <a:t>00</a:t>
            </a:r>
          </a:p>
        </p:txBody>
      </p:sp>
      <p:sp>
        <p:nvSpPr>
          <p:cNvPr id="38" name="Text Placeholder 15">
            <a:extLst>
              <a:ext uri="{FF2B5EF4-FFF2-40B4-BE49-F238E27FC236}">
                <a16:creationId xmlns:a16="http://schemas.microsoft.com/office/drawing/2014/main" id="{F7896DB7-AA14-0646-B5B3-AA023C2353EA}"/>
              </a:ext>
            </a:extLst>
          </p:cNvPr>
          <p:cNvSpPr>
            <a:spLocks noGrp="1"/>
          </p:cNvSpPr>
          <p:nvPr>
            <p:ph type="body" sz="quarter" idx="16" hasCustomPrompt="1"/>
          </p:nvPr>
        </p:nvSpPr>
        <p:spPr>
          <a:xfrm>
            <a:off x="567808" y="6002182"/>
            <a:ext cx="7177239" cy="581698"/>
          </a:xfrm>
        </p:spPr>
        <p:txBody>
          <a:bodyPr anchor="t">
            <a:noAutofit/>
          </a:bodyPr>
          <a:lstStyle>
            <a:lvl1pPr marL="0" indent="0">
              <a:buNone/>
              <a:defRPr sz="900" b="0" i="0">
                <a:latin typeface="Charles Modern Light" panose="020B0303040503020204" pitchFamily="34"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ex </a:t>
            </a:r>
            <a:r>
              <a:rPr lang="en-US" dirty="0" err="1"/>
              <a:t>ut</a:t>
            </a:r>
            <a:r>
              <a:rPr lang="en-US" dirty="0"/>
              <a:t> ante </a:t>
            </a:r>
            <a:r>
              <a:rPr lang="en-US" dirty="0" err="1"/>
              <a:t>venenatis</a:t>
            </a:r>
            <a:r>
              <a:rPr lang="en-US" dirty="0"/>
              <a:t> </a:t>
            </a:r>
            <a:r>
              <a:rPr lang="en-US" dirty="0" err="1"/>
              <a:t>finibus</a:t>
            </a:r>
            <a:r>
              <a:rPr lang="en-US" dirty="0"/>
              <a:t> </a:t>
            </a:r>
            <a:r>
              <a:rPr lang="en-US" dirty="0" err="1"/>
              <a:t>quis</a:t>
            </a:r>
            <a:r>
              <a:rPr lang="en-US" dirty="0"/>
              <a:t> non ligula. </a:t>
            </a:r>
            <a:r>
              <a:rPr lang="en-US" dirty="0" err="1"/>
              <a:t>Curabitur</a:t>
            </a:r>
            <a:r>
              <a:rPr lang="en-US" dirty="0"/>
              <a:t> </a:t>
            </a:r>
            <a:r>
              <a:rPr lang="en-US" dirty="0" err="1"/>
              <a:t>orci</a:t>
            </a:r>
            <a:r>
              <a:rPr lang="en-US" dirty="0"/>
              <a:t> </a:t>
            </a:r>
            <a:r>
              <a:rPr lang="en-US" dirty="0" err="1"/>
              <a:t>elit</a:t>
            </a:r>
            <a:r>
              <a:rPr lang="en-US" dirty="0"/>
              <a:t>, </a:t>
            </a:r>
            <a:r>
              <a:rPr lang="en-US" dirty="0" err="1"/>
              <a:t>accumsan</a:t>
            </a:r>
            <a:r>
              <a:rPr lang="en-US" dirty="0"/>
              <a:t> </a:t>
            </a:r>
            <a:r>
              <a:rPr lang="en-US" dirty="0" err="1"/>
              <a:t>imperdiet</a:t>
            </a:r>
            <a:r>
              <a:rPr lang="en-US" dirty="0"/>
              <a:t> </a:t>
            </a:r>
            <a:r>
              <a:rPr lang="en-US" dirty="0" err="1"/>
              <a:t>eleifend</a:t>
            </a:r>
            <a:r>
              <a:rPr lang="en-US" dirty="0"/>
              <a:t> </a:t>
            </a:r>
            <a:r>
              <a:rPr lang="en-US" dirty="0" err="1"/>
              <a:t>ut</a:t>
            </a:r>
            <a:r>
              <a:rPr lang="en-US" dirty="0"/>
              <a:t>, </a:t>
            </a:r>
            <a:r>
              <a:rPr lang="en-US" dirty="0" err="1"/>
              <a:t>interdum</a:t>
            </a:r>
            <a:r>
              <a:rPr lang="en-US" dirty="0"/>
              <a:t> non libero. </a:t>
            </a:r>
            <a:r>
              <a:rPr lang="en-US" dirty="0" err="1"/>
              <a:t>Etiam</a:t>
            </a:r>
            <a:r>
              <a:rPr lang="en-US" dirty="0"/>
              <a:t> </a:t>
            </a:r>
            <a:r>
              <a:rPr lang="en-US" dirty="0" err="1"/>
              <a:t>quis</a:t>
            </a:r>
            <a:r>
              <a:rPr lang="en-US" dirty="0"/>
              <a:t> mi </a:t>
            </a:r>
            <a:r>
              <a:rPr lang="en-US" dirty="0" err="1"/>
              <a:t>facilisis</a:t>
            </a:r>
            <a:r>
              <a:rPr lang="en-US" dirty="0"/>
              <a:t>, </a:t>
            </a:r>
            <a:r>
              <a:rPr lang="en-US" dirty="0" err="1"/>
              <a:t>condimentum</a:t>
            </a:r>
            <a:r>
              <a:rPr lang="en-US" dirty="0"/>
              <a:t> </a:t>
            </a:r>
            <a:r>
              <a:rPr lang="en-US" dirty="0" err="1"/>
              <a:t>orci</a:t>
            </a:r>
            <a:r>
              <a:rPr lang="en-US" dirty="0"/>
              <a:t> </a:t>
            </a:r>
            <a:r>
              <a:rPr lang="en-US" dirty="0" err="1"/>
              <a:t>quis</a:t>
            </a:r>
            <a:r>
              <a:rPr lang="en-US" dirty="0"/>
              <a:t>, </a:t>
            </a:r>
            <a:r>
              <a:rPr lang="en-US" dirty="0" err="1"/>
              <a:t>bibendum</a:t>
            </a:r>
            <a:r>
              <a:rPr lang="en-US" dirty="0"/>
              <a:t> </a:t>
            </a:r>
            <a:r>
              <a:rPr lang="en-US" dirty="0" err="1"/>
              <a:t>sapien</a:t>
            </a:r>
            <a:r>
              <a:rPr lang="en-US" dirty="0"/>
              <a:t>.</a:t>
            </a:r>
          </a:p>
        </p:txBody>
      </p:sp>
      <p:sp>
        <p:nvSpPr>
          <p:cNvPr id="9" name="Picture Placeholder 4">
            <a:extLst>
              <a:ext uri="{FF2B5EF4-FFF2-40B4-BE49-F238E27FC236}">
                <a16:creationId xmlns:a16="http://schemas.microsoft.com/office/drawing/2014/main" id="{5C9D4899-B313-C74B-925A-14135921F0B3}"/>
              </a:ext>
            </a:extLst>
          </p:cNvPr>
          <p:cNvSpPr>
            <a:spLocks noGrp="1"/>
          </p:cNvSpPr>
          <p:nvPr>
            <p:ph type="pic" sz="quarter" idx="23"/>
          </p:nvPr>
        </p:nvSpPr>
        <p:spPr>
          <a:xfrm>
            <a:off x="1536358" y="420672"/>
            <a:ext cx="868680" cy="868680"/>
          </a:xfrm>
        </p:spPr>
        <p:txBody>
          <a:bodyPr anchor="ctr">
            <a:normAutofit/>
          </a:bodyPr>
          <a:lstStyle>
            <a:lvl1pPr marL="0" indent="0" algn="ctr">
              <a:buNone/>
              <a:defRPr sz="1200"/>
            </a:lvl1pPr>
          </a:lstStyle>
          <a:p>
            <a:endParaRPr lang="en-US" dirty="0"/>
          </a:p>
        </p:txBody>
      </p:sp>
    </p:spTree>
    <p:extLst>
      <p:ext uri="{BB962C8B-B14F-4D97-AF65-F5344CB8AC3E}">
        <p14:creationId xmlns:p14="http://schemas.microsoft.com/office/powerpoint/2010/main" val="4122862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Custom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Lorem ipsum dolor magna </a:t>
            </a:r>
            <a:r>
              <a:rPr lang="en-US" dirty="0" err="1"/>
              <a:t>aliqua</a:t>
            </a:r>
            <a:endParaRPr lang="en-US" dirty="0"/>
          </a:p>
        </p:txBody>
      </p:sp>
      <p:sp>
        <p:nvSpPr>
          <p:cNvPr id="5" name="Footer Placeholder 4"/>
          <p:cNvSpPr>
            <a:spLocks noGrp="1"/>
          </p:cNvSpPr>
          <p:nvPr>
            <p:ph type="ftr" sz="quarter" idx="11"/>
          </p:nvPr>
        </p:nvSpPr>
        <p:spPr>
          <a:xfrm>
            <a:off x="7776308" y="6347207"/>
            <a:ext cx="3882435" cy="248358"/>
          </a:xfrm>
        </p:spPr>
        <p:txBody>
          <a:bodyPr/>
          <a:lstStyle/>
          <a:p>
            <a:r>
              <a:rPr lang="en-US"/>
              <a:t>©2020 Charles Schwab &amp; Co., Inc. (“Schwab”). All rights reserved. Member SIPC.</a:t>
            </a:r>
            <a:endParaRPr lang="en-US" dirty="0"/>
          </a:p>
        </p:txBody>
      </p:sp>
      <p:sp>
        <p:nvSpPr>
          <p:cNvPr id="6" name="Slide Number Placeholder 5"/>
          <p:cNvSpPr>
            <a:spLocks noGrp="1"/>
          </p:cNvSpPr>
          <p:nvPr>
            <p:ph type="sldNum" sz="quarter" idx="12"/>
          </p:nvPr>
        </p:nvSpPr>
        <p:spPr>
          <a:solidFill>
            <a:schemeClr val="tx2"/>
          </a:solidFill>
        </p:spPr>
        <p:txBody>
          <a:bodyPr/>
          <a:lstStyle/>
          <a:p>
            <a:fld id="{51C42D48-3D89-451C-9D14-12E9AAE2BFF0}" type="slidenum">
              <a:rPr lang="en-US" smtClean="0"/>
              <a:t>‹#›</a:t>
            </a:fld>
            <a:endParaRPr lang="en-US" dirty="0"/>
          </a:p>
        </p:txBody>
      </p:sp>
      <p:sp>
        <p:nvSpPr>
          <p:cNvPr id="7" name="Text Placeholder 7">
            <a:extLst>
              <a:ext uri="{FF2B5EF4-FFF2-40B4-BE49-F238E27FC236}">
                <a16:creationId xmlns:a16="http://schemas.microsoft.com/office/drawing/2014/main" id="{C97ABF31-FE0C-E54F-9674-AC059D73D0FE}"/>
              </a:ext>
            </a:extLst>
          </p:cNvPr>
          <p:cNvSpPr>
            <a:spLocks noGrp="1"/>
          </p:cNvSpPr>
          <p:nvPr>
            <p:ph type="body" sz="quarter" idx="13" hasCustomPrompt="1"/>
          </p:nvPr>
        </p:nvSpPr>
        <p:spPr>
          <a:xfrm>
            <a:off x="564099" y="1455224"/>
            <a:ext cx="1280333" cy="1280333"/>
          </a:xfrm>
          <a:solidFill>
            <a:schemeClr val="tx2"/>
          </a:solidFill>
        </p:spPr>
        <p:txBody>
          <a:bodyPr lIns="137160" tIns="182880" rIns="91440" bIns="182880" anchor="b">
            <a:noAutofit/>
          </a:bodyPr>
          <a:lstStyle>
            <a:lvl1pPr marL="0" indent="0">
              <a:lnSpc>
                <a:spcPct val="90000"/>
              </a:lnSpc>
              <a:spcBef>
                <a:spcPts val="0"/>
              </a:spcBef>
              <a:buFont typeface="Arial" panose="020B0604020202020204" pitchFamily="34" charset="0"/>
              <a:buNone/>
              <a:defRPr sz="1400" b="1">
                <a:solidFill>
                  <a:schemeClr val="bg1"/>
                </a:solidFill>
              </a:defRPr>
            </a:lvl1pPr>
            <a:lvl2pPr marL="288838" indent="0">
              <a:buNone/>
              <a:defRPr sz="3199">
                <a:solidFill>
                  <a:schemeClr val="bg1"/>
                </a:solidFill>
              </a:defRPr>
            </a:lvl2pPr>
            <a:lvl3pPr marL="572916" indent="0">
              <a:buNone/>
              <a:defRPr sz="3199">
                <a:solidFill>
                  <a:schemeClr val="bg1"/>
                </a:solidFill>
              </a:defRPr>
            </a:lvl3pPr>
            <a:lvl4pPr marL="0" indent="0">
              <a:buNone/>
              <a:defRPr sz="3199">
                <a:solidFill>
                  <a:schemeClr val="bg1"/>
                </a:solidFill>
              </a:defRPr>
            </a:lvl4pPr>
            <a:lvl5pPr marL="0" indent="0">
              <a:buNone/>
              <a:defRPr sz="3199">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a:t>
            </a:r>
          </a:p>
        </p:txBody>
      </p:sp>
      <p:sp>
        <p:nvSpPr>
          <p:cNvPr id="9" name="Text Placeholder 7">
            <a:extLst>
              <a:ext uri="{FF2B5EF4-FFF2-40B4-BE49-F238E27FC236}">
                <a16:creationId xmlns:a16="http://schemas.microsoft.com/office/drawing/2014/main" id="{B6BEAC86-2BDA-424F-8EAC-BC7C365D1D4A}"/>
              </a:ext>
            </a:extLst>
          </p:cNvPr>
          <p:cNvSpPr>
            <a:spLocks noGrp="1"/>
          </p:cNvSpPr>
          <p:nvPr>
            <p:ph type="body" sz="quarter" idx="14" hasCustomPrompt="1"/>
          </p:nvPr>
        </p:nvSpPr>
        <p:spPr>
          <a:xfrm>
            <a:off x="564099" y="2897163"/>
            <a:ext cx="1280333" cy="1280333"/>
          </a:xfrm>
          <a:solidFill>
            <a:schemeClr val="tx1"/>
          </a:solidFill>
        </p:spPr>
        <p:txBody>
          <a:bodyPr lIns="137160" tIns="182880" rIns="91440" bIns="182880" anchor="b">
            <a:noAutofit/>
          </a:bodyPr>
          <a:lstStyle>
            <a:lvl1pPr marL="0" indent="0">
              <a:lnSpc>
                <a:spcPct val="90000"/>
              </a:lnSpc>
              <a:spcBef>
                <a:spcPts val="0"/>
              </a:spcBef>
              <a:buFont typeface="Arial" panose="020B0604020202020204" pitchFamily="34" charset="0"/>
              <a:buNone/>
              <a:defRPr sz="1400" b="1">
                <a:solidFill>
                  <a:schemeClr val="bg1"/>
                </a:solidFill>
              </a:defRPr>
            </a:lvl1pPr>
            <a:lvl2pPr marL="288838" indent="0">
              <a:buNone/>
              <a:defRPr sz="3199">
                <a:solidFill>
                  <a:schemeClr val="bg1"/>
                </a:solidFill>
              </a:defRPr>
            </a:lvl2pPr>
            <a:lvl3pPr marL="572916" indent="0">
              <a:buNone/>
              <a:defRPr sz="3199">
                <a:solidFill>
                  <a:schemeClr val="bg1"/>
                </a:solidFill>
              </a:defRPr>
            </a:lvl3pPr>
            <a:lvl4pPr marL="0" indent="0">
              <a:buNone/>
              <a:defRPr sz="3199">
                <a:solidFill>
                  <a:schemeClr val="bg1"/>
                </a:solidFill>
              </a:defRPr>
            </a:lvl4pPr>
            <a:lvl5pPr marL="0" indent="0">
              <a:buNone/>
              <a:defRPr sz="3199">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a:t>
            </a:r>
          </a:p>
        </p:txBody>
      </p:sp>
      <p:sp>
        <p:nvSpPr>
          <p:cNvPr id="10" name="Text Placeholder 7">
            <a:extLst>
              <a:ext uri="{FF2B5EF4-FFF2-40B4-BE49-F238E27FC236}">
                <a16:creationId xmlns:a16="http://schemas.microsoft.com/office/drawing/2014/main" id="{AB578806-27BE-3B40-8205-DB9113D9FDA7}"/>
              </a:ext>
            </a:extLst>
          </p:cNvPr>
          <p:cNvSpPr>
            <a:spLocks noGrp="1"/>
          </p:cNvSpPr>
          <p:nvPr>
            <p:ph type="body" sz="quarter" idx="15" hasCustomPrompt="1"/>
          </p:nvPr>
        </p:nvSpPr>
        <p:spPr>
          <a:xfrm>
            <a:off x="564099" y="4339101"/>
            <a:ext cx="1280333" cy="1280333"/>
          </a:xfrm>
          <a:solidFill>
            <a:srgbClr val="6BA4B8"/>
          </a:solidFill>
        </p:spPr>
        <p:txBody>
          <a:bodyPr lIns="137160" tIns="182880" rIns="91440" bIns="182880" anchor="b">
            <a:noAutofit/>
          </a:bodyPr>
          <a:lstStyle>
            <a:lvl1pPr marL="0" indent="0">
              <a:lnSpc>
                <a:spcPct val="90000"/>
              </a:lnSpc>
              <a:spcBef>
                <a:spcPts val="0"/>
              </a:spcBef>
              <a:buFont typeface="Arial" panose="020B0604020202020204" pitchFamily="34" charset="0"/>
              <a:buNone/>
              <a:defRPr sz="1400" b="1">
                <a:solidFill>
                  <a:schemeClr val="bg1"/>
                </a:solidFill>
              </a:defRPr>
            </a:lvl1pPr>
            <a:lvl2pPr marL="288838" indent="0">
              <a:buNone/>
              <a:defRPr sz="3199">
                <a:solidFill>
                  <a:schemeClr val="bg1"/>
                </a:solidFill>
              </a:defRPr>
            </a:lvl2pPr>
            <a:lvl3pPr marL="572916" indent="0">
              <a:buNone/>
              <a:defRPr sz="3199">
                <a:solidFill>
                  <a:schemeClr val="bg1"/>
                </a:solidFill>
              </a:defRPr>
            </a:lvl3pPr>
            <a:lvl4pPr marL="0" indent="0">
              <a:buNone/>
              <a:defRPr sz="3199">
                <a:solidFill>
                  <a:schemeClr val="bg1"/>
                </a:solidFill>
              </a:defRPr>
            </a:lvl4pPr>
            <a:lvl5pPr marL="0" indent="0">
              <a:buNone/>
              <a:defRPr sz="3199">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a:t>
            </a:r>
          </a:p>
        </p:txBody>
      </p:sp>
      <p:sp>
        <p:nvSpPr>
          <p:cNvPr id="11" name="Text Placeholder 15">
            <a:extLst>
              <a:ext uri="{FF2B5EF4-FFF2-40B4-BE49-F238E27FC236}">
                <a16:creationId xmlns:a16="http://schemas.microsoft.com/office/drawing/2014/main" id="{8C3873CE-4335-E949-8009-E7EF7D817D62}"/>
              </a:ext>
            </a:extLst>
          </p:cNvPr>
          <p:cNvSpPr>
            <a:spLocks noGrp="1"/>
          </p:cNvSpPr>
          <p:nvPr>
            <p:ph type="body" sz="quarter" idx="16" hasCustomPrompt="1"/>
          </p:nvPr>
        </p:nvSpPr>
        <p:spPr>
          <a:xfrm>
            <a:off x="567808" y="6002182"/>
            <a:ext cx="7177239" cy="581698"/>
          </a:xfrm>
        </p:spPr>
        <p:txBody>
          <a:bodyPr anchor="t">
            <a:noAutofit/>
          </a:bodyPr>
          <a:lstStyle>
            <a:lvl1pPr marL="0" indent="0">
              <a:buNone/>
              <a:defRPr sz="900" b="0" i="0">
                <a:latin typeface="Charles Modern Light" panose="020B0303040503020204" pitchFamily="34"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ex </a:t>
            </a:r>
            <a:r>
              <a:rPr lang="en-US" dirty="0" err="1"/>
              <a:t>ut</a:t>
            </a:r>
            <a:r>
              <a:rPr lang="en-US" dirty="0"/>
              <a:t> ante </a:t>
            </a:r>
            <a:r>
              <a:rPr lang="en-US" dirty="0" err="1"/>
              <a:t>venenatis</a:t>
            </a:r>
            <a:r>
              <a:rPr lang="en-US" dirty="0"/>
              <a:t> </a:t>
            </a:r>
            <a:r>
              <a:rPr lang="en-US" dirty="0" err="1"/>
              <a:t>finibus</a:t>
            </a:r>
            <a:r>
              <a:rPr lang="en-US" dirty="0"/>
              <a:t> </a:t>
            </a:r>
            <a:r>
              <a:rPr lang="en-US" dirty="0" err="1"/>
              <a:t>quis</a:t>
            </a:r>
            <a:r>
              <a:rPr lang="en-US" dirty="0"/>
              <a:t> non ligula. </a:t>
            </a:r>
            <a:r>
              <a:rPr lang="en-US" dirty="0" err="1"/>
              <a:t>Curabitur</a:t>
            </a:r>
            <a:r>
              <a:rPr lang="en-US" dirty="0"/>
              <a:t> </a:t>
            </a:r>
            <a:r>
              <a:rPr lang="en-US" dirty="0" err="1"/>
              <a:t>orci</a:t>
            </a:r>
            <a:r>
              <a:rPr lang="en-US" dirty="0"/>
              <a:t> </a:t>
            </a:r>
            <a:r>
              <a:rPr lang="en-US" dirty="0" err="1"/>
              <a:t>elit</a:t>
            </a:r>
            <a:r>
              <a:rPr lang="en-US" dirty="0"/>
              <a:t>, </a:t>
            </a:r>
            <a:r>
              <a:rPr lang="en-US" dirty="0" err="1"/>
              <a:t>accumsan</a:t>
            </a:r>
            <a:r>
              <a:rPr lang="en-US" dirty="0"/>
              <a:t> </a:t>
            </a:r>
            <a:r>
              <a:rPr lang="en-US" dirty="0" err="1"/>
              <a:t>imperdiet</a:t>
            </a:r>
            <a:r>
              <a:rPr lang="en-US" dirty="0"/>
              <a:t> </a:t>
            </a:r>
            <a:r>
              <a:rPr lang="en-US" dirty="0" err="1"/>
              <a:t>eleifend</a:t>
            </a:r>
            <a:r>
              <a:rPr lang="en-US" dirty="0"/>
              <a:t> </a:t>
            </a:r>
            <a:r>
              <a:rPr lang="en-US" dirty="0" err="1"/>
              <a:t>ut</a:t>
            </a:r>
            <a:r>
              <a:rPr lang="en-US" dirty="0"/>
              <a:t>, </a:t>
            </a:r>
            <a:r>
              <a:rPr lang="en-US" dirty="0" err="1"/>
              <a:t>interdum</a:t>
            </a:r>
            <a:r>
              <a:rPr lang="en-US" dirty="0"/>
              <a:t> non libero. </a:t>
            </a:r>
            <a:r>
              <a:rPr lang="en-US" dirty="0" err="1"/>
              <a:t>Etiam</a:t>
            </a:r>
            <a:r>
              <a:rPr lang="en-US" dirty="0"/>
              <a:t> </a:t>
            </a:r>
            <a:r>
              <a:rPr lang="en-US" dirty="0" err="1"/>
              <a:t>quis</a:t>
            </a:r>
            <a:r>
              <a:rPr lang="en-US" dirty="0"/>
              <a:t> mi </a:t>
            </a:r>
            <a:r>
              <a:rPr lang="en-US" dirty="0" err="1"/>
              <a:t>facilisis</a:t>
            </a:r>
            <a:r>
              <a:rPr lang="en-US" dirty="0"/>
              <a:t>, </a:t>
            </a:r>
            <a:r>
              <a:rPr lang="en-US" dirty="0" err="1"/>
              <a:t>condimentum</a:t>
            </a:r>
            <a:r>
              <a:rPr lang="en-US" dirty="0"/>
              <a:t> </a:t>
            </a:r>
            <a:r>
              <a:rPr lang="en-US" dirty="0" err="1"/>
              <a:t>orci</a:t>
            </a:r>
            <a:r>
              <a:rPr lang="en-US" dirty="0"/>
              <a:t> </a:t>
            </a:r>
            <a:r>
              <a:rPr lang="en-US" dirty="0" err="1"/>
              <a:t>quis</a:t>
            </a:r>
            <a:r>
              <a:rPr lang="en-US" dirty="0"/>
              <a:t>, </a:t>
            </a:r>
            <a:r>
              <a:rPr lang="en-US" dirty="0" err="1"/>
              <a:t>bibendum</a:t>
            </a:r>
            <a:r>
              <a:rPr lang="en-US" dirty="0"/>
              <a:t> </a:t>
            </a:r>
            <a:r>
              <a:rPr lang="en-US" dirty="0" err="1"/>
              <a:t>sapien</a:t>
            </a:r>
            <a:r>
              <a:rPr lang="en-US" dirty="0"/>
              <a:t>.</a:t>
            </a:r>
          </a:p>
        </p:txBody>
      </p:sp>
    </p:spTree>
    <p:extLst>
      <p:ext uri="{BB962C8B-B14F-4D97-AF65-F5344CB8AC3E}">
        <p14:creationId xmlns:p14="http://schemas.microsoft.com/office/powerpoint/2010/main" val="2241609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3"/>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Charles Schwab Corporation. ©2016</a:t>
            </a:r>
          </a:p>
        </p:txBody>
      </p:sp>
      <p:sp>
        <p:nvSpPr>
          <p:cNvPr id="7" name="Slide Number Placeholder 6"/>
          <p:cNvSpPr>
            <a:spLocks noGrp="1"/>
          </p:cNvSpPr>
          <p:nvPr>
            <p:ph type="sldNum" sz="quarter" idx="12"/>
          </p:nvPr>
        </p:nvSpPr>
        <p:spPr/>
        <p:txBody>
          <a:bodyPr/>
          <a:lstStyle/>
          <a:p>
            <a:fld id="{51C42D48-3D89-451C-9D14-12E9AAE2BFF0}" type="slidenum">
              <a:rPr lang="en-US" smtClean="0"/>
              <a:t>‹#›</a:t>
            </a:fld>
            <a:endParaRPr lang="en-US"/>
          </a:p>
        </p:txBody>
      </p:sp>
    </p:spTree>
    <p:extLst>
      <p:ext uri="{BB962C8B-B14F-4D97-AF65-F5344CB8AC3E}">
        <p14:creationId xmlns:p14="http://schemas.microsoft.com/office/powerpoint/2010/main" val="8244982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Custom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Lorem ipsum dolor magna </a:t>
            </a:r>
            <a:r>
              <a:rPr lang="en-US" dirty="0" err="1"/>
              <a:t>aliqua</a:t>
            </a:r>
            <a:endParaRPr lang="en-US" dirty="0"/>
          </a:p>
        </p:txBody>
      </p:sp>
      <p:sp>
        <p:nvSpPr>
          <p:cNvPr id="4" name="Footer Placeholder 3"/>
          <p:cNvSpPr>
            <a:spLocks noGrp="1"/>
          </p:cNvSpPr>
          <p:nvPr>
            <p:ph type="ftr" sz="quarter" idx="11"/>
          </p:nvPr>
        </p:nvSpPr>
        <p:spPr/>
        <p:txBody>
          <a:bodyPr/>
          <a:lstStyle/>
          <a:p>
            <a:r>
              <a:rPr lang="en-US"/>
              <a:t>©2020 Charles Schwab &amp; Co., Inc. (“Schwab”). All rights reserved. Member SIPC.</a:t>
            </a:r>
            <a:endParaRPr lang="en-US" dirty="0"/>
          </a:p>
        </p:txBody>
      </p:sp>
      <p:sp>
        <p:nvSpPr>
          <p:cNvPr id="5" name="Slide Number Placeholder 4"/>
          <p:cNvSpPr>
            <a:spLocks noGrp="1"/>
          </p:cNvSpPr>
          <p:nvPr>
            <p:ph type="sldNum" sz="quarter" idx="12"/>
          </p:nvPr>
        </p:nvSpPr>
        <p:spPr>
          <a:solidFill>
            <a:schemeClr val="tx2"/>
          </a:solidFill>
        </p:spPr>
        <p:txBody>
          <a:bodyPr/>
          <a:lstStyle/>
          <a:p>
            <a:fld id="{51C42D48-3D89-451C-9D14-12E9AAE2BFF0}" type="slidenum">
              <a:rPr lang="en-US" smtClean="0"/>
              <a:t>‹#›</a:t>
            </a:fld>
            <a:endParaRPr lang="en-US" dirty="0"/>
          </a:p>
        </p:txBody>
      </p:sp>
      <p:sp>
        <p:nvSpPr>
          <p:cNvPr id="8" name="Text Placeholder 7">
            <a:extLst>
              <a:ext uri="{FF2B5EF4-FFF2-40B4-BE49-F238E27FC236}">
                <a16:creationId xmlns:a16="http://schemas.microsoft.com/office/drawing/2014/main" id="{D6647F26-695D-414A-B568-6F037DAACFA5}"/>
              </a:ext>
            </a:extLst>
          </p:cNvPr>
          <p:cNvSpPr>
            <a:spLocks noGrp="1"/>
          </p:cNvSpPr>
          <p:nvPr>
            <p:ph type="body" sz="quarter" idx="17" hasCustomPrompt="1"/>
          </p:nvPr>
        </p:nvSpPr>
        <p:spPr>
          <a:xfrm>
            <a:off x="2447398" y="2175406"/>
            <a:ext cx="2149475" cy="1660525"/>
          </a:xfrm>
        </p:spPr>
        <p:txBody>
          <a:bodyPr>
            <a:noAutofit/>
          </a:bodyPr>
          <a:lstStyle>
            <a:lvl1pPr marL="0" indent="0">
              <a:spcBef>
                <a:spcPts val="0"/>
              </a:spcBef>
              <a:buNone/>
              <a:defRPr sz="5398">
                <a:solidFill>
                  <a:schemeClr val="tx2"/>
                </a:solidFill>
                <a:latin typeface="+mj-lt"/>
              </a:defRPr>
            </a:lvl1pPr>
            <a:lvl2pPr marL="7936" indent="0">
              <a:spcBef>
                <a:spcPts val="0"/>
              </a:spcBef>
              <a:buNone/>
              <a:tabLst/>
              <a:defRPr sz="1799">
                <a:solidFill>
                  <a:schemeClr val="tx2"/>
                </a:solidFill>
              </a:defRPr>
            </a:lvl2pPr>
            <a:lvl3pPr marL="572916" indent="0">
              <a:buNone/>
              <a:defRPr sz="1799"/>
            </a:lvl3pPr>
            <a:lvl4pPr>
              <a:defRPr sz="1799"/>
            </a:lvl4pPr>
            <a:lvl5pPr>
              <a:defRPr sz="1799"/>
            </a:lvl5pPr>
          </a:lstStyle>
          <a:p>
            <a:pPr lvl="0"/>
            <a:r>
              <a:rPr lang="en-US" dirty="0"/>
              <a:t>00%</a:t>
            </a:r>
          </a:p>
          <a:p>
            <a:pPr lvl="1"/>
            <a:r>
              <a:rPr lang="en-US" dirty="0"/>
              <a:t>Lorem ipsum dolor</a:t>
            </a:r>
          </a:p>
        </p:txBody>
      </p:sp>
      <p:sp>
        <p:nvSpPr>
          <p:cNvPr id="9" name="Text Placeholder 7">
            <a:extLst>
              <a:ext uri="{FF2B5EF4-FFF2-40B4-BE49-F238E27FC236}">
                <a16:creationId xmlns:a16="http://schemas.microsoft.com/office/drawing/2014/main" id="{52E342AF-1CB5-FA4E-8E0D-F31241F831DF}"/>
              </a:ext>
            </a:extLst>
          </p:cNvPr>
          <p:cNvSpPr>
            <a:spLocks noGrp="1"/>
          </p:cNvSpPr>
          <p:nvPr>
            <p:ph type="body" sz="quarter" idx="18" hasCustomPrompt="1"/>
          </p:nvPr>
        </p:nvSpPr>
        <p:spPr>
          <a:xfrm>
            <a:off x="2447398" y="3792539"/>
            <a:ext cx="2149475" cy="1660525"/>
          </a:xfrm>
        </p:spPr>
        <p:txBody>
          <a:bodyPr>
            <a:noAutofit/>
          </a:bodyPr>
          <a:lstStyle>
            <a:lvl1pPr marL="0" indent="0">
              <a:spcBef>
                <a:spcPts val="0"/>
              </a:spcBef>
              <a:buNone/>
              <a:defRPr sz="5398">
                <a:solidFill>
                  <a:schemeClr val="accent1"/>
                </a:solidFill>
                <a:latin typeface="+mj-lt"/>
              </a:defRPr>
            </a:lvl1pPr>
            <a:lvl2pPr marL="7936" indent="0">
              <a:spcBef>
                <a:spcPts val="0"/>
              </a:spcBef>
              <a:buNone/>
              <a:tabLst/>
              <a:defRPr sz="1799">
                <a:solidFill>
                  <a:schemeClr val="accent1"/>
                </a:solidFill>
              </a:defRPr>
            </a:lvl2pPr>
            <a:lvl3pPr marL="572916" indent="0">
              <a:buNone/>
              <a:defRPr sz="1799"/>
            </a:lvl3pPr>
            <a:lvl4pPr>
              <a:defRPr sz="1799"/>
            </a:lvl4pPr>
            <a:lvl5pPr>
              <a:defRPr sz="1799"/>
            </a:lvl5pPr>
          </a:lstStyle>
          <a:p>
            <a:pPr lvl="0"/>
            <a:r>
              <a:rPr lang="en-US" dirty="0"/>
              <a:t>00%</a:t>
            </a:r>
          </a:p>
          <a:p>
            <a:pPr lvl="1"/>
            <a:r>
              <a:rPr lang="en-US" dirty="0"/>
              <a:t>Lorem ipsum dolor</a:t>
            </a:r>
          </a:p>
        </p:txBody>
      </p:sp>
    </p:spTree>
    <p:extLst>
      <p:ext uri="{BB962C8B-B14F-4D97-AF65-F5344CB8AC3E}">
        <p14:creationId xmlns:p14="http://schemas.microsoft.com/office/powerpoint/2010/main" val="19039159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Custom Chart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6C92A2-11A0-B14F-97AA-6FB1C3B6AA81}"/>
              </a:ext>
            </a:extLst>
          </p:cNvPr>
          <p:cNvSpPr/>
          <p:nvPr userDrawn="1"/>
        </p:nvSpPr>
        <p:spPr>
          <a:xfrm>
            <a:off x="1" y="1679333"/>
            <a:ext cx="12192000" cy="4255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p:txBody>
          <a:bodyPr/>
          <a:lstStyle>
            <a:lvl1pPr>
              <a:defRPr>
                <a:solidFill>
                  <a:schemeClr val="tx1"/>
                </a:solidFill>
              </a:defRPr>
            </a:lvl1pPr>
          </a:lstStyle>
          <a:p>
            <a:r>
              <a:rPr lang="en-US" dirty="0"/>
              <a:t>Lorem ipsum dolor magna </a:t>
            </a:r>
            <a:r>
              <a:rPr lang="en-US" dirty="0" err="1"/>
              <a:t>aliqua</a:t>
            </a:r>
            <a:endParaRPr lang="en-US" dirty="0"/>
          </a:p>
        </p:txBody>
      </p:sp>
      <p:sp>
        <p:nvSpPr>
          <p:cNvPr id="4" name="Footer Placeholder 3"/>
          <p:cNvSpPr>
            <a:spLocks noGrp="1"/>
          </p:cNvSpPr>
          <p:nvPr>
            <p:ph type="ftr" sz="quarter" idx="11"/>
          </p:nvPr>
        </p:nvSpPr>
        <p:spPr/>
        <p:txBody>
          <a:bodyPr/>
          <a:lstStyle/>
          <a:p>
            <a:r>
              <a:rPr lang="en-US"/>
              <a:t>©2020 Charles Schwab &amp; Co., Inc. (“Schwab”). All rights reserved. Member SIPC.</a:t>
            </a:r>
            <a:endParaRPr lang="en-US" dirty="0"/>
          </a:p>
        </p:txBody>
      </p:sp>
      <p:sp>
        <p:nvSpPr>
          <p:cNvPr id="5" name="Slide Number Placeholder 4"/>
          <p:cNvSpPr>
            <a:spLocks noGrp="1"/>
          </p:cNvSpPr>
          <p:nvPr>
            <p:ph type="sldNum" sz="quarter" idx="12"/>
          </p:nvPr>
        </p:nvSpPr>
        <p:spPr>
          <a:solidFill>
            <a:schemeClr val="tx2"/>
          </a:solidFill>
        </p:spPr>
        <p:txBody>
          <a:bodyPr/>
          <a:lstStyle/>
          <a:p>
            <a:fld id="{51C42D48-3D89-451C-9D14-12E9AAE2BFF0}" type="slidenum">
              <a:rPr lang="en-US" smtClean="0"/>
              <a:t>‹#›</a:t>
            </a:fld>
            <a:endParaRPr lang="en-US" dirty="0"/>
          </a:p>
        </p:txBody>
      </p:sp>
      <p:sp>
        <p:nvSpPr>
          <p:cNvPr id="8" name="Text Placeholder 7">
            <a:extLst>
              <a:ext uri="{FF2B5EF4-FFF2-40B4-BE49-F238E27FC236}">
                <a16:creationId xmlns:a16="http://schemas.microsoft.com/office/drawing/2014/main" id="{D6647F26-695D-414A-B568-6F037DAACFA5}"/>
              </a:ext>
            </a:extLst>
          </p:cNvPr>
          <p:cNvSpPr>
            <a:spLocks noGrp="1"/>
          </p:cNvSpPr>
          <p:nvPr>
            <p:ph type="body" sz="quarter" idx="17" hasCustomPrompt="1"/>
          </p:nvPr>
        </p:nvSpPr>
        <p:spPr>
          <a:xfrm>
            <a:off x="2447398" y="2175406"/>
            <a:ext cx="2149475" cy="1660525"/>
          </a:xfrm>
        </p:spPr>
        <p:txBody>
          <a:bodyPr>
            <a:noAutofit/>
          </a:bodyPr>
          <a:lstStyle>
            <a:lvl1pPr marL="0" indent="0">
              <a:spcBef>
                <a:spcPts val="0"/>
              </a:spcBef>
              <a:buNone/>
              <a:defRPr sz="5398">
                <a:solidFill>
                  <a:schemeClr val="tx2"/>
                </a:solidFill>
                <a:latin typeface="+mj-lt"/>
              </a:defRPr>
            </a:lvl1pPr>
            <a:lvl2pPr marL="7936" indent="0">
              <a:spcBef>
                <a:spcPts val="0"/>
              </a:spcBef>
              <a:buNone/>
              <a:tabLst/>
              <a:defRPr sz="1799">
                <a:solidFill>
                  <a:schemeClr val="tx2"/>
                </a:solidFill>
              </a:defRPr>
            </a:lvl2pPr>
            <a:lvl3pPr marL="572916" indent="0">
              <a:buNone/>
              <a:defRPr sz="1799"/>
            </a:lvl3pPr>
            <a:lvl4pPr>
              <a:defRPr sz="1799"/>
            </a:lvl4pPr>
            <a:lvl5pPr>
              <a:defRPr sz="1799"/>
            </a:lvl5pPr>
          </a:lstStyle>
          <a:p>
            <a:pPr lvl="0"/>
            <a:r>
              <a:rPr lang="en-US" dirty="0"/>
              <a:t>00%</a:t>
            </a:r>
          </a:p>
          <a:p>
            <a:pPr lvl="1"/>
            <a:r>
              <a:rPr lang="en-US" dirty="0"/>
              <a:t>Lorem ipsum dolor</a:t>
            </a:r>
          </a:p>
        </p:txBody>
      </p:sp>
      <p:sp>
        <p:nvSpPr>
          <p:cNvPr id="9" name="Text Placeholder 7">
            <a:extLst>
              <a:ext uri="{FF2B5EF4-FFF2-40B4-BE49-F238E27FC236}">
                <a16:creationId xmlns:a16="http://schemas.microsoft.com/office/drawing/2014/main" id="{52E342AF-1CB5-FA4E-8E0D-F31241F831DF}"/>
              </a:ext>
            </a:extLst>
          </p:cNvPr>
          <p:cNvSpPr>
            <a:spLocks noGrp="1"/>
          </p:cNvSpPr>
          <p:nvPr>
            <p:ph type="body" sz="quarter" idx="18" hasCustomPrompt="1"/>
          </p:nvPr>
        </p:nvSpPr>
        <p:spPr>
          <a:xfrm>
            <a:off x="2447398" y="3792539"/>
            <a:ext cx="2149475" cy="1660525"/>
          </a:xfrm>
        </p:spPr>
        <p:txBody>
          <a:bodyPr>
            <a:noAutofit/>
          </a:bodyPr>
          <a:lstStyle>
            <a:lvl1pPr marL="0" indent="0">
              <a:spcBef>
                <a:spcPts val="0"/>
              </a:spcBef>
              <a:buNone/>
              <a:defRPr sz="5398">
                <a:solidFill>
                  <a:schemeClr val="tx1"/>
                </a:solidFill>
                <a:latin typeface="+mj-lt"/>
              </a:defRPr>
            </a:lvl1pPr>
            <a:lvl2pPr marL="7936" indent="0">
              <a:spcBef>
                <a:spcPts val="0"/>
              </a:spcBef>
              <a:buNone/>
              <a:tabLst/>
              <a:defRPr sz="1799">
                <a:solidFill>
                  <a:schemeClr val="tx1"/>
                </a:solidFill>
              </a:defRPr>
            </a:lvl2pPr>
            <a:lvl3pPr marL="572916" indent="0">
              <a:buNone/>
              <a:defRPr sz="1799"/>
            </a:lvl3pPr>
            <a:lvl4pPr>
              <a:defRPr sz="1799"/>
            </a:lvl4pPr>
            <a:lvl5pPr>
              <a:defRPr sz="1799"/>
            </a:lvl5pPr>
          </a:lstStyle>
          <a:p>
            <a:pPr lvl="0"/>
            <a:r>
              <a:rPr lang="en-US" dirty="0"/>
              <a:t>00%</a:t>
            </a:r>
          </a:p>
          <a:p>
            <a:pPr lvl="1"/>
            <a:r>
              <a:rPr lang="en-US" dirty="0"/>
              <a:t>Lorem ipsum dolor</a:t>
            </a:r>
          </a:p>
        </p:txBody>
      </p:sp>
    </p:spTree>
    <p:extLst>
      <p:ext uri="{BB962C8B-B14F-4D97-AF65-F5344CB8AC3E}">
        <p14:creationId xmlns:p14="http://schemas.microsoft.com/office/powerpoint/2010/main" val="1135350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Lorem ipsum dolor magna </a:t>
            </a:r>
            <a:r>
              <a:rPr lang="en-US" dirty="0" err="1"/>
              <a:t>aliqua</a:t>
            </a:r>
            <a:endParaRPr lang="en-US" dirty="0"/>
          </a:p>
        </p:txBody>
      </p:sp>
      <p:sp>
        <p:nvSpPr>
          <p:cNvPr id="4" name="Footer Placeholder 3"/>
          <p:cNvSpPr>
            <a:spLocks noGrp="1"/>
          </p:cNvSpPr>
          <p:nvPr>
            <p:ph type="ftr" sz="quarter" idx="11"/>
          </p:nvPr>
        </p:nvSpPr>
        <p:spPr/>
        <p:txBody>
          <a:bodyPr/>
          <a:lstStyle/>
          <a:p>
            <a:r>
              <a:rPr lang="en-US" dirty="0"/>
              <a:t>©2020 Charles Schwab &amp; Co., Inc. (“Schwab”). All rights reserved. Member SIPC.</a:t>
            </a:r>
          </a:p>
        </p:txBody>
      </p:sp>
      <p:sp>
        <p:nvSpPr>
          <p:cNvPr id="5" name="Slide Number Placeholder 4"/>
          <p:cNvSpPr>
            <a:spLocks noGrp="1"/>
          </p:cNvSpPr>
          <p:nvPr>
            <p:ph type="sldNum" sz="quarter" idx="12"/>
          </p:nvPr>
        </p:nvSpPr>
        <p:spPr/>
        <p:txBody>
          <a:bodyPr/>
          <a:lstStyle/>
          <a:p>
            <a:fld id="{51C42D48-3D89-451C-9D14-12E9AAE2BFF0}" type="slidenum">
              <a:rPr lang="en-US" smtClean="0"/>
              <a:t>‹#›</a:t>
            </a:fld>
            <a:endParaRPr lang="en-US" dirty="0"/>
          </a:p>
        </p:txBody>
      </p:sp>
    </p:spTree>
    <p:extLst>
      <p:ext uri="{BB962C8B-B14F-4D97-AF65-F5344CB8AC3E}">
        <p14:creationId xmlns:p14="http://schemas.microsoft.com/office/powerpoint/2010/main" val="9052231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Custom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Lorem ipsum dolor magna </a:t>
            </a:r>
            <a:r>
              <a:rPr lang="en-US" dirty="0" err="1"/>
              <a:t>aliqua</a:t>
            </a:r>
            <a:endParaRPr lang="en-US" dirty="0"/>
          </a:p>
        </p:txBody>
      </p:sp>
      <p:sp>
        <p:nvSpPr>
          <p:cNvPr id="4" name="Footer Placeholder 3"/>
          <p:cNvSpPr>
            <a:spLocks noGrp="1"/>
          </p:cNvSpPr>
          <p:nvPr>
            <p:ph type="ftr" sz="quarter" idx="11"/>
          </p:nvPr>
        </p:nvSpPr>
        <p:spPr/>
        <p:txBody>
          <a:bodyPr/>
          <a:lstStyle/>
          <a:p>
            <a:r>
              <a:rPr lang="en-US"/>
              <a:t>©2020 Charles Schwab &amp; Co., Inc. (“Schwab”). All rights reserved. Member SIPC.</a:t>
            </a:r>
            <a:endParaRPr lang="en-US" dirty="0"/>
          </a:p>
        </p:txBody>
      </p:sp>
      <p:sp>
        <p:nvSpPr>
          <p:cNvPr id="5" name="Slide Number Placeholder 4"/>
          <p:cNvSpPr>
            <a:spLocks noGrp="1"/>
          </p:cNvSpPr>
          <p:nvPr>
            <p:ph type="sldNum" sz="quarter" idx="12"/>
          </p:nvPr>
        </p:nvSpPr>
        <p:spPr/>
        <p:txBody>
          <a:bodyPr/>
          <a:lstStyle/>
          <a:p>
            <a:fld id="{51C42D48-3D89-451C-9D14-12E9AAE2BFF0}" type="slidenum">
              <a:rPr lang="en-US" smtClean="0"/>
              <a:t>‹#›</a:t>
            </a:fld>
            <a:endParaRPr lang="en-US" dirty="0"/>
          </a:p>
        </p:txBody>
      </p:sp>
      <p:sp>
        <p:nvSpPr>
          <p:cNvPr id="6" name="Text Placeholder 15">
            <a:extLst>
              <a:ext uri="{FF2B5EF4-FFF2-40B4-BE49-F238E27FC236}">
                <a16:creationId xmlns:a16="http://schemas.microsoft.com/office/drawing/2014/main" id="{17F3A897-2527-DB42-99D5-D3291F2854F6}"/>
              </a:ext>
            </a:extLst>
          </p:cNvPr>
          <p:cNvSpPr>
            <a:spLocks noGrp="1"/>
          </p:cNvSpPr>
          <p:nvPr>
            <p:ph type="body" sz="quarter" idx="16" hasCustomPrompt="1"/>
          </p:nvPr>
        </p:nvSpPr>
        <p:spPr>
          <a:xfrm>
            <a:off x="9830343" y="3454401"/>
            <a:ext cx="1802858" cy="2243666"/>
          </a:xfrm>
        </p:spPr>
        <p:txBody>
          <a:bodyPr anchor="b">
            <a:noAutofit/>
          </a:bodyPr>
          <a:lstStyle>
            <a:lvl1pPr marL="0" marR="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sz="900" b="0" i="0">
                <a:latin typeface="Charles Modern Light" panose="020B0303040503020204" pitchFamily="34" charset="77"/>
              </a:defRPr>
            </a:lvl1pPr>
          </a:lstStyle>
          <a:p>
            <a:pPr marL="0" marR="0" lvl="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ex </a:t>
            </a:r>
            <a:r>
              <a:rPr lang="en-US" dirty="0" err="1"/>
              <a:t>ut</a:t>
            </a:r>
            <a:r>
              <a:rPr lang="en-US" dirty="0"/>
              <a:t> ante </a:t>
            </a:r>
            <a:r>
              <a:rPr lang="en-US" dirty="0" err="1"/>
              <a:t>venenatis</a:t>
            </a:r>
            <a:r>
              <a:rPr lang="en-US" dirty="0"/>
              <a:t> </a:t>
            </a:r>
            <a:r>
              <a:rPr lang="en-US" dirty="0" err="1"/>
              <a:t>finibus</a:t>
            </a:r>
            <a:r>
              <a:rPr lang="en-US" dirty="0"/>
              <a:t> </a:t>
            </a:r>
            <a:r>
              <a:rPr lang="en-US" dirty="0" err="1"/>
              <a:t>quis</a:t>
            </a:r>
            <a:r>
              <a:rPr lang="en-US" dirty="0"/>
              <a:t> non ligula. </a:t>
            </a:r>
            <a:r>
              <a:rPr lang="en-US" dirty="0" err="1"/>
              <a:t>Curabitur</a:t>
            </a:r>
            <a:r>
              <a:rPr lang="en-US" dirty="0"/>
              <a:t> </a:t>
            </a:r>
            <a:r>
              <a:rPr lang="en-US" dirty="0" err="1"/>
              <a:t>orci</a:t>
            </a:r>
            <a:r>
              <a:rPr lang="en-US" dirty="0"/>
              <a:t> </a:t>
            </a:r>
            <a:r>
              <a:rPr lang="en-US" dirty="0" err="1"/>
              <a:t>elit</a:t>
            </a:r>
            <a:r>
              <a:rPr lang="en-US" dirty="0"/>
              <a:t>, </a:t>
            </a:r>
            <a:r>
              <a:rPr lang="en-US" dirty="0" err="1"/>
              <a:t>accumsan</a:t>
            </a:r>
            <a:r>
              <a:rPr lang="en-US" dirty="0"/>
              <a:t> </a:t>
            </a:r>
            <a:r>
              <a:rPr lang="en-US" dirty="0" err="1"/>
              <a:t>imperdiet</a:t>
            </a:r>
            <a:r>
              <a:rPr lang="en-US" dirty="0"/>
              <a:t> </a:t>
            </a:r>
            <a:r>
              <a:rPr lang="en-US" dirty="0" err="1"/>
              <a:t>eleifend</a:t>
            </a:r>
            <a:r>
              <a:rPr lang="en-US" dirty="0"/>
              <a:t> </a:t>
            </a:r>
            <a:r>
              <a:rPr lang="en-US" dirty="0" err="1"/>
              <a:t>ut</a:t>
            </a:r>
            <a:r>
              <a:rPr lang="en-US" dirty="0"/>
              <a:t>, </a:t>
            </a:r>
            <a:r>
              <a:rPr lang="en-US" dirty="0" err="1"/>
              <a:t>interdum</a:t>
            </a:r>
            <a:r>
              <a:rPr lang="en-US" dirty="0"/>
              <a:t> non libero. </a:t>
            </a:r>
            <a:r>
              <a:rPr lang="en-US" dirty="0" err="1"/>
              <a:t>Etiam</a:t>
            </a:r>
            <a:r>
              <a:rPr lang="en-US" dirty="0"/>
              <a:t> </a:t>
            </a:r>
            <a:r>
              <a:rPr lang="en-US" dirty="0" err="1"/>
              <a:t>quis</a:t>
            </a:r>
            <a:r>
              <a:rPr lang="en-US" dirty="0"/>
              <a:t> mi </a:t>
            </a:r>
            <a:r>
              <a:rPr lang="en-US" dirty="0" err="1"/>
              <a:t>facilisis</a:t>
            </a:r>
            <a:r>
              <a:rPr lang="en-US" dirty="0"/>
              <a:t>, </a:t>
            </a:r>
            <a:r>
              <a:rPr lang="en-US" dirty="0" err="1"/>
              <a:t>condimentum</a:t>
            </a:r>
            <a:r>
              <a:rPr lang="en-US" dirty="0"/>
              <a:t> </a:t>
            </a:r>
            <a:r>
              <a:rPr lang="en-US" dirty="0" err="1"/>
              <a:t>orci</a:t>
            </a:r>
            <a:r>
              <a:rPr lang="en-US" dirty="0"/>
              <a:t> </a:t>
            </a:r>
            <a:r>
              <a:rPr lang="en-US" dirty="0" err="1"/>
              <a:t>quis</a:t>
            </a:r>
            <a:r>
              <a:rPr lang="en-US" dirty="0"/>
              <a:t>, </a:t>
            </a:r>
            <a:r>
              <a:rPr lang="en-US" dirty="0" err="1"/>
              <a:t>bibendum</a:t>
            </a:r>
            <a:r>
              <a:rPr lang="en-US" dirty="0"/>
              <a:t> </a:t>
            </a:r>
            <a:r>
              <a:rPr lang="en-US" dirty="0" err="1"/>
              <a:t>sapien</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ex </a:t>
            </a:r>
            <a:r>
              <a:rPr lang="en-US" dirty="0" err="1"/>
              <a:t>ut</a:t>
            </a:r>
            <a:r>
              <a:rPr lang="en-US" dirty="0"/>
              <a:t> ante </a:t>
            </a:r>
            <a:r>
              <a:rPr lang="en-US" dirty="0" err="1"/>
              <a:t>venenatis</a:t>
            </a:r>
            <a:r>
              <a:rPr lang="en-US" dirty="0"/>
              <a:t> </a:t>
            </a:r>
            <a:r>
              <a:rPr lang="en-US" dirty="0" err="1"/>
              <a:t>finibus</a:t>
            </a:r>
            <a:r>
              <a:rPr lang="en-US" dirty="0"/>
              <a:t> </a:t>
            </a:r>
            <a:r>
              <a:rPr lang="en-US" dirty="0" err="1"/>
              <a:t>quis</a:t>
            </a:r>
            <a:r>
              <a:rPr lang="en-US" dirty="0"/>
              <a:t> non ligula. </a:t>
            </a:r>
            <a:r>
              <a:rPr lang="en-US" dirty="0" err="1"/>
              <a:t>Curabitur</a:t>
            </a:r>
            <a:r>
              <a:rPr lang="en-US" dirty="0"/>
              <a:t> </a:t>
            </a:r>
            <a:r>
              <a:rPr lang="en-US" dirty="0" err="1"/>
              <a:t>orci</a:t>
            </a:r>
            <a:r>
              <a:rPr lang="en-US" dirty="0"/>
              <a:t> </a:t>
            </a:r>
            <a:r>
              <a:rPr lang="en-US" dirty="0" err="1"/>
              <a:t>elit</a:t>
            </a:r>
            <a:r>
              <a:rPr lang="en-US" dirty="0"/>
              <a:t>, </a:t>
            </a:r>
            <a:r>
              <a:rPr lang="en-US" dirty="0" err="1"/>
              <a:t>accumsan</a:t>
            </a:r>
            <a:r>
              <a:rPr lang="en-US" dirty="0"/>
              <a:t> </a:t>
            </a:r>
            <a:r>
              <a:rPr lang="en-US" dirty="0" err="1"/>
              <a:t>imperdiet</a:t>
            </a:r>
            <a:r>
              <a:rPr lang="en-US" dirty="0"/>
              <a:t> </a:t>
            </a:r>
            <a:r>
              <a:rPr lang="en-US" dirty="0" err="1"/>
              <a:t>eleifend</a:t>
            </a:r>
            <a:r>
              <a:rPr lang="en-US" dirty="0"/>
              <a:t> </a:t>
            </a:r>
            <a:r>
              <a:rPr lang="en-US" dirty="0" err="1"/>
              <a:t>ut</a:t>
            </a:r>
            <a:r>
              <a:rPr lang="en-US" dirty="0"/>
              <a:t>, </a:t>
            </a:r>
            <a:r>
              <a:rPr lang="en-US" dirty="0" err="1"/>
              <a:t>interdum</a:t>
            </a:r>
            <a:r>
              <a:rPr lang="en-US" dirty="0"/>
              <a:t> non libero. </a:t>
            </a:r>
            <a:r>
              <a:rPr lang="en-US" dirty="0" err="1"/>
              <a:t>Etiam</a:t>
            </a:r>
            <a:r>
              <a:rPr lang="en-US" dirty="0"/>
              <a:t> </a:t>
            </a:r>
            <a:r>
              <a:rPr lang="en-US" dirty="0" err="1"/>
              <a:t>quis</a:t>
            </a:r>
            <a:r>
              <a:rPr lang="en-US" dirty="0"/>
              <a:t> mi </a:t>
            </a:r>
            <a:r>
              <a:rPr lang="en-US" dirty="0" err="1"/>
              <a:t>facilisis</a:t>
            </a:r>
            <a:r>
              <a:rPr lang="en-US" dirty="0"/>
              <a:t>, </a:t>
            </a:r>
            <a:r>
              <a:rPr lang="en-US" dirty="0" err="1"/>
              <a:t>condimentum</a:t>
            </a:r>
            <a:r>
              <a:rPr lang="en-US" dirty="0"/>
              <a:t> </a:t>
            </a:r>
            <a:r>
              <a:rPr lang="en-US" dirty="0" err="1"/>
              <a:t>orci</a:t>
            </a:r>
            <a:r>
              <a:rPr lang="en-US" dirty="0"/>
              <a:t> </a:t>
            </a:r>
            <a:r>
              <a:rPr lang="en-US" dirty="0" err="1"/>
              <a:t>quis</a:t>
            </a:r>
            <a:r>
              <a:rPr lang="en-US" dirty="0"/>
              <a:t>, </a:t>
            </a:r>
            <a:r>
              <a:rPr lang="en-US" dirty="0" err="1"/>
              <a:t>bibendum</a:t>
            </a:r>
            <a:r>
              <a:rPr lang="en-US" dirty="0"/>
              <a:t> </a:t>
            </a:r>
            <a:r>
              <a:rPr lang="en-US" dirty="0" err="1"/>
              <a:t>sapien</a:t>
            </a:r>
            <a:r>
              <a:rPr lang="en-US" dirty="0"/>
              <a:t>.</a:t>
            </a:r>
          </a:p>
        </p:txBody>
      </p:sp>
    </p:spTree>
    <p:extLst>
      <p:ext uri="{BB962C8B-B14F-4D97-AF65-F5344CB8AC3E}">
        <p14:creationId xmlns:p14="http://schemas.microsoft.com/office/powerpoint/2010/main" val="11592227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Custom Chart Whit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Lorem ipsum dolor magna </a:t>
            </a:r>
            <a:r>
              <a:rPr lang="en-US" dirty="0" err="1"/>
              <a:t>aliqua</a:t>
            </a:r>
            <a:endParaRPr lang="en-US" dirty="0"/>
          </a:p>
        </p:txBody>
      </p:sp>
      <p:sp>
        <p:nvSpPr>
          <p:cNvPr id="4" name="Footer Placeholder 3"/>
          <p:cNvSpPr>
            <a:spLocks noGrp="1"/>
          </p:cNvSpPr>
          <p:nvPr>
            <p:ph type="ftr" sz="quarter" idx="11"/>
          </p:nvPr>
        </p:nvSpPr>
        <p:spPr/>
        <p:txBody>
          <a:bodyPr/>
          <a:lstStyle/>
          <a:p>
            <a:r>
              <a:rPr lang="en-US"/>
              <a:t>©2020 Charles Schwab &amp; Co., Inc. (“Schwab”). All rights reserved. Member SIPC.</a:t>
            </a:r>
            <a:endParaRPr lang="en-US" dirty="0"/>
          </a:p>
        </p:txBody>
      </p:sp>
      <p:sp>
        <p:nvSpPr>
          <p:cNvPr id="5" name="Slide Number Placeholder 4"/>
          <p:cNvSpPr>
            <a:spLocks noGrp="1"/>
          </p:cNvSpPr>
          <p:nvPr>
            <p:ph type="sldNum" sz="quarter" idx="12"/>
          </p:nvPr>
        </p:nvSpPr>
        <p:spPr/>
        <p:txBody>
          <a:bodyPr/>
          <a:lstStyle/>
          <a:p>
            <a:fld id="{51C42D48-3D89-451C-9D14-12E9AAE2BFF0}" type="slidenum">
              <a:rPr lang="en-US" smtClean="0"/>
              <a:t>‹#›</a:t>
            </a:fld>
            <a:endParaRPr lang="en-US" dirty="0"/>
          </a:p>
        </p:txBody>
      </p:sp>
      <p:sp>
        <p:nvSpPr>
          <p:cNvPr id="6" name="Text Placeholder 15">
            <a:extLst>
              <a:ext uri="{FF2B5EF4-FFF2-40B4-BE49-F238E27FC236}">
                <a16:creationId xmlns:a16="http://schemas.microsoft.com/office/drawing/2014/main" id="{17F3A897-2527-DB42-99D5-D3291F2854F6}"/>
              </a:ext>
            </a:extLst>
          </p:cNvPr>
          <p:cNvSpPr>
            <a:spLocks noGrp="1"/>
          </p:cNvSpPr>
          <p:nvPr>
            <p:ph type="body" sz="quarter" idx="16" hasCustomPrompt="1"/>
          </p:nvPr>
        </p:nvSpPr>
        <p:spPr>
          <a:xfrm>
            <a:off x="9830343" y="3454401"/>
            <a:ext cx="1802858" cy="2243666"/>
          </a:xfrm>
        </p:spPr>
        <p:txBody>
          <a:bodyPr anchor="b">
            <a:noAutofit/>
          </a:bodyPr>
          <a:lstStyle>
            <a:lvl1pPr marL="0" marR="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sz="900" b="0" i="0">
                <a:latin typeface="Charles Modern Light" panose="020B0303040503020204" pitchFamily="34" charset="77"/>
              </a:defRPr>
            </a:lvl1pPr>
          </a:lstStyle>
          <a:p>
            <a:pPr marL="0" marR="0" lvl="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ex </a:t>
            </a:r>
            <a:r>
              <a:rPr lang="en-US" dirty="0" err="1"/>
              <a:t>ut</a:t>
            </a:r>
            <a:r>
              <a:rPr lang="en-US" dirty="0"/>
              <a:t> ante </a:t>
            </a:r>
            <a:r>
              <a:rPr lang="en-US" dirty="0" err="1"/>
              <a:t>venenatis</a:t>
            </a:r>
            <a:r>
              <a:rPr lang="en-US" dirty="0"/>
              <a:t> </a:t>
            </a:r>
            <a:r>
              <a:rPr lang="en-US" dirty="0" err="1"/>
              <a:t>finibus</a:t>
            </a:r>
            <a:r>
              <a:rPr lang="en-US" dirty="0"/>
              <a:t> </a:t>
            </a:r>
            <a:r>
              <a:rPr lang="en-US" dirty="0" err="1"/>
              <a:t>quis</a:t>
            </a:r>
            <a:r>
              <a:rPr lang="en-US" dirty="0"/>
              <a:t> non ligula. </a:t>
            </a:r>
            <a:r>
              <a:rPr lang="en-US" dirty="0" err="1"/>
              <a:t>Curabitur</a:t>
            </a:r>
            <a:r>
              <a:rPr lang="en-US" dirty="0"/>
              <a:t> </a:t>
            </a:r>
            <a:r>
              <a:rPr lang="en-US" dirty="0" err="1"/>
              <a:t>orci</a:t>
            </a:r>
            <a:r>
              <a:rPr lang="en-US" dirty="0"/>
              <a:t> </a:t>
            </a:r>
            <a:r>
              <a:rPr lang="en-US" dirty="0" err="1"/>
              <a:t>elit</a:t>
            </a:r>
            <a:r>
              <a:rPr lang="en-US" dirty="0"/>
              <a:t>, </a:t>
            </a:r>
            <a:r>
              <a:rPr lang="en-US" dirty="0" err="1"/>
              <a:t>accumsan</a:t>
            </a:r>
            <a:r>
              <a:rPr lang="en-US" dirty="0"/>
              <a:t> </a:t>
            </a:r>
            <a:r>
              <a:rPr lang="en-US" dirty="0" err="1"/>
              <a:t>imperdiet</a:t>
            </a:r>
            <a:r>
              <a:rPr lang="en-US" dirty="0"/>
              <a:t> </a:t>
            </a:r>
            <a:r>
              <a:rPr lang="en-US" dirty="0" err="1"/>
              <a:t>eleifend</a:t>
            </a:r>
            <a:r>
              <a:rPr lang="en-US" dirty="0"/>
              <a:t> </a:t>
            </a:r>
            <a:r>
              <a:rPr lang="en-US" dirty="0" err="1"/>
              <a:t>ut</a:t>
            </a:r>
            <a:r>
              <a:rPr lang="en-US" dirty="0"/>
              <a:t>, </a:t>
            </a:r>
            <a:r>
              <a:rPr lang="en-US" dirty="0" err="1"/>
              <a:t>interdum</a:t>
            </a:r>
            <a:r>
              <a:rPr lang="en-US" dirty="0"/>
              <a:t> non libero. </a:t>
            </a:r>
            <a:r>
              <a:rPr lang="en-US" dirty="0" err="1"/>
              <a:t>Etiam</a:t>
            </a:r>
            <a:r>
              <a:rPr lang="en-US" dirty="0"/>
              <a:t> </a:t>
            </a:r>
            <a:r>
              <a:rPr lang="en-US" dirty="0" err="1"/>
              <a:t>quis</a:t>
            </a:r>
            <a:r>
              <a:rPr lang="en-US" dirty="0"/>
              <a:t> mi </a:t>
            </a:r>
            <a:r>
              <a:rPr lang="en-US" dirty="0" err="1"/>
              <a:t>facilisis</a:t>
            </a:r>
            <a:r>
              <a:rPr lang="en-US" dirty="0"/>
              <a:t>, </a:t>
            </a:r>
            <a:r>
              <a:rPr lang="en-US" dirty="0" err="1"/>
              <a:t>condimentum</a:t>
            </a:r>
            <a:r>
              <a:rPr lang="en-US" dirty="0"/>
              <a:t> </a:t>
            </a:r>
            <a:r>
              <a:rPr lang="en-US" dirty="0" err="1"/>
              <a:t>orci</a:t>
            </a:r>
            <a:r>
              <a:rPr lang="en-US" dirty="0"/>
              <a:t> </a:t>
            </a:r>
            <a:r>
              <a:rPr lang="en-US" dirty="0" err="1"/>
              <a:t>quis</a:t>
            </a:r>
            <a:r>
              <a:rPr lang="en-US" dirty="0"/>
              <a:t>, </a:t>
            </a:r>
            <a:r>
              <a:rPr lang="en-US" dirty="0" err="1"/>
              <a:t>bibendum</a:t>
            </a:r>
            <a:r>
              <a:rPr lang="en-US" dirty="0"/>
              <a:t> </a:t>
            </a:r>
            <a:r>
              <a:rPr lang="en-US" dirty="0" err="1"/>
              <a:t>sapien</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ex </a:t>
            </a:r>
            <a:r>
              <a:rPr lang="en-US" dirty="0" err="1"/>
              <a:t>ut</a:t>
            </a:r>
            <a:r>
              <a:rPr lang="en-US" dirty="0"/>
              <a:t> ante </a:t>
            </a:r>
            <a:r>
              <a:rPr lang="en-US" dirty="0" err="1"/>
              <a:t>venenatis</a:t>
            </a:r>
            <a:r>
              <a:rPr lang="en-US" dirty="0"/>
              <a:t> </a:t>
            </a:r>
            <a:r>
              <a:rPr lang="en-US" dirty="0" err="1"/>
              <a:t>finibus</a:t>
            </a:r>
            <a:r>
              <a:rPr lang="en-US" dirty="0"/>
              <a:t> </a:t>
            </a:r>
            <a:r>
              <a:rPr lang="en-US" dirty="0" err="1"/>
              <a:t>quis</a:t>
            </a:r>
            <a:r>
              <a:rPr lang="en-US" dirty="0"/>
              <a:t> non ligula. </a:t>
            </a:r>
            <a:r>
              <a:rPr lang="en-US" dirty="0" err="1"/>
              <a:t>Curabitur</a:t>
            </a:r>
            <a:r>
              <a:rPr lang="en-US" dirty="0"/>
              <a:t> </a:t>
            </a:r>
            <a:r>
              <a:rPr lang="en-US" dirty="0" err="1"/>
              <a:t>orci</a:t>
            </a:r>
            <a:r>
              <a:rPr lang="en-US" dirty="0"/>
              <a:t> </a:t>
            </a:r>
            <a:r>
              <a:rPr lang="en-US" dirty="0" err="1"/>
              <a:t>elit</a:t>
            </a:r>
            <a:r>
              <a:rPr lang="en-US" dirty="0"/>
              <a:t>, </a:t>
            </a:r>
            <a:r>
              <a:rPr lang="en-US" dirty="0" err="1"/>
              <a:t>accumsan</a:t>
            </a:r>
            <a:r>
              <a:rPr lang="en-US" dirty="0"/>
              <a:t> </a:t>
            </a:r>
            <a:r>
              <a:rPr lang="en-US" dirty="0" err="1"/>
              <a:t>imperdiet</a:t>
            </a:r>
            <a:r>
              <a:rPr lang="en-US" dirty="0"/>
              <a:t> </a:t>
            </a:r>
            <a:r>
              <a:rPr lang="en-US" dirty="0" err="1"/>
              <a:t>eleifend</a:t>
            </a:r>
            <a:r>
              <a:rPr lang="en-US" dirty="0"/>
              <a:t> </a:t>
            </a:r>
            <a:r>
              <a:rPr lang="en-US" dirty="0" err="1"/>
              <a:t>ut</a:t>
            </a:r>
            <a:r>
              <a:rPr lang="en-US" dirty="0"/>
              <a:t>, </a:t>
            </a:r>
            <a:r>
              <a:rPr lang="en-US" dirty="0" err="1"/>
              <a:t>interdum</a:t>
            </a:r>
            <a:r>
              <a:rPr lang="en-US" dirty="0"/>
              <a:t> non libero. </a:t>
            </a:r>
            <a:r>
              <a:rPr lang="en-US" dirty="0" err="1"/>
              <a:t>Etiam</a:t>
            </a:r>
            <a:r>
              <a:rPr lang="en-US" dirty="0"/>
              <a:t> </a:t>
            </a:r>
            <a:r>
              <a:rPr lang="en-US" dirty="0" err="1"/>
              <a:t>quis</a:t>
            </a:r>
            <a:r>
              <a:rPr lang="en-US" dirty="0"/>
              <a:t> mi </a:t>
            </a:r>
            <a:r>
              <a:rPr lang="en-US" dirty="0" err="1"/>
              <a:t>facilisis</a:t>
            </a:r>
            <a:r>
              <a:rPr lang="en-US" dirty="0"/>
              <a:t>, </a:t>
            </a:r>
            <a:r>
              <a:rPr lang="en-US" dirty="0" err="1"/>
              <a:t>condimentum</a:t>
            </a:r>
            <a:r>
              <a:rPr lang="en-US" dirty="0"/>
              <a:t> </a:t>
            </a:r>
            <a:r>
              <a:rPr lang="en-US" dirty="0" err="1"/>
              <a:t>orci</a:t>
            </a:r>
            <a:r>
              <a:rPr lang="en-US" dirty="0"/>
              <a:t> </a:t>
            </a:r>
            <a:r>
              <a:rPr lang="en-US" dirty="0" err="1"/>
              <a:t>quis</a:t>
            </a:r>
            <a:r>
              <a:rPr lang="en-US" dirty="0"/>
              <a:t>, </a:t>
            </a:r>
            <a:r>
              <a:rPr lang="en-US" dirty="0" err="1"/>
              <a:t>bibendum</a:t>
            </a:r>
            <a:r>
              <a:rPr lang="en-US" dirty="0"/>
              <a:t> </a:t>
            </a:r>
            <a:r>
              <a:rPr lang="en-US" dirty="0" err="1"/>
              <a:t>sapien</a:t>
            </a:r>
            <a:r>
              <a:rPr lang="en-US" dirty="0"/>
              <a:t>.</a:t>
            </a:r>
          </a:p>
        </p:txBody>
      </p:sp>
    </p:spTree>
    <p:extLst>
      <p:ext uri="{BB962C8B-B14F-4D97-AF65-F5344CB8AC3E}">
        <p14:creationId xmlns:p14="http://schemas.microsoft.com/office/powerpoint/2010/main" val="2326557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 Icon with Two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BAA505C-3E96-114D-821B-34D449A8032C}"/>
              </a:ext>
            </a:extLst>
          </p:cNvPr>
          <p:cNvSpPr>
            <a:spLocks noGrp="1"/>
          </p:cNvSpPr>
          <p:nvPr>
            <p:ph type="body" sz="quarter" idx="13" hasCustomPrompt="1"/>
          </p:nvPr>
        </p:nvSpPr>
        <p:spPr>
          <a:xfrm>
            <a:off x="2798228" y="2004344"/>
            <a:ext cx="4098332" cy="2379663"/>
          </a:xfrm>
        </p:spPr>
        <p:txBody>
          <a:bodyPr/>
          <a:lstStyle>
            <a:lvl1pPr marL="228531" indent="-219009">
              <a:buNone/>
              <a:tabLst/>
              <a:defRPr b="1"/>
            </a:lvl1pPr>
            <a:lvl2pPr marL="228531" marR="0" indent="-219009" algn="l" defTabSz="914126" rtl="0" eaLnBrk="1" fontAlgn="auto" latinLnBrk="0" hangingPunct="1">
              <a:lnSpc>
                <a:spcPct val="90000"/>
              </a:lnSpc>
              <a:spcBef>
                <a:spcPts val="1000"/>
              </a:spcBef>
              <a:spcAft>
                <a:spcPts val="0"/>
              </a:spcAft>
              <a:buClr>
                <a:schemeClr val="tx2"/>
              </a:buClr>
              <a:buSzTx/>
              <a:buFont typeface="Wingdings" pitchFamily="2" charset="2"/>
              <a:buChar char="§"/>
              <a:tabLst/>
              <a:defRPr sz="1999"/>
            </a:lvl2pPr>
          </a:lstStyle>
          <a:p>
            <a:pPr lvl="0"/>
            <a:r>
              <a:rPr lang="en-US" dirty="0"/>
              <a:t>Lorem ipsum dolor</a:t>
            </a:r>
          </a:p>
          <a:p>
            <a:pPr lvl="1"/>
            <a:r>
              <a:rPr lang="en-US" dirty="0"/>
              <a:t>Lorem ipsum dolor magna</a:t>
            </a:r>
          </a:p>
          <a:p>
            <a:pPr lvl="1"/>
            <a:endParaRPr lang="en-US" dirty="0"/>
          </a:p>
        </p:txBody>
      </p:sp>
      <p:sp>
        <p:nvSpPr>
          <p:cNvPr id="9" name="Text Placeholder 7">
            <a:extLst>
              <a:ext uri="{FF2B5EF4-FFF2-40B4-BE49-F238E27FC236}">
                <a16:creationId xmlns:a16="http://schemas.microsoft.com/office/drawing/2014/main" id="{7B800D9D-3073-6F44-8AF2-F2BBB6196D9F}"/>
              </a:ext>
            </a:extLst>
          </p:cNvPr>
          <p:cNvSpPr>
            <a:spLocks noGrp="1"/>
          </p:cNvSpPr>
          <p:nvPr>
            <p:ph type="body" sz="quarter" idx="14" hasCustomPrompt="1"/>
          </p:nvPr>
        </p:nvSpPr>
        <p:spPr>
          <a:xfrm>
            <a:off x="7026870" y="2004344"/>
            <a:ext cx="4098332" cy="2379663"/>
          </a:xfrm>
        </p:spPr>
        <p:txBody>
          <a:bodyPr/>
          <a:lstStyle>
            <a:lvl1pPr marL="228531" indent="-219009">
              <a:buNone/>
              <a:tabLst/>
              <a:defRPr b="1"/>
            </a:lvl1pPr>
            <a:lvl2pPr marL="228531" marR="0" indent="-219009" algn="l" defTabSz="914126" rtl="0" eaLnBrk="1" fontAlgn="auto" latinLnBrk="0" hangingPunct="1">
              <a:lnSpc>
                <a:spcPct val="90000"/>
              </a:lnSpc>
              <a:spcBef>
                <a:spcPts val="1000"/>
              </a:spcBef>
              <a:spcAft>
                <a:spcPts val="0"/>
              </a:spcAft>
              <a:buClr>
                <a:schemeClr val="tx2"/>
              </a:buClr>
              <a:buSzTx/>
              <a:buFont typeface="Wingdings" pitchFamily="2" charset="2"/>
              <a:buChar char="§"/>
              <a:tabLst/>
              <a:defRPr sz="1999"/>
            </a:lvl2pPr>
          </a:lstStyle>
          <a:p>
            <a:pPr lvl="0"/>
            <a:r>
              <a:rPr lang="en-US" dirty="0"/>
              <a:t>Lorem ipsum dolor</a:t>
            </a:r>
          </a:p>
          <a:p>
            <a:pPr lvl="1"/>
            <a:r>
              <a:rPr lang="en-US" dirty="0"/>
              <a:t>Lorem ipsum dolor magna</a:t>
            </a:r>
          </a:p>
          <a:p>
            <a:pPr lvl="1"/>
            <a:endParaRPr lang="en-US" dirty="0"/>
          </a:p>
        </p:txBody>
      </p:sp>
      <p:sp>
        <p:nvSpPr>
          <p:cNvPr id="2" name="Title 1"/>
          <p:cNvSpPr>
            <a:spLocks noGrp="1"/>
          </p:cNvSpPr>
          <p:nvPr>
            <p:ph type="title" hasCustomPrompt="1"/>
          </p:nvPr>
        </p:nvSpPr>
        <p:spPr>
          <a:xfrm>
            <a:off x="542701" y="443501"/>
            <a:ext cx="11102293" cy="846797"/>
          </a:xfrm>
        </p:spPr>
        <p:txBody>
          <a:bodyPr/>
          <a:lstStyle>
            <a:lvl1pPr>
              <a:defRPr>
                <a:solidFill>
                  <a:schemeClr val="tx1"/>
                </a:solidFill>
              </a:defRPr>
            </a:lvl1pPr>
          </a:lstStyle>
          <a:p>
            <a:r>
              <a:rPr lang="en-US" dirty="0"/>
              <a:t>Lorem ipsum dolor magna </a:t>
            </a:r>
            <a:r>
              <a:rPr lang="en-US" dirty="0" err="1"/>
              <a:t>aliqua</a:t>
            </a:r>
            <a:endParaRPr lang="en-US" dirty="0"/>
          </a:p>
        </p:txBody>
      </p:sp>
      <p:sp>
        <p:nvSpPr>
          <p:cNvPr id="4" name="Footer Placeholder 3"/>
          <p:cNvSpPr>
            <a:spLocks noGrp="1"/>
          </p:cNvSpPr>
          <p:nvPr>
            <p:ph type="ftr" sz="quarter" idx="11"/>
          </p:nvPr>
        </p:nvSpPr>
        <p:spPr/>
        <p:txBody>
          <a:bodyPr/>
          <a:lstStyle/>
          <a:p>
            <a:r>
              <a:rPr lang="en-US"/>
              <a:t>©2020 Charles Schwab &amp; Co., Inc. (“Schwab”). All rights reserved. Member SIPC.</a:t>
            </a:r>
            <a:endParaRPr lang="en-US" dirty="0"/>
          </a:p>
        </p:txBody>
      </p:sp>
      <p:sp>
        <p:nvSpPr>
          <p:cNvPr id="5" name="Slide Number Placeholder 4"/>
          <p:cNvSpPr>
            <a:spLocks noGrp="1"/>
          </p:cNvSpPr>
          <p:nvPr>
            <p:ph type="sldNum" sz="quarter" idx="12"/>
          </p:nvPr>
        </p:nvSpPr>
        <p:spPr>
          <a:solidFill>
            <a:schemeClr val="tx2"/>
          </a:solidFill>
        </p:spPr>
        <p:txBody>
          <a:bodyPr/>
          <a:lstStyle/>
          <a:p>
            <a:fld id="{51C42D48-3D89-451C-9D14-12E9AAE2BFF0}" type="slidenum">
              <a:rPr lang="en-US" smtClean="0"/>
              <a:t>‹#›</a:t>
            </a:fld>
            <a:endParaRPr lang="en-US" dirty="0"/>
          </a:p>
        </p:txBody>
      </p:sp>
      <p:sp>
        <p:nvSpPr>
          <p:cNvPr id="7" name="Picture Placeholder 21">
            <a:extLst>
              <a:ext uri="{FF2B5EF4-FFF2-40B4-BE49-F238E27FC236}">
                <a16:creationId xmlns:a16="http://schemas.microsoft.com/office/drawing/2014/main" id="{F484BAB5-B876-E646-A7B4-69DFD1F3A246}"/>
              </a:ext>
            </a:extLst>
          </p:cNvPr>
          <p:cNvSpPr>
            <a:spLocks noGrp="1"/>
          </p:cNvSpPr>
          <p:nvPr>
            <p:ph type="pic" sz="quarter" idx="15" hasCustomPrompt="1"/>
          </p:nvPr>
        </p:nvSpPr>
        <p:spPr>
          <a:xfrm>
            <a:off x="542702" y="1987550"/>
            <a:ext cx="1777562" cy="1777562"/>
          </a:xfrm>
          <a:solidFill>
            <a:schemeClr val="bg1"/>
          </a:solidFill>
        </p:spPr>
        <p:txBody>
          <a:bodyPr anchor="ctr"/>
          <a:lstStyle>
            <a:lvl1pPr marL="0" indent="0" algn="ctr">
              <a:buNone/>
              <a:defRPr/>
            </a:lvl1pPr>
          </a:lstStyle>
          <a:p>
            <a:r>
              <a:rPr lang="en-US" dirty="0"/>
              <a:t>Icon or photo</a:t>
            </a:r>
          </a:p>
        </p:txBody>
      </p:sp>
    </p:spTree>
    <p:extLst>
      <p:ext uri="{BB962C8B-B14F-4D97-AF65-F5344CB8AC3E}">
        <p14:creationId xmlns:p14="http://schemas.microsoft.com/office/powerpoint/2010/main" val="18798076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1 Icon with Two Content White">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BAA505C-3E96-114D-821B-34D449A8032C}"/>
              </a:ext>
            </a:extLst>
          </p:cNvPr>
          <p:cNvSpPr>
            <a:spLocks noGrp="1"/>
          </p:cNvSpPr>
          <p:nvPr>
            <p:ph type="body" sz="quarter" idx="13" hasCustomPrompt="1"/>
          </p:nvPr>
        </p:nvSpPr>
        <p:spPr>
          <a:xfrm>
            <a:off x="2798228" y="2004344"/>
            <a:ext cx="4098332" cy="2379663"/>
          </a:xfrm>
        </p:spPr>
        <p:txBody>
          <a:bodyPr/>
          <a:lstStyle>
            <a:lvl1pPr marL="228531" indent="-219009">
              <a:buNone/>
              <a:tabLst/>
              <a:defRPr b="1"/>
            </a:lvl1pPr>
            <a:lvl2pPr marL="228531" marR="0" indent="-219009" algn="l" defTabSz="914126" rtl="0" eaLnBrk="1" fontAlgn="auto" latinLnBrk="0" hangingPunct="1">
              <a:lnSpc>
                <a:spcPct val="90000"/>
              </a:lnSpc>
              <a:spcBef>
                <a:spcPts val="1000"/>
              </a:spcBef>
              <a:spcAft>
                <a:spcPts val="0"/>
              </a:spcAft>
              <a:buClr>
                <a:schemeClr val="tx2"/>
              </a:buClr>
              <a:buSzTx/>
              <a:buFont typeface="Wingdings" pitchFamily="2" charset="2"/>
              <a:buChar char="§"/>
              <a:tabLst/>
              <a:defRPr sz="1999"/>
            </a:lvl2pPr>
          </a:lstStyle>
          <a:p>
            <a:pPr lvl="0"/>
            <a:r>
              <a:rPr lang="en-US" dirty="0"/>
              <a:t>Lorem ipsum dolor</a:t>
            </a:r>
          </a:p>
          <a:p>
            <a:pPr lvl="1"/>
            <a:r>
              <a:rPr lang="en-US" dirty="0"/>
              <a:t>Lorem ipsum dolor magna</a:t>
            </a:r>
          </a:p>
          <a:p>
            <a:pPr lvl="1"/>
            <a:endParaRPr lang="en-US" dirty="0"/>
          </a:p>
        </p:txBody>
      </p:sp>
      <p:sp>
        <p:nvSpPr>
          <p:cNvPr id="9" name="Text Placeholder 7">
            <a:extLst>
              <a:ext uri="{FF2B5EF4-FFF2-40B4-BE49-F238E27FC236}">
                <a16:creationId xmlns:a16="http://schemas.microsoft.com/office/drawing/2014/main" id="{7B800D9D-3073-6F44-8AF2-F2BBB6196D9F}"/>
              </a:ext>
            </a:extLst>
          </p:cNvPr>
          <p:cNvSpPr>
            <a:spLocks noGrp="1"/>
          </p:cNvSpPr>
          <p:nvPr>
            <p:ph type="body" sz="quarter" idx="14" hasCustomPrompt="1"/>
          </p:nvPr>
        </p:nvSpPr>
        <p:spPr>
          <a:xfrm>
            <a:off x="7026870" y="2004344"/>
            <a:ext cx="4098332" cy="2379663"/>
          </a:xfrm>
        </p:spPr>
        <p:txBody>
          <a:bodyPr/>
          <a:lstStyle>
            <a:lvl1pPr marL="228531" indent="-219009">
              <a:buNone/>
              <a:tabLst/>
              <a:defRPr b="1"/>
            </a:lvl1pPr>
            <a:lvl2pPr marL="228531" marR="0" indent="-219009" algn="l" defTabSz="914126" rtl="0" eaLnBrk="1" fontAlgn="auto" latinLnBrk="0" hangingPunct="1">
              <a:lnSpc>
                <a:spcPct val="90000"/>
              </a:lnSpc>
              <a:spcBef>
                <a:spcPts val="1000"/>
              </a:spcBef>
              <a:spcAft>
                <a:spcPts val="0"/>
              </a:spcAft>
              <a:buClr>
                <a:schemeClr val="tx2"/>
              </a:buClr>
              <a:buSzTx/>
              <a:buFont typeface="Wingdings" pitchFamily="2" charset="2"/>
              <a:buChar char="§"/>
              <a:tabLst/>
              <a:defRPr sz="1999"/>
            </a:lvl2pPr>
          </a:lstStyle>
          <a:p>
            <a:pPr lvl="0"/>
            <a:r>
              <a:rPr lang="en-US" dirty="0"/>
              <a:t>Lorem ipsum dolor</a:t>
            </a:r>
          </a:p>
          <a:p>
            <a:pPr lvl="1"/>
            <a:r>
              <a:rPr lang="en-US" dirty="0"/>
              <a:t>Lorem ipsum dolor magna</a:t>
            </a:r>
          </a:p>
          <a:p>
            <a:pPr lvl="1"/>
            <a:endParaRPr lang="en-US" dirty="0"/>
          </a:p>
        </p:txBody>
      </p:sp>
      <p:sp>
        <p:nvSpPr>
          <p:cNvPr id="2" name="Title 1"/>
          <p:cNvSpPr>
            <a:spLocks noGrp="1"/>
          </p:cNvSpPr>
          <p:nvPr>
            <p:ph type="title" hasCustomPrompt="1"/>
          </p:nvPr>
        </p:nvSpPr>
        <p:spPr>
          <a:xfrm>
            <a:off x="542701" y="443501"/>
            <a:ext cx="11102293" cy="846797"/>
          </a:xfrm>
        </p:spPr>
        <p:txBody>
          <a:bodyPr/>
          <a:lstStyle>
            <a:lvl1pPr>
              <a:defRPr>
                <a:solidFill>
                  <a:schemeClr val="tx1"/>
                </a:solidFill>
              </a:defRPr>
            </a:lvl1pPr>
          </a:lstStyle>
          <a:p>
            <a:r>
              <a:rPr lang="en-US" dirty="0"/>
              <a:t>Lorem ipsum dolor magna </a:t>
            </a:r>
            <a:r>
              <a:rPr lang="en-US" dirty="0" err="1"/>
              <a:t>aliqua</a:t>
            </a:r>
            <a:endParaRPr lang="en-US" dirty="0"/>
          </a:p>
        </p:txBody>
      </p:sp>
      <p:sp>
        <p:nvSpPr>
          <p:cNvPr id="4" name="Footer Placeholder 3"/>
          <p:cNvSpPr>
            <a:spLocks noGrp="1"/>
          </p:cNvSpPr>
          <p:nvPr>
            <p:ph type="ftr" sz="quarter" idx="11"/>
          </p:nvPr>
        </p:nvSpPr>
        <p:spPr/>
        <p:txBody>
          <a:bodyPr/>
          <a:lstStyle/>
          <a:p>
            <a:r>
              <a:rPr lang="en-US"/>
              <a:t>©2020 Charles Schwab &amp; Co., Inc. (“Schwab”). All rights reserved. Member SIPC.</a:t>
            </a:r>
            <a:endParaRPr lang="en-US" dirty="0"/>
          </a:p>
        </p:txBody>
      </p:sp>
      <p:sp>
        <p:nvSpPr>
          <p:cNvPr id="5" name="Slide Number Placeholder 4"/>
          <p:cNvSpPr>
            <a:spLocks noGrp="1"/>
          </p:cNvSpPr>
          <p:nvPr>
            <p:ph type="sldNum" sz="quarter" idx="12"/>
          </p:nvPr>
        </p:nvSpPr>
        <p:spPr>
          <a:solidFill>
            <a:schemeClr val="tx2"/>
          </a:solidFill>
        </p:spPr>
        <p:txBody>
          <a:bodyPr/>
          <a:lstStyle/>
          <a:p>
            <a:fld id="{51C42D48-3D89-451C-9D14-12E9AAE2BFF0}" type="slidenum">
              <a:rPr lang="en-US" smtClean="0"/>
              <a:t>‹#›</a:t>
            </a:fld>
            <a:endParaRPr lang="en-US" dirty="0"/>
          </a:p>
        </p:txBody>
      </p:sp>
      <p:sp>
        <p:nvSpPr>
          <p:cNvPr id="7" name="Picture Placeholder 21">
            <a:extLst>
              <a:ext uri="{FF2B5EF4-FFF2-40B4-BE49-F238E27FC236}">
                <a16:creationId xmlns:a16="http://schemas.microsoft.com/office/drawing/2014/main" id="{F484BAB5-B876-E646-A7B4-69DFD1F3A246}"/>
              </a:ext>
            </a:extLst>
          </p:cNvPr>
          <p:cNvSpPr>
            <a:spLocks noGrp="1"/>
          </p:cNvSpPr>
          <p:nvPr>
            <p:ph type="pic" sz="quarter" idx="15" hasCustomPrompt="1"/>
          </p:nvPr>
        </p:nvSpPr>
        <p:spPr>
          <a:xfrm>
            <a:off x="542702" y="1987550"/>
            <a:ext cx="1777562" cy="1777562"/>
          </a:xfrm>
          <a:solidFill>
            <a:schemeClr val="bg1"/>
          </a:solidFill>
        </p:spPr>
        <p:txBody>
          <a:bodyPr anchor="ctr"/>
          <a:lstStyle>
            <a:lvl1pPr marL="0" indent="0" algn="ctr">
              <a:buNone/>
              <a:defRPr/>
            </a:lvl1pPr>
          </a:lstStyle>
          <a:p>
            <a:r>
              <a:rPr lang="en-US" dirty="0"/>
              <a:t>Icon or photo</a:t>
            </a:r>
          </a:p>
        </p:txBody>
      </p:sp>
    </p:spTree>
    <p:extLst>
      <p:ext uri="{BB962C8B-B14F-4D97-AF65-F5344CB8AC3E}">
        <p14:creationId xmlns:p14="http://schemas.microsoft.com/office/powerpoint/2010/main" val="23819379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8 Icons">
    <p:spTree>
      <p:nvGrpSpPr>
        <p:cNvPr id="1" name=""/>
        <p:cNvGrpSpPr/>
        <p:nvPr/>
      </p:nvGrpSpPr>
      <p:grpSpPr>
        <a:xfrm>
          <a:off x="0" y="0"/>
          <a:ext cx="0" cy="0"/>
          <a:chOff x="0" y="0"/>
          <a:chExt cx="0" cy="0"/>
        </a:xfrm>
      </p:grpSpPr>
      <p:sp>
        <p:nvSpPr>
          <p:cNvPr id="32" name="Picture Placeholder 21">
            <a:extLst>
              <a:ext uri="{FF2B5EF4-FFF2-40B4-BE49-F238E27FC236}">
                <a16:creationId xmlns:a16="http://schemas.microsoft.com/office/drawing/2014/main" id="{D00C2A08-D02C-494E-B3D6-979A9BA664C6}"/>
              </a:ext>
            </a:extLst>
          </p:cNvPr>
          <p:cNvSpPr>
            <a:spLocks noGrp="1"/>
          </p:cNvSpPr>
          <p:nvPr>
            <p:ph type="pic" sz="quarter" idx="22" hasCustomPrompt="1"/>
          </p:nvPr>
        </p:nvSpPr>
        <p:spPr>
          <a:xfrm>
            <a:off x="8729335" y="3963988"/>
            <a:ext cx="1777562" cy="1777562"/>
          </a:xfrm>
          <a:solidFill>
            <a:schemeClr val="bg1"/>
          </a:solidFill>
        </p:spPr>
        <p:txBody>
          <a:bodyPr anchor="ctr"/>
          <a:lstStyle>
            <a:lvl1pPr marL="0" indent="0" algn="ctr">
              <a:buNone/>
              <a:defRPr/>
            </a:lvl1pPr>
          </a:lstStyle>
          <a:p>
            <a:r>
              <a:rPr lang="en-US" dirty="0"/>
              <a:t>Icon or photo</a:t>
            </a:r>
          </a:p>
        </p:txBody>
      </p:sp>
      <p:sp>
        <p:nvSpPr>
          <p:cNvPr id="33" name="Text Placeholder 24">
            <a:extLst>
              <a:ext uri="{FF2B5EF4-FFF2-40B4-BE49-F238E27FC236}">
                <a16:creationId xmlns:a16="http://schemas.microsoft.com/office/drawing/2014/main" id="{7DDC492E-A835-844E-B9E1-7161C9D3E492}"/>
              </a:ext>
            </a:extLst>
          </p:cNvPr>
          <p:cNvSpPr>
            <a:spLocks noGrp="1"/>
          </p:cNvSpPr>
          <p:nvPr>
            <p:ph type="body" sz="quarter" idx="23" hasCustomPrompt="1"/>
          </p:nvPr>
        </p:nvSpPr>
        <p:spPr>
          <a:xfrm>
            <a:off x="8729334" y="5834063"/>
            <a:ext cx="1971675" cy="357188"/>
          </a:xfrm>
        </p:spPr>
        <p:txBody>
          <a:bodyPr>
            <a:noAutofit/>
          </a:bodyPr>
          <a:lstStyle>
            <a:lvl1pPr marL="0" indent="0">
              <a:buNone/>
              <a:defRPr sz="1600"/>
            </a:lvl1pPr>
            <a:lvl2pPr marL="288838" indent="0">
              <a:buNone/>
              <a:defRPr sz="1600"/>
            </a:lvl2pPr>
            <a:lvl3pPr marL="572916" indent="0">
              <a:buNone/>
              <a:defRPr sz="1600"/>
            </a:lvl3pPr>
            <a:lvl4pPr marL="0" indent="0">
              <a:buNone/>
              <a:defRPr sz="1600"/>
            </a:lvl4pPr>
            <a:lvl5pPr marL="0" indent="0">
              <a:buNone/>
              <a:defRPr sz="1600"/>
            </a:lvl5pPr>
          </a:lstStyle>
          <a:p>
            <a:pPr lvl="0"/>
            <a:r>
              <a:rPr lang="en-US" dirty="0"/>
              <a:t>Lorem ipsum</a:t>
            </a:r>
          </a:p>
        </p:txBody>
      </p:sp>
      <p:sp>
        <p:nvSpPr>
          <p:cNvPr id="34" name="Picture Placeholder 21">
            <a:extLst>
              <a:ext uri="{FF2B5EF4-FFF2-40B4-BE49-F238E27FC236}">
                <a16:creationId xmlns:a16="http://schemas.microsoft.com/office/drawing/2014/main" id="{ADFB8C30-CB22-704F-B820-A086FF782DA9}"/>
              </a:ext>
            </a:extLst>
          </p:cNvPr>
          <p:cNvSpPr>
            <a:spLocks noGrp="1"/>
          </p:cNvSpPr>
          <p:nvPr>
            <p:ph type="pic" sz="quarter" idx="24" hasCustomPrompt="1"/>
          </p:nvPr>
        </p:nvSpPr>
        <p:spPr>
          <a:xfrm>
            <a:off x="6341735" y="3963988"/>
            <a:ext cx="1777562" cy="1777562"/>
          </a:xfrm>
          <a:solidFill>
            <a:schemeClr val="bg1"/>
          </a:solidFill>
        </p:spPr>
        <p:txBody>
          <a:bodyPr anchor="ctr"/>
          <a:lstStyle>
            <a:lvl1pPr marL="0" indent="0" algn="ctr">
              <a:buNone/>
              <a:defRPr/>
            </a:lvl1pPr>
          </a:lstStyle>
          <a:p>
            <a:r>
              <a:rPr lang="en-US" dirty="0"/>
              <a:t>Icon or photo</a:t>
            </a:r>
          </a:p>
        </p:txBody>
      </p:sp>
      <p:sp>
        <p:nvSpPr>
          <p:cNvPr id="35" name="Text Placeholder 24">
            <a:extLst>
              <a:ext uri="{FF2B5EF4-FFF2-40B4-BE49-F238E27FC236}">
                <a16:creationId xmlns:a16="http://schemas.microsoft.com/office/drawing/2014/main" id="{07EBCB43-9814-5E47-97D1-F835E405EE49}"/>
              </a:ext>
            </a:extLst>
          </p:cNvPr>
          <p:cNvSpPr>
            <a:spLocks noGrp="1"/>
          </p:cNvSpPr>
          <p:nvPr>
            <p:ph type="body" sz="quarter" idx="25" hasCustomPrompt="1"/>
          </p:nvPr>
        </p:nvSpPr>
        <p:spPr>
          <a:xfrm>
            <a:off x="6341735" y="5834063"/>
            <a:ext cx="1971675" cy="357188"/>
          </a:xfrm>
        </p:spPr>
        <p:txBody>
          <a:bodyPr>
            <a:noAutofit/>
          </a:bodyPr>
          <a:lstStyle>
            <a:lvl1pPr marL="0" indent="0">
              <a:buNone/>
              <a:defRPr sz="1600"/>
            </a:lvl1pPr>
            <a:lvl2pPr marL="288838" indent="0">
              <a:buNone/>
              <a:defRPr sz="1600"/>
            </a:lvl2pPr>
            <a:lvl3pPr marL="572916" indent="0">
              <a:buNone/>
              <a:defRPr sz="1600"/>
            </a:lvl3pPr>
            <a:lvl4pPr marL="0" indent="0">
              <a:buNone/>
              <a:defRPr sz="1600"/>
            </a:lvl4pPr>
            <a:lvl5pPr marL="0" indent="0">
              <a:buNone/>
              <a:defRPr sz="1600"/>
            </a:lvl5pPr>
          </a:lstStyle>
          <a:p>
            <a:pPr lvl="0"/>
            <a:r>
              <a:rPr lang="en-US" dirty="0"/>
              <a:t>Lorem ipsum</a:t>
            </a:r>
          </a:p>
        </p:txBody>
      </p:sp>
      <p:sp>
        <p:nvSpPr>
          <p:cNvPr id="36" name="Picture Placeholder 21">
            <a:extLst>
              <a:ext uri="{FF2B5EF4-FFF2-40B4-BE49-F238E27FC236}">
                <a16:creationId xmlns:a16="http://schemas.microsoft.com/office/drawing/2014/main" id="{4C1D382D-1E2F-2446-A707-515B611DD676}"/>
              </a:ext>
            </a:extLst>
          </p:cNvPr>
          <p:cNvSpPr>
            <a:spLocks noGrp="1"/>
          </p:cNvSpPr>
          <p:nvPr>
            <p:ph type="pic" sz="quarter" idx="26" hasCustomPrompt="1"/>
          </p:nvPr>
        </p:nvSpPr>
        <p:spPr>
          <a:xfrm>
            <a:off x="3954134" y="3954463"/>
            <a:ext cx="1777562" cy="1777562"/>
          </a:xfrm>
          <a:solidFill>
            <a:schemeClr val="bg1"/>
          </a:solidFill>
        </p:spPr>
        <p:txBody>
          <a:bodyPr anchor="ctr"/>
          <a:lstStyle>
            <a:lvl1pPr marL="0" indent="0" algn="ctr">
              <a:buNone/>
              <a:defRPr/>
            </a:lvl1pPr>
          </a:lstStyle>
          <a:p>
            <a:r>
              <a:rPr lang="en-US" dirty="0"/>
              <a:t>Icon or photo</a:t>
            </a:r>
          </a:p>
        </p:txBody>
      </p:sp>
      <p:sp>
        <p:nvSpPr>
          <p:cNvPr id="37" name="Picture Placeholder 21">
            <a:extLst>
              <a:ext uri="{FF2B5EF4-FFF2-40B4-BE49-F238E27FC236}">
                <a16:creationId xmlns:a16="http://schemas.microsoft.com/office/drawing/2014/main" id="{5D080383-9AA1-AA4A-9104-DA0BE82E4802}"/>
              </a:ext>
            </a:extLst>
          </p:cNvPr>
          <p:cNvSpPr>
            <a:spLocks noGrp="1"/>
          </p:cNvSpPr>
          <p:nvPr>
            <p:ph type="pic" sz="quarter" idx="27" hasCustomPrompt="1"/>
          </p:nvPr>
        </p:nvSpPr>
        <p:spPr>
          <a:xfrm>
            <a:off x="1566534" y="3954463"/>
            <a:ext cx="1777562" cy="1777562"/>
          </a:xfrm>
          <a:solidFill>
            <a:schemeClr val="bg1"/>
          </a:solidFill>
        </p:spPr>
        <p:txBody>
          <a:bodyPr anchor="ctr"/>
          <a:lstStyle>
            <a:lvl1pPr marL="0" indent="0" algn="ctr">
              <a:buNone/>
              <a:defRPr/>
            </a:lvl1pPr>
          </a:lstStyle>
          <a:p>
            <a:r>
              <a:rPr lang="en-US" dirty="0"/>
              <a:t>Icon or photo</a:t>
            </a:r>
          </a:p>
        </p:txBody>
      </p:sp>
      <p:sp>
        <p:nvSpPr>
          <p:cNvPr id="38" name="Text Placeholder 24">
            <a:extLst>
              <a:ext uri="{FF2B5EF4-FFF2-40B4-BE49-F238E27FC236}">
                <a16:creationId xmlns:a16="http://schemas.microsoft.com/office/drawing/2014/main" id="{195ED8DC-73FE-EB46-851C-508EC97A1C93}"/>
              </a:ext>
            </a:extLst>
          </p:cNvPr>
          <p:cNvSpPr>
            <a:spLocks noGrp="1"/>
          </p:cNvSpPr>
          <p:nvPr>
            <p:ph type="body" sz="quarter" idx="28" hasCustomPrompt="1"/>
          </p:nvPr>
        </p:nvSpPr>
        <p:spPr>
          <a:xfrm>
            <a:off x="3954135" y="5824538"/>
            <a:ext cx="1971675" cy="357188"/>
          </a:xfrm>
        </p:spPr>
        <p:txBody>
          <a:bodyPr>
            <a:noAutofit/>
          </a:bodyPr>
          <a:lstStyle>
            <a:lvl1pPr marL="0" indent="0">
              <a:buNone/>
              <a:defRPr sz="1600"/>
            </a:lvl1pPr>
            <a:lvl2pPr marL="288838" indent="0">
              <a:buNone/>
              <a:defRPr sz="1600"/>
            </a:lvl2pPr>
            <a:lvl3pPr marL="572916" indent="0">
              <a:buNone/>
              <a:defRPr sz="1600"/>
            </a:lvl3pPr>
            <a:lvl4pPr marL="0" indent="0">
              <a:buNone/>
              <a:defRPr sz="1600"/>
            </a:lvl4pPr>
            <a:lvl5pPr marL="0" indent="0">
              <a:buNone/>
              <a:defRPr sz="1600"/>
            </a:lvl5pPr>
          </a:lstStyle>
          <a:p>
            <a:pPr lvl="0"/>
            <a:r>
              <a:rPr lang="en-US" dirty="0"/>
              <a:t>Lorem ipsum</a:t>
            </a:r>
          </a:p>
        </p:txBody>
      </p:sp>
      <p:sp>
        <p:nvSpPr>
          <p:cNvPr id="39" name="Text Placeholder 24">
            <a:extLst>
              <a:ext uri="{FF2B5EF4-FFF2-40B4-BE49-F238E27FC236}">
                <a16:creationId xmlns:a16="http://schemas.microsoft.com/office/drawing/2014/main" id="{F534028B-9EA2-9E44-8F61-D9EDF283DB07}"/>
              </a:ext>
            </a:extLst>
          </p:cNvPr>
          <p:cNvSpPr>
            <a:spLocks noGrp="1"/>
          </p:cNvSpPr>
          <p:nvPr>
            <p:ph type="body" sz="quarter" idx="29" hasCustomPrompt="1"/>
          </p:nvPr>
        </p:nvSpPr>
        <p:spPr>
          <a:xfrm>
            <a:off x="1566534" y="5824538"/>
            <a:ext cx="1971675" cy="357188"/>
          </a:xfrm>
        </p:spPr>
        <p:txBody>
          <a:bodyPr>
            <a:noAutofit/>
          </a:bodyPr>
          <a:lstStyle>
            <a:lvl1pPr marL="0" indent="0">
              <a:buNone/>
              <a:defRPr sz="1600"/>
            </a:lvl1pPr>
            <a:lvl2pPr marL="288838" indent="0">
              <a:buNone/>
              <a:defRPr sz="1600"/>
            </a:lvl2pPr>
            <a:lvl3pPr marL="572916" indent="0">
              <a:buNone/>
              <a:defRPr sz="1600"/>
            </a:lvl3pPr>
            <a:lvl4pPr marL="0" indent="0">
              <a:buNone/>
              <a:defRPr sz="1600"/>
            </a:lvl4pPr>
            <a:lvl5pPr marL="0" indent="0">
              <a:buNone/>
              <a:defRPr sz="1600"/>
            </a:lvl5pPr>
          </a:lstStyle>
          <a:p>
            <a:pPr lvl="0"/>
            <a:r>
              <a:rPr lang="en-US" dirty="0"/>
              <a:t>Lorem ipsum</a:t>
            </a:r>
          </a:p>
        </p:txBody>
      </p:sp>
      <p:sp>
        <p:nvSpPr>
          <p:cNvPr id="30" name="Picture Placeholder 21">
            <a:extLst>
              <a:ext uri="{FF2B5EF4-FFF2-40B4-BE49-F238E27FC236}">
                <a16:creationId xmlns:a16="http://schemas.microsoft.com/office/drawing/2014/main" id="{0B45337F-DB92-094C-9FF6-65BED50085AF}"/>
              </a:ext>
            </a:extLst>
          </p:cNvPr>
          <p:cNvSpPr>
            <a:spLocks noGrp="1"/>
          </p:cNvSpPr>
          <p:nvPr>
            <p:ph type="pic" sz="quarter" idx="20" hasCustomPrompt="1"/>
          </p:nvPr>
        </p:nvSpPr>
        <p:spPr>
          <a:xfrm>
            <a:off x="8748385" y="1425575"/>
            <a:ext cx="1777562" cy="1777562"/>
          </a:xfrm>
          <a:solidFill>
            <a:schemeClr val="bg1"/>
          </a:solidFill>
        </p:spPr>
        <p:txBody>
          <a:bodyPr anchor="ctr"/>
          <a:lstStyle>
            <a:lvl1pPr marL="0" indent="0" algn="ctr">
              <a:buNone/>
              <a:defRPr/>
            </a:lvl1pPr>
          </a:lstStyle>
          <a:p>
            <a:r>
              <a:rPr lang="en-US" dirty="0"/>
              <a:t>Icon or photo</a:t>
            </a:r>
          </a:p>
        </p:txBody>
      </p:sp>
      <p:sp>
        <p:nvSpPr>
          <p:cNvPr id="31" name="Text Placeholder 24">
            <a:extLst>
              <a:ext uri="{FF2B5EF4-FFF2-40B4-BE49-F238E27FC236}">
                <a16:creationId xmlns:a16="http://schemas.microsoft.com/office/drawing/2014/main" id="{CCC37B3B-F990-FC43-9636-08F8E28E753D}"/>
              </a:ext>
            </a:extLst>
          </p:cNvPr>
          <p:cNvSpPr>
            <a:spLocks noGrp="1"/>
          </p:cNvSpPr>
          <p:nvPr>
            <p:ph type="body" sz="quarter" idx="21" hasCustomPrompt="1"/>
          </p:nvPr>
        </p:nvSpPr>
        <p:spPr>
          <a:xfrm>
            <a:off x="8748384" y="3295650"/>
            <a:ext cx="1971675" cy="357188"/>
          </a:xfrm>
        </p:spPr>
        <p:txBody>
          <a:bodyPr>
            <a:noAutofit/>
          </a:bodyPr>
          <a:lstStyle>
            <a:lvl1pPr marL="0" indent="0">
              <a:buNone/>
              <a:defRPr sz="1600"/>
            </a:lvl1pPr>
            <a:lvl2pPr marL="288838" indent="0">
              <a:buNone/>
              <a:defRPr sz="1600"/>
            </a:lvl2pPr>
            <a:lvl3pPr marL="572916" indent="0">
              <a:buNone/>
              <a:defRPr sz="1600"/>
            </a:lvl3pPr>
            <a:lvl4pPr marL="0" indent="0">
              <a:buNone/>
              <a:defRPr sz="1600"/>
            </a:lvl4pPr>
            <a:lvl5pPr marL="0" indent="0">
              <a:buNone/>
              <a:defRPr sz="1600"/>
            </a:lvl5pPr>
          </a:lstStyle>
          <a:p>
            <a:pPr lvl="0"/>
            <a:r>
              <a:rPr lang="en-US" dirty="0"/>
              <a:t>Lorem ipsum</a:t>
            </a:r>
          </a:p>
        </p:txBody>
      </p:sp>
      <p:sp>
        <p:nvSpPr>
          <p:cNvPr id="28" name="Picture Placeholder 21">
            <a:extLst>
              <a:ext uri="{FF2B5EF4-FFF2-40B4-BE49-F238E27FC236}">
                <a16:creationId xmlns:a16="http://schemas.microsoft.com/office/drawing/2014/main" id="{BAB5AAD4-5C23-C04D-AD4D-8480C8AF8074}"/>
              </a:ext>
            </a:extLst>
          </p:cNvPr>
          <p:cNvSpPr>
            <a:spLocks noGrp="1"/>
          </p:cNvSpPr>
          <p:nvPr>
            <p:ph type="pic" sz="quarter" idx="18" hasCustomPrompt="1"/>
          </p:nvPr>
        </p:nvSpPr>
        <p:spPr>
          <a:xfrm>
            <a:off x="6360785" y="1425575"/>
            <a:ext cx="1777562" cy="1777562"/>
          </a:xfrm>
          <a:solidFill>
            <a:schemeClr val="bg1"/>
          </a:solidFill>
        </p:spPr>
        <p:txBody>
          <a:bodyPr anchor="ctr"/>
          <a:lstStyle>
            <a:lvl1pPr marL="0" indent="0" algn="ctr">
              <a:buNone/>
              <a:defRPr/>
            </a:lvl1pPr>
          </a:lstStyle>
          <a:p>
            <a:r>
              <a:rPr lang="en-US" dirty="0"/>
              <a:t>Icon or photo</a:t>
            </a:r>
          </a:p>
        </p:txBody>
      </p:sp>
      <p:sp>
        <p:nvSpPr>
          <p:cNvPr id="29" name="Text Placeholder 24">
            <a:extLst>
              <a:ext uri="{FF2B5EF4-FFF2-40B4-BE49-F238E27FC236}">
                <a16:creationId xmlns:a16="http://schemas.microsoft.com/office/drawing/2014/main" id="{A7F39F92-5052-5E43-B59A-32702762D9FB}"/>
              </a:ext>
            </a:extLst>
          </p:cNvPr>
          <p:cNvSpPr>
            <a:spLocks noGrp="1"/>
          </p:cNvSpPr>
          <p:nvPr>
            <p:ph type="body" sz="quarter" idx="19" hasCustomPrompt="1"/>
          </p:nvPr>
        </p:nvSpPr>
        <p:spPr>
          <a:xfrm>
            <a:off x="6360785" y="3295650"/>
            <a:ext cx="1971675" cy="357188"/>
          </a:xfrm>
        </p:spPr>
        <p:txBody>
          <a:bodyPr>
            <a:noAutofit/>
          </a:bodyPr>
          <a:lstStyle>
            <a:lvl1pPr marL="0" indent="0">
              <a:buNone/>
              <a:defRPr sz="1600"/>
            </a:lvl1pPr>
            <a:lvl2pPr marL="288838" indent="0">
              <a:buNone/>
              <a:defRPr sz="1600"/>
            </a:lvl2pPr>
            <a:lvl3pPr marL="572916" indent="0">
              <a:buNone/>
              <a:defRPr sz="1600"/>
            </a:lvl3pPr>
            <a:lvl4pPr marL="0" indent="0">
              <a:buNone/>
              <a:defRPr sz="1600"/>
            </a:lvl4pPr>
            <a:lvl5pPr marL="0" indent="0">
              <a:buNone/>
              <a:defRPr sz="1600"/>
            </a:lvl5pPr>
          </a:lstStyle>
          <a:p>
            <a:pPr lvl="0"/>
            <a:r>
              <a:rPr lang="en-US" dirty="0"/>
              <a:t>Lorem ipsum</a:t>
            </a:r>
          </a:p>
        </p:txBody>
      </p:sp>
      <p:sp>
        <p:nvSpPr>
          <p:cNvPr id="27" name="Picture Placeholder 21">
            <a:extLst>
              <a:ext uri="{FF2B5EF4-FFF2-40B4-BE49-F238E27FC236}">
                <a16:creationId xmlns:a16="http://schemas.microsoft.com/office/drawing/2014/main" id="{13F0EF84-33B8-D44A-91AD-3C5178561777}"/>
              </a:ext>
            </a:extLst>
          </p:cNvPr>
          <p:cNvSpPr>
            <a:spLocks noGrp="1"/>
          </p:cNvSpPr>
          <p:nvPr>
            <p:ph type="pic" sz="quarter" idx="17" hasCustomPrompt="1"/>
          </p:nvPr>
        </p:nvSpPr>
        <p:spPr>
          <a:xfrm>
            <a:off x="3973184" y="1416050"/>
            <a:ext cx="1777562" cy="1777562"/>
          </a:xfrm>
          <a:solidFill>
            <a:schemeClr val="bg1"/>
          </a:solidFill>
        </p:spPr>
        <p:txBody>
          <a:bodyPr anchor="ctr"/>
          <a:lstStyle>
            <a:lvl1pPr marL="0" indent="0" algn="ctr">
              <a:buNone/>
              <a:defRPr/>
            </a:lvl1pPr>
          </a:lstStyle>
          <a:p>
            <a:r>
              <a:rPr lang="en-US" dirty="0"/>
              <a:t>Icon or photo</a:t>
            </a:r>
          </a:p>
        </p:txBody>
      </p:sp>
      <p:sp>
        <p:nvSpPr>
          <p:cNvPr id="22" name="Picture Placeholder 21">
            <a:extLst>
              <a:ext uri="{FF2B5EF4-FFF2-40B4-BE49-F238E27FC236}">
                <a16:creationId xmlns:a16="http://schemas.microsoft.com/office/drawing/2014/main" id="{B599EDCE-8C4E-2540-81EB-D239F790471B}"/>
              </a:ext>
            </a:extLst>
          </p:cNvPr>
          <p:cNvSpPr>
            <a:spLocks noGrp="1"/>
          </p:cNvSpPr>
          <p:nvPr>
            <p:ph type="pic" sz="quarter" idx="13" hasCustomPrompt="1"/>
          </p:nvPr>
        </p:nvSpPr>
        <p:spPr>
          <a:xfrm>
            <a:off x="1585584" y="1416050"/>
            <a:ext cx="1777562" cy="1777562"/>
          </a:xfrm>
          <a:solidFill>
            <a:schemeClr val="bg1"/>
          </a:solidFill>
        </p:spPr>
        <p:txBody>
          <a:bodyPr anchor="ctr"/>
          <a:lstStyle>
            <a:lvl1pPr marL="0" indent="0" algn="ctr">
              <a:buNone/>
              <a:defRPr/>
            </a:lvl1pPr>
          </a:lstStyle>
          <a:p>
            <a:r>
              <a:rPr lang="en-US" dirty="0"/>
              <a:t>Icon or photo</a:t>
            </a:r>
          </a:p>
        </p:txBody>
      </p:sp>
      <p:sp>
        <p:nvSpPr>
          <p:cNvPr id="26" name="Text Placeholder 24">
            <a:extLst>
              <a:ext uri="{FF2B5EF4-FFF2-40B4-BE49-F238E27FC236}">
                <a16:creationId xmlns:a16="http://schemas.microsoft.com/office/drawing/2014/main" id="{1B49C448-F21D-AA4F-AF40-416EDF96FE33}"/>
              </a:ext>
            </a:extLst>
          </p:cNvPr>
          <p:cNvSpPr>
            <a:spLocks noGrp="1"/>
          </p:cNvSpPr>
          <p:nvPr>
            <p:ph type="body" sz="quarter" idx="16" hasCustomPrompt="1"/>
          </p:nvPr>
        </p:nvSpPr>
        <p:spPr>
          <a:xfrm>
            <a:off x="3973185" y="3286125"/>
            <a:ext cx="1971675" cy="357188"/>
          </a:xfrm>
        </p:spPr>
        <p:txBody>
          <a:bodyPr>
            <a:noAutofit/>
          </a:bodyPr>
          <a:lstStyle>
            <a:lvl1pPr marL="0" indent="0">
              <a:buNone/>
              <a:defRPr sz="1600"/>
            </a:lvl1pPr>
            <a:lvl2pPr marL="288838" indent="0">
              <a:buNone/>
              <a:defRPr sz="1600"/>
            </a:lvl2pPr>
            <a:lvl3pPr marL="572916" indent="0">
              <a:buNone/>
              <a:defRPr sz="1600"/>
            </a:lvl3pPr>
            <a:lvl4pPr marL="0" indent="0">
              <a:buNone/>
              <a:defRPr sz="1600"/>
            </a:lvl4pPr>
            <a:lvl5pPr marL="0" indent="0">
              <a:buNone/>
              <a:defRPr sz="1600"/>
            </a:lvl5pPr>
          </a:lstStyle>
          <a:p>
            <a:pPr lvl="0"/>
            <a:r>
              <a:rPr lang="en-US" dirty="0"/>
              <a:t>Lorem ipsum</a:t>
            </a:r>
          </a:p>
        </p:txBody>
      </p:sp>
      <p:sp>
        <p:nvSpPr>
          <p:cNvPr id="25" name="Text Placeholder 24">
            <a:extLst>
              <a:ext uri="{FF2B5EF4-FFF2-40B4-BE49-F238E27FC236}">
                <a16:creationId xmlns:a16="http://schemas.microsoft.com/office/drawing/2014/main" id="{CC2B41E7-562C-1A43-8471-CBF29C723873}"/>
              </a:ext>
            </a:extLst>
          </p:cNvPr>
          <p:cNvSpPr>
            <a:spLocks noGrp="1"/>
          </p:cNvSpPr>
          <p:nvPr>
            <p:ph type="body" sz="quarter" idx="15" hasCustomPrompt="1"/>
          </p:nvPr>
        </p:nvSpPr>
        <p:spPr>
          <a:xfrm>
            <a:off x="1585584" y="3286125"/>
            <a:ext cx="1971675" cy="357188"/>
          </a:xfrm>
        </p:spPr>
        <p:txBody>
          <a:bodyPr>
            <a:noAutofit/>
          </a:bodyPr>
          <a:lstStyle>
            <a:lvl1pPr marL="0" indent="0">
              <a:buNone/>
              <a:defRPr sz="1600"/>
            </a:lvl1pPr>
            <a:lvl2pPr marL="288838" indent="0">
              <a:buNone/>
              <a:defRPr sz="1600"/>
            </a:lvl2pPr>
            <a:lvl3pPr marL="572916" indent="0">
              <a:buNone/>
              <a:defRPr sz="1600"/>
            </a:lvl3pPr>
            <a:lvl4pPr marL="0" indent="0">
              <a:buNone/>
              <a:defRPr sz="1600"/>
            </a:lvl4pPr>
            <a:lvl5pPr marL="0" indent="0">
              <a:buNone/>
              <a:defRPr sz="1600"/>
            </a:lvl5pPr>
          </a:lstStyle>
          <a:p>
            <a:pPr lvl="0"/>
            <a:r>
              <a:rPr lang="en-US" dirty="0"/>
              <a:t>Lorem ipsum</a:t>
            </a:r>
          </a:p>
        </p:txBody>
      </p:sp>
      <p:sp>
        <p:nvSpPr>
          <p:cNvPr id="2" name="Title 1"/>
          <p:cNvSpPr>
            <a:spLocks noGrp="1"/>
          </p:cNvSpPr>
          <p:nvPr>
            <p:ph type="title" hasCustomPrompt="1"/>
          </p:nvPr>
        </p:nvSpPr>
        <p:spPr/>
        <p:txBody>
          <a:bodyPr/>
          <a:lstStyle>
            <a:lvl1pPr>
              <a:defRPr>
                <a:solidFill>
                  <a:schemeClr val="tx1"/>
                </a:solidFill>
              </a:defRPr>
            </a:lvl1pPr>
          </a:lstStyle>
          <a:p>
            <a:r>
              <a:rPr lang="en-US" dirty="0"/>
              <a:t>Lorem ipsum dolor magna </a:t>
            </a:r>
            <a:r>
              <a:rPr lang="en-US" dirty="0" err="1"/>
              <a:t>aliqua</a:t>
            </a:r>
            <a:endParaRPr lang="en-US" dirty="0"/>
          </a:p>
        </p:txBody>
      </p:sp>
      <p:sp>
        <p:nvSpPr>
          <p:cNvPr id="4" name="Footer Placeholder 3"/>
          <p:cNvSpPr>
            <a:spLocks noGrp="1"/>
          </p:cNvSpPr>
          <p:nvPr>
            <p:ph type="ftr" sz="quarter" idx="11"/>
          </p:nvPr>
        </p:nvSpPr>
        <p:spPr/>
        <p:txBody>
          <a:bodyPr/>
          <a:lstStyle/>
          <a:p>
            <a:r>
              <a:rPr lang="en-US"/>
              <a:t>©2020 Charles Schwab &amp; Co., Inc. (“Schwab”). All rights reserved. Member SIPC.</a:t>
            </a:r>
            <a:endParaRPr lang="en-US" dirty="0"/>
          </a:p>
        </p:txBody>
      </p:sp>
      <p:sp>
        <p:nvSpPr>
          <p:cNvPr id="5" name="Slide Number Placeholder 4"/>
          <p:cNvSpPr>
            <a:spLocks noGrp="1"/>
          </p:cNvSpPr>
          <p:nvPr>
            <p:ph type="sldNum" sz="quarter" idx="12"/>
          </p:nvPr>
        </p:nvSpPr>
        <p:spPr/>
        <p:txBody>
          <a:bodyPr/>
          <a:lstStyle/>
          <a:p>
            <a:fld id="{51C42D48-3D89-451C-9D14-12E9AAE2BFF0}" type="slidenum">
              <a:rPr lang="en-US" smtClean="0"/>
              <a:t>‹#›</a:t>
            </a:fld>
            <a:endParaRPr lang="en-US" dirty="0"/>
          </a:p>
        </p:txBody>
      </p:sp>
    </p:spTree>
    <p:extLst>
      <p:ext uri="{BB962C8B-B14F-4D97-AF65-F5344CB8AC3E}">
        <p14:creationId xmlns:p14="http://schemas.microsoft.com/office/powerpoint/2010/main" val="41446410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Custom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701" y="443500"/>
            <a:ext cx="11102293" cy="518402"/>
          </a:xfrm>
        </p:spPr>
        <p:txBody>
          <a:bodyPr/>
          <a:lstStyle>
            <a:lvl1pPr>
              <a:defRPr>
                <a:solidFill>
                  <a:schemeClr val="tx1"/>
                </a:solidFill>
              </a:defRPr>
            </a:lvl1pPr>
          </a:lstStyle>
          <a:p>
            <a:r>
              <a:rPr lang="en-US" dirty="0"/>
              <a:t>Lorem ipsum dolor magna </a:t>
            </a:r>
            <a:r>
              <a:rPr lang="en-US" dirty="0" err="1"/>
              <a:t>aliqua</a:t>
            </a:r>
            <a:endParaRPr lang="en-US" dirty="0"/>
          </a:p>
        </p:txBody>
      </p:sp>
      <p:sp>
        <p:nvSpPr>
          <p:cNvPr id="4" name="Footer Placeholder 3"/>
          <p:cNvSpPr>
            <a:spLocks noGrp="1"/>
          </p:cNvSpPr>
          <p:nvPr>
            <p:ph type="ftr" sz="quarter" idx="11"/>
          </p:nvPr>
        </p:nvSpPr>
        <p:spPr/>
        <p:txBody>
          <a:bodyPr/>
          <a:lstStyle/>
          <a:p>
            <a:r>
              <a:rPr lang="en-US"/>
              <a:t>©2020 Charles Schwab &amp; Co., Inc. (“Schwab”). All rights reserved. Member SIPC.</a:t>
            </a:r>
            <a:endParaRPr lang="en-US" dirty="0"/>
          </a:p>
        </p:txBody>
      </p:sp>
      <p:sp>
        <p:nvSpPr>
          <p:cNvPr id="5" name="Slide Number Placeholder 4"/>
          <p:cNvSpPr>
            <a:spLocks noGrp="1"/>
          </p:cNvSpPr>
          <p:nvPr>
            <p:ph type="sldNum" sz="quarter" idx="12"/>
          </p:nvPr>
        </p:nvSpPr>
        <p:spPr/>
        <p:txBody>
          <a:bodyPr/>
          <a:lstStyle/>
          <a:p>
            <a:fld id="{51C42D48-3D89-451C-9D14-12E9AAE2BFF0}" type="slidenum">
              <a:rPr lang="en-US" smtClean="0"/>
              <a:t>‹#›</a:t>
            </a:fld>
            <a:endParaRPr lang="en-US" dirty="0"/>
          </a:p>
        </p:txBody>
      </p:sp>
      <p:sp>
        <p:nvSpPr>
          <p:cNvPr id="14" name="Text Placeholder 15">
            <a:extLst>
              <a:ext uri="{FF2B5EF4-FFF2-40B4-BE49-F238E27FC236}">
                <a16:creationId xmlns:a16="http://schemas.microsoft.com/office/drawing/2014/main" id="{06FEA990-B1F1-2A4C-A51A-7762E69CDDFA}"/>
              </a:ext>
            </a:extLst>
          </p:cNvPr>
          <p:cNvSpPr>
            <a:spLocks noGrp="1"/>
          </p:cNvSpPr>
          <p:nvPr>
            <p:ph type="body" sz="quarter" idx="16" hasCustomPrompt="1"/>
          </p:nvPr>
        </p:nvSpPr>
        <p:spPr>
          <a:xfrm>
            <a:off x="9830343" y="3454401"/>
            <a:ext cx="1802858" cy="2243666"/>
          </a:xfrm>
        </p:spPr>
        <p:txBody>
          <a:bodyPr anchor="b">
            <a:noAutofit/>
          </a:bodyPr>
          <a:lstStyle>
            <a:lvl1pPr marL="0" marR="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sz="900" b="0" i="0">
                <a:latin typeface="Charles Modern Light" panose="020B0303040503020204" pitchFamily="34" charset="77"/>
              </a:defRPr>
            </a:lvl1pPr>
          </a:lstStyle>
          <a:p>
            <a:pPr marL="0" marR="0" lvl="0" indent="0" algn="l" defTabSz="914126" rtl="0" eaLnBrk="1" fontAlgn="auto" latinLnBrk="0" hangingPunct="1">
              <a:lnSpc>
                <a:spcPct val="95000"/>
              </a:lnSpc>
              <a:spcBef>
                <a:spcPts val="1000"/>
              </a:spcBef>
              <a:spcAft>
                <a:spcPts val="0"/>
              </a:spcAft>
              <a:buClr>
                <a:schemeClr val="tx2"/>
              </a:buClr>
              <a:buSzPct val="80000"/>
              <a:buFont typeface="Wingdings" panose="05000000000000000000" pitchFamily="2" charset="2"/>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ex </a:t>
            </a:r>
            <a:r>
              <a:rPr lang="en-US" dirty="0" err="1"/>
              <a:t>ut</a:t>
            </a:r>
            <a:r>
              <a:rPr lang="en-US" dirty="0"/>
              <a:t> ante </a:t>
            </a:r>
            <a:r>
              <a:rPr lang="en-US" dirty="0" err="1"/>
              <a:t>venenatis</a:t>
            </a:r>
            <a:r>
              <a:rPr lang="en-US" dirty="0"/>
              <a:t> </a:t>
            </a:r>
            <a:r>
              <a:rPr lang="en-US" dirty="0" err="1"/>
              <a:t>finibus</a:t>
            </a:r>
            <a:r>
              <a:rPr lang="en-US" dirty="0"/>
              <a:t> </a:t>
            </a:r>
            <a:r>
              <a:rPr lang="en-US" dirty="0" err="1"/>
              <a:t>quis</a:t>
            </a:r>
            <a:r>
              <a:rPr lang="en-US" dirty="0"/>
              <a:t> non ligula. </a:t>
            </a:r>
            <a:r>
              <a:rPr lang="en-US" dirty="0" err="1"/>
              <a:t>Curabitur</a:t>
            </a:r>
            <a:r>
              <a:rPr lang="en-US" dirty="0"/>
              <a:t> </a:t>
            </a:r>
            <a:r>
              <a:rPr lang="en-US" dirty="0" err="1"/>
              <a:t>orci</a:t>
            </a:r>
            <a:r>
              <a:rPr lang="en-US" dirty="0"/>
              <a:t> </a:t>
            </a:r>
            <a:r>
              <a:rPr lang="en-US" dirty="0" err="1"/>
              <a:t>elit</a:t>
            </a:r>
            <a:r>
              <a:rPr lang="en-US" dirty="0"/>
              <a:t>, </a:t>
            </a:r>
            <a:r>
              <a:rPr lang="en-US" dirty="0" err="1"/>
              <a:t>accumsan</a:t>
            </a:r>
            <a:r>
              <a:rPr lang="en-US" dirty="0"/>
              <a:t> </a:t>
            </a:r>
            <a:r>
              <a:rPr lang="en-US" dirty="0" err="1"/>
              <a:t>imperdiet</a:t>
            </a:r>
            <a:r>
              <a:rPr lang="en-US" dirty="0"/>
              <a:t> </a:t>
            </a:r>
            <a:r>
              <a:rPr lang="en-US" dirty="0" err="1"/>
              <a:t>eleifend</a:t>
            </a:r>
            <a:r>
              <a:rPr lang="en-US" dirty="0"/>
              <a:t> </a:t>
            </a:r>
            <a:r>
              <a:rPr lang="en-US" dirty="0" err="1"/>
              <a:t>ut</a:t>
            </a:r>
            <a:r>
              <a:rPr lang="en-US" dirty="0"/>
              <a:t>, </a:t>
            </a:r>
            <a:r>
              <a:rPr lang="en-US" dirty="0" err="1"/>
              <a:t>interdum</a:t>
            </a:r>
            <a:r>
              <a:rPr lang="en-US" dirty="0"/>
              <a:t> non libero. </a:t>
            </a:r>
            <a:r>
              <a:rPr lang="en-US" dirty="0" err="1"/>
              <a:t>Etiam</a:t>
            </a:r>
            <a:r>
              <a:rPr lang="en-US" dirty="0"/>
              <a:t> </a:t>
            </a:r>
            <a:r>
              <a:rPr lang="en-US" dirty="0" err="1"/>
              <a:t>quis</a:t>
            </a:r>
            <a:r>
              <a:rPr lang="en-US" dirty="0"/>
              <a:t> mi </a:t>
            </a:r>
            <a:r>
              <a:rPr lang="en-US" dirty="0" err="1"/>
              <a:t>facilisis</a:t>
            </a:r>
            <a:r>
              <a:rPr lang="en-US" dirty="0"/>
              <a:t>, </a:t>
            </a:r>
            <a:r>
              <a:rPr lang="en-US" dirty="0" err="1"/>
              <a:t>condimentum</a:t>
            </a:r>
            <a:r>
              <a:rPr lang="en-US" dirty="0"/>
              <a:t> </a:t>
            </a:r>
            <a:r>
              <a:rPr lang="en-US" dirty="0" err="1"/>
              <a:t>orci</a:t>
            </a:r>
            <a:r>
              <a:rPr lang="en-US" dirty="0"/>
              <a:t> </a:t>
            </a:r>
            <a:r>
              <a:rPr lang="en-US" dirty="0" err="1"/>
              <a:t>quis</a:t>
            </a:r>
            <a:r>
              <a:rPr lang="en-US" dirty="0"/>
              <a:t>, </a:t>
            </a:r>
            <a:r>
              <a:rPr lang="en-US" dirty="0" err="1"/>
              <a:t>bibendum</a:t>
            </a:r>
            <a:r>
              <a:rPr lang="en-US" dirty="0"/>
              <a:t> </a:t>
            </a:r>
            <a:r>
              <a:rPr lang="en-US" dirty="0" err="1"/>
              <a:t>sapien</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ex </a:t>
            </a:r>
            <a:r>
              <a:rPr lang="en-US" dirty="0" err="1"/>
              <a:t>ut</a:t>
            </a:r>
            <a:r>
              <a:rPr lang="en-US" dirty="0"/>
              <a:t> ante </a:t>
            </a:r>
            <a:r>
              <a:rPr lang="en-US" dirty="0" err="1"/>
              <a:t>venenatis</a:t>
            </a:r>
            <a:r>
              <a:rPr lang="en-US" dirty="0"/>
              <a:t> </a:t>
            </a:r>
            <a:r>
              <a:rPr lang="en-US" dirty="0" err="1"/>
              <a:t>finibus</a:t>
            </a:r>
            <a:r>
              <a:rPr lang="en-US" dirty="0"/>
              <a:t> </a:t>
            </a:r>
            <a:r>
              <a:rPr lang="en-US" dirty="0" err="1"/>
              <a:t>quis</a:t>
            </a:r>
            <a:r>
              <a:rPr lang="en-US" dirty="0"/>
              <a:t> non ligula. </a:t>
            </a:r>
            <a:r>
              <a:rPr lang="en-US" dirty="0" err="1"/>
              <a:t>Curabitur</a:t>
            </a:r>
            <a:r>
              <a:rPr lang="en-US" dirty="0"/>
              <a:t> </a:t>
            </a:r>
            <a:r>
              <a:rPr lang="en-US" dirty="0" err="1"/>
              <a:t>orci</a:t>
            </a:r>
            <a:r>
              <a:rPr lang="en-US" dirty="0"/>
              <a:t> </a:t>
            </a:r>
            <a:r>
              <a:rPr lang="en-US" dirty="0" err="1"/>
              <a:t>elit</a:t>
            </a:r>
            <a:r>
              <a:rPr lang="en-US" dirty="0"/>
              <a:t>, </a:t>
            </a:r>
            <a:r>
              <a:rPr lang="en-US" dirty="0" err="1"/>
              <a:t>accumsan</a:t>
            </a:r>
            <a:r>
              <a:rPr lang="en-US" dirty="0"/>
              <a:t> </a:t>
            </a:r>
            <a:r>
              <a:rPr lang="en-US" dirty="0" err="1"/>
              <a:t>imperdiet</a:t>
            </a:r>
            <a:r>
              <a:rPr lang="en-US" dirty="0"/>
              <a:t> </a:t>
            </a:r>
            <a:r>
              <a:rPr lang="en-US" dirty="0" err="1"/>
              <a:t>eleifend</a:t>
            </a:r>
            <a:r>
              <a:rPr lang="en-US" dirty="0"/>
              <a:t> </a:t>
            </a:r>
            <a:r>
              <a:rPr lang="en-US" dirty="0" err="1"/>
              <a:t>ut</a:t>
            </a:r>
            <a:r>
              <a:rPr lang="en-US" dirty="0"/>
              <a:t>, </a:t>
            </a:r>
            <a:r>
              <a:rPr lang="en-US" dirty="0" err="1"/>
              <a:t>interdum</a:t>
            </a:r>
            <a:r>
              <a:rPr lang="en-US" dirty="0"/>
              <a:t> non libero. </a:t>
            </a:r>
            <a:r>
              <a:rPr lang="en-US" dirty="0" err="1"/>
              <a:t>Etiam</a:t>
            </a:r>
            <a:r>
              <a:rPr lang="en-US" dirty="0"/>
              <a:t> </a:t>
            </a:r>
            <a:r>
              <a:rPr lang="en-US" dirty="0" err="1"/>
              <a:t>quis</a:t>
            </a:r>
            <a:r>
              <a:rPr lang="en-US" dirty="0"/>
              <a:t> mi </a:t>
            </a:r>
            <a:r>
              <a:rPr lang="en-US" dirty="0" err="1"/>
              <a:t>facilisis</a:t>
            </a:r>
            <a:r>
              <a:rPr lang="en-US" dirty="0"/>
              <a:t>, </a:t>
            </a:r>
            <a:r>
              <a:rPr lang="en-US" dirty="0" err="1"/>
              <a:t>condimentum</a:t>
            </a:r>
            <a:r>
              <a:rPr lang="en-US" dirty="0"/>
              <a:t> </a:t>
            </a:r>
            <a:r>
              <a:rPr lang="en-US" dirty="0" err="1"/>
              <a:t>orci</a:t>
            </a:r>
            <a:r>
              <a:rPr lang="en-US" dirty="0"/>
              <a:t> </a:t>
            </a:r>
            <a:r>
              <a:rPr lang="en-US" dirty="0" err="1"/>
              <a:t>quis</a:t>
            </a:r>
            <a:r>
              <a:rPr lang="en-US" dirty="0"/>
              <a:t>, </a:t>
            </a:r>
            <a:r>
              <a:rPr lang="en-US" dirty="0" err="1"/>
              <a:t>bibendum</a:t>
            </a:r>
            <a:r>
              <a:rPr lang="en-US" dirty="0"/>
              <a:t> </a:t>
            </a:r>
            <a:r>
              <a:rPr lang="en-US" dirty="0" err="1"/>
              <a:t>sapien</a:t>
            </a:r>
            <a:r>
              <a:rPr lang="en-US" dirty="0"/>
              <a:t>.</a:t>
            </a:r>
          </a:p>
        </p:txBody>
      </p:sp>
    </p:spTree>
    <p:extLst>
      <p:ext uri="{BB962C8B-B14F-4D97-AF65-F5344CB8AC3E}">
        <p14:creationId xmlns:p14="http://schemas.microsoft.com/office/powerpoint/2010/main" val="16290807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Four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317C0A-9470-C840-AAD0-81DF28511EB7}"/>
              </a:ext>
            </a:extLst>
          </p:cNvPr>
          <p:cNvSpPr/>
          <p:nvPr userDrawn="1"/>
        </p:nvSpPr>
        <p:spPr>
          <a:xfrm>
            <a:off x="544680" y="2310062"/>
            <a:ext cx="2496312" cy="24963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0F1C368E-78C9-DE46-BC41-63DB3B790D74}"/>
              </a:ext>
            </a:extLst>
          </p:cNvPr>
          <p:cNvSpPr/>
          <p:nvPr userDrawn="1"/>
        </p:nvSpPr>
        <p:spPr>
          <a:xfrm>
            <a:off x="3413456" y="2312560"/>
            <a:ext cx="2496312" cy="24963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C8BCBDFB-34A4-9C48-8E55-4574E23FDB76}"/>
              </a:ext>
            </a:extLst>
          </p:cNvPr>
          <p:cNvSpPr/>
          <p:nvPr userDrawn="1"/>
        </p:nvSpPr>
        <p:spPr>
          <a:xfrm>
            <a:off x="6282232" y="2315059"/>
            <a:ext cx="2496312" cy="2496312"/>
          </a:xfrm>
          <a:prstGeom prst="rect">
            <a:avLst/>
          </a:prstGeom>
          <a:solidFill>
            <a:srgbClr val="0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6B8EFE1A-E6B0-464E-AEBC-35CB80CA3252}"/>
              </a:ext>
            </a:extLst>
          </p:cNvPr>
          <p:cNvSpPr/>
          <p:nvPr userDrawn="1"/>
        </p:nvSpPr>
        <p:spPr>
          <a:xfrm>
            <a:off x="9151009" y="2302567"/>
            <a:ext cx="2496312" cy="2496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p:txBody>
          <a:bodyPr/>
          <a:lstStyle>
            <a:lvl1pPr>
              <a:defRPr>
                <a:solidFill>
                  <a:schemeClr val="tx1"/>
                </a:solidFill>
              </a:defRPr>
            </a:lvl1pPr>
          </a:lstStyle>
          <a:p>
            <a:r>
              <a:rPr lang="en-US" dirty="0"/>
              <a:t>Lorem ipsum dolor magna </a:t>
            </a:r>
            <a:r>
              <a:rPr lang="en-US" dirty="0" err="1"/>
              <a:t>aliqua</a:t>
            </a:r>
            <a:endParaRPr lang="en-US" dirty="0"/>
          </a:p>
        </p:txBody>
      </p:sp>
      <p:sp>
        <p:nvSpPr>
          <p:cNvPr id="4" name="Footer Placeholder 3"/>
          <p:cNvSpPr>
            <a:spLocks noGrp="1"/>
          </p:cNvSpPr>
          <p:nvPr userDrawn="1">
            <p:ph type="ftr" sz="quarter" idx="11"/>
          </p:nvPr>
        </p:nvSpPr>
        <p:spPr/>
        <p:txBody>
          <a:bodyPr/>
          <a:lstStyle/>
          <a:p>
            <a:r>
              <a:rPr lang="en-US"/>
              <a:t>©2020 Charles Schwab &amp; Co., Inc. (“Schwab”). All rights reserved. Member SIPC.</a:t>
            </a:r>
            <a:endParaRPr lang="en-US" dirty="0"/>
          </a:p>
        </p:txBody>
      </p:sp>
      <p:sp>
        <p:nvSpPr>
          <p:cNvPr id="5" name="Slide Number Placeholder 4"/>
          <p:cNvSpPr>
            <a:spLocks noGrp="1"/>
          </p:cNvSpPr>
          <p:nvPr userDrawn="1">
            <p:ph type="sldNum" sz="quarter" idx="12"/>
          </p:nvPr>
        </p:nvSpPr>
        <p:spPr/>
        <p:txBody>
          <a:bodyPr/>
          <a:lstStyle/>
          <a:p>
            <a:fld id="{51C42D48-3D89-451C-9D14-12E9AAE2BFF0}" type="slidenum">
              <a:rPr lang="en-US" smtClean="0"/>
              <a:t>‹#›</a:t>
            </a:fld>
            <a:endParaRPr lang="en-US" dirty="0"/>
          </a:p>
        </p:txBody>
      </p:sp>
      <p:sp>
        <p:nvSpPr>
          <p:cNvPr id="7" name="Text Placeholder 5">
            <a:extLst>
              <a:ext uri="{FF2B5EF4-FFF2-40B4-BE49-F238E27FC236}">
                <a16:creationId xmlns:a16="http://schemas.microsoft.com/office/drawing/2014/main" id="{74D701BC-BCF3-344C-9713-892CA53BD4F3}"/>
              </a:ext>
            </a:extLst>
          </p:cNvPr>
          <p:cNvSpPr>
            <a:spLocks noGrp="1"/>
          </p:cNvSpPr>
          <p:nvPr userDrawn="1">
            <p:ph type="body" sz="quarter" idx="13" hasCustomPrompt="1"/>
          </p:nvPr>
        </p:nvSpPr>
        <p:spPr>
          <a:xfrm>
            <a:off x="728188" y="2436382"/>
            <a:ext cx="2129297" cy="710688"/>
          </a:xfrm>
        </p:spPr>
        <p:txBody>
          <a:bodyPr>
            <a:noAutofit/>
          </a:bodyPr>
          <a:lstStyle>
            <a:lvl1pPr marL="0" indent="0">
              <a:buNone/>
              <a:defRPr sz="5398">
                <a:solidFill>
                  <a:schemeClr val="bg1"/>
                </a:solidFill>
              </a:defRPr>
            </a:lvl1pPr>
          </a:lstStyle>
          <a:p>
            <a:pPr lvl="0"/>
            <a:r>
              <a:rPr lang="en-US" dirty="0"/>
              <a:t>01</a:t>
            </a:r>
          </a:p>
        </p:txBody>
      </p:sp>
      <p:sp>
        <p:nvSpPr>
          <p:cNvPr id="8" name="Text Placeholder 5">
            <a:extLst>
              <a:ext uri="{FF2B5EF4-FFF2-40B4-BE49-F238E27FC236}">
                <a16:creationId xmlns:a16="http://schemas.microsoft.com/office/drawing/2014/main" id="{B6A26777-FD56-1C4B-891E-52A268D47339}"/>
              </a:ext>
            </a:extLst>
          </p:cNvPr>
          <p:cNvSpPr>
            <a:spLocks noGrp="1"/>
          </p:cNvSpPr>
          <p:nvPr userDrawn="1">
            <p:ph type="body" sz="quarter" idx="14" hasCustomPrompt="1"/>
          </p:nvPr>
        </p:nvSpPr>
        <p:spPr>
          <a:xfrm>
            <a:off x="728188" y="3267856"/>
            <a:ext cx="2129297" cy="1335186"/>
          </a:xfrm>
        </p:spPr>
        <p:txBody>
          <a:bodyPr anchor="b">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25" name="Text Placeholder 5">
            <a:extLst>
              <a:ext uri="{FF2B5EF4-FFF2-40B4-BE49-F238E27FC236}">
                <a16:creationId xmlns:a16="http://schemas.microsoft.com/office/drawing/2014/main" id="{B18A4518-2848-AC4F-B4C0-FF6AD2B45D56}"/>
              </a:ext>
            </a:extLst>
          </p:cNvPr>
          <p:cNvSpPr>
            <a:spLocks noGrp="1"/>
          </p:cNvSpPr>
          <p:nvPr userDrawn="1">
            <p:ph type="body" sz="quarter" idx="21" hasCustomPrompt="1"/>
          </p:nvPr>
        </p:nvSpPr>
        <p:spPr>
          <a:xfrm>
            <a:off x="3596964" y="2438880"/>
            <a:ext cx="2129297" cy="710688"/>
          </a:xfrm>
        </p:spPr>
        <p:txBody>
          <a:bodyPr>
            <a:noAutofit/>
          </a:bodyPr>
          <a:lstStyle>
            <a:lvl1pPr marL="0" indent="0">
              <a:buNone/>
              <a:defRPr sz="5398">
                <a:solidFill>
                  <a:schemeClr val="bg1"/>
                </a:solidFill>
              </a:defRPr>
            </a:lvl1pPr>
          </a:lstStyle>
          <a:p>
            <a:pPr lvl="0"/>
            <a:r>
              <a:rPr lang="en-US" dirty="0"/>
              <a:t>02</a:t>
            </a:r>
          </a:p>
        </p:txBody>
      </p:sp>
      <p:sp>
        <p:nvSpPr>
          <p:cNvPr id="26" name="Text Placeholder 5">
            <a:extLst>
              <a:ext uri="{FF2B5EF4-FFF2-40B4-BE49-F238E27FC236}">
                <a16:creationId xmlns:a16="http://schemas.microsoft.com/office/drawing/2014/main" id="{C07A2BC0-EE1D-2B44-A3C4-1B102E2C91A1}"/>
              </a:ext>
            </a:extLst>
          </p:cNvPr>
          <p:cNvSpPr>
            <a:spLocks noGrp="1"/>
          </p:cNvSpPr>
          <p:nvPr userDrawn="1">
            <p:ph type="body" sz="quarter" idx="22" hasCustomPrompt="1"/>
          </p:nvPr>
        </p:nvSpPr>
        <p:spPr>
          <a:xfrm>
            <a:off x="3596964" y="3270354"/>
            <a:ext cx="2129297" cy="1335186"/>
          </a:xfrm>
        </p:spPr>
        <p:txBody>
          <a:bodyPr anchor="b">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28" name="Text Placeholder 5">
            <a:extLst>
              <a:ext uri="{FF2B5EF4-FFF2-40B4-BE49-F238E27FC236}">
                <a16:creationId xmlns:a16="http://schemas.microsoft.com/office/drawing/2014/main" id="{0FE2CAFF-1F08-9E48-97E2-B9A48BF81A60}"/>
              </a:ext>
            </a:extLst>
          </p:cNvPr>
          <p:cNvSpPr>
            <a:spLocks noGrp="1"/>
          </p:cNvSpPr>
          <p:nvPr userDrawn="1">
            <p:ph type="body" sz="quarter" idx="23" hasCustomPrompt="1"/>
          </p:nvPr>
        </p:nvSpPr>
        <p:spPr>
          <a:xfrm>
            <a:off x="6465741" y="2441379"/>
            <a:ext cx="2129297" cy="710688"/>
          </a:xfrm>
        </p:spPr>
        <p:txBody>
          <a:bodyPr>
            <a:noAutofit/>
          </a:bodyPr>
          <a:lstStyle>
            <a:lvl1pPr marL="0" indent="0">
              <a:buNone/>
              <a:defRPr sz="5398">
                <a:solidFill>
                  <a:schemeClr val="bg1"/>
                </a:solidFill>
              </a:defRPr>
            </a:lvl1pPr>
          </a:lstStyle>
          <a:p>
            <a:pPr lvl="0"/>
            <a:r>
              <a:rPr lang="en-US" dirty="0"/>
              <a:t>03</a:t>
            </a:r>
          </a:p>
        </p:txBody>
      </p:sp>
      <p:sp>
        <p:nvSpPr>
          <p:cNvPr id="29" name="Text Placeholder 5">
            <a:extLst>
              <a:ext uri="{FF2B5EF4-FFF2-40B4-BE49-F238E27FC236}">
                <a16:creationId xmlns:a16="http://schemas.microsoft.com/office/drawing/2014/main" id="{1DD8C07C-602A-0241-834B-0689571F8BF4}"/>
              </a:ext>
            </a:extLst>
          </p:cNvPr>
          <p:cNvSpPr>
            <a:spLocks noGrp="1"/>
          </p:cNvSpPr>
          <p:nvPr userDrawn="1">
            <p:ph type="body" sz="quarter" idx="24" hasCustomPrompt="1"/>
          </p:nvPr>
        </p:nvSpPr>
        <p:spPr>
          <a:xfrm>
            <a:off x="6465741" y="3272853"/>
            <a:ext cx="2129297" cy="1335186"/>
          </a:xfrm>
        </p:spPr>
        <p:txBody>
          <a:bodyPr anchor="b">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
        <p:nvSpPr>
          <p:cNvPr id="31" name="Text Placeholder 5">
            <a:extLst>
              <a:ext uri="{FF2B5EF4-FFF2-40B4-BE49-F238E27FC236}">
                <a16:creationId xmlns:a16="http://schemas.microsoft.com/office/drawing/2014/main" id="{EB4C9B8D-F06C-294D-82FB-F605C518A730}"/>
              </a:ext>
            </a:extLst>
          </p:cNvPr>
          <p:cNvSpPr>
            <a:spLocks noGrp="1"/>
          </p:cNvSpPr>
          <p:nvPr userDrawn="1">
            <p:ph type="body" sz="quarter" idx="25" hasCustomPrompt="1"/>
          </p:nvPr>
        </p:nvSpPr>
        <p:spPr>
          <a:xfrm>
            <a:off x="9334518" y="2428887"/>
            <a:ext cx="2129297" cy="710688"/>
          </a:xfrm>
        </p:spPr>
        <p:txBody>
          <a:bodyPr>
            <a:noAutofit/>
          </a:bodyPr>
          <a:lstStyle>
            <a:lvl1pPr marL="0" indent="0">
              <a:buNone/>
              <a:defRPr sz="5398">
                <a:solidFill>
                  <a:schemeClr val="bg1"/>
                </a:solidFill>
              </a:defRPr>
            </a:lvl1pPr>
          </a:lstStyle>
          <a:p>
            <a:pPr lvl="0"/>
            <a:r>
              <a:rPr lang="en-US" dirty="0"/>
              <a:t>04</a:t>
            </a:r>
          </a:p>
        </p:txBody>
      </p:sp>
      <p:sp>
        <p:nvSpPr>
          <p:cNvPr id="32" name="Text Placeholder 5">
            <a:extLst>
              <a:ext uri="{FF2B5EF4-FFF2-40B4-BE49-F238E27FC236}">
                <a16:creationId xmlns:a16="http://schemas.microsoft.com/office/drawing/2014/main" id="{03FB1FCB-4B63-6A4D-BE55-779DD8345C2F}"/>
              </a:ext>
            </a:extLst>
          </p:cNvPr>
          <p:cNvSpPr>
            <a:spLocks noGrp="1"/>
          </p:cNvSpPr>
          <p:nvPr userDrawn="1">
            <p:ph type="body" sz="quarter" idx="26" hasCustomPrompt="1"/>
          </p:nvPr>
        </p:nvSpPr>
        <p:spPr>
          <a:xfrm>
            <a:off x="9334518" y="3260361"/>
            <a:ext cx="2129297" cy="1335186"/>
          </a:xfrm>
        </p:spPr>
        <p:txBody>
          <a:bodyPr anchor="b">
            <a:normAutofit/>
          </a:bodyPr>
          <a:lstStyle>
            <a:lvl1pPr marL="0" indent="0">
              <a:buNone/>
              <a:defRPr sz="1999">
                <a:solidFill>
                  <a:schemeClr val="bg1"/>
                </a:solidFill>
              </a:defRPr>
            </a:lvl1pPr>
          </a:lstStyle>
          <a:p>
            <a:pPr lvl="0"/>
            <a:r>
              <a:rPr lang="en-US" dirty="0"/>
              <a:t>Lorem ipsum dolor magna </a:t>
            </a:r>
            <a:r>
              <a:rPr lang="en-US" dirty="0" err="1"/>
              <a:t>aliqua</a:t>
            </a:r>
            <a:r>
              <a:rPr lang="en-US" dirty="0"/>
              <a:t>. Duis </a:t>
            </a:r>
            <a:r>
              <a:rPr lang="en-US" dirty="0" err="1"/>
              <a:t>aute</a:t>
            </a:r>
            <a:r>
              <a:rPr lang="en-US" dirty="0"/>
              <a:t> </a:t>
            </a:r>
            <a:r>
              <a:rPr lang="en-US" dirty="0" err="1"/>
              <a:t>irure</a:t>
            </a:r>
            <a:r>
              <a:rPr lang="en-US" dirty="0"/>
              <a:t>.</a:t>
            </a:r>
          </a:p>
        </p:txBody>
      </p:sp>
    </p:spTree>
    <p:extLst>
      <p:ext uri="{BB962C8B-B14F-4D97-AF65-F5344CB8AC3E}">
        <p14:creationId xmlns:p14="http://schemas.microsoft.com/office/powerpoint/2010/main" val="171980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42" Type="http://schemas.openxmlformats.org/officeDocument/2006/relationships/slideLayout" Target="../slideLayouts/slideLayout99.xml"/><Relationship Id="rId47" Type="http://schemas.openxmlformats.org/officeDocument/2006/relationships/slideLayout" Target="../slideLayouts/slideLayout104.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9" Type="http://schemas.openxmlformats.org/officeDocument/2006/relationships/slideLayout" Target="../slideLayouts/slideLayout86.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slideLayout" Target="../slideLayouts/slideLayout102.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49" Type="http://schemas.openxmlformats.org/officeDocument/2006/relationships/theme" Target="../theme/theme4.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4" Type="http://schemas.openxmlformats.org/officeDocument/2006/relationships/slideLayout" Target="../slideLayouts/slideLayout101.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slideLayout" Target="../slideLayouts/slideLayout100.xml"/><Relationship Id="rId48" Type="http://schemas.openxmlformats.org/officeDocument/2006/relationships/slideLayout" Target="../slideLayouts/slideLayout105.xml"/><Relationship Id="rId8" Type="http://schemas.openxmlformats.org/officeDocument/2006/relationships/slideLayout" Target="../slideLayouts/slideLayout65.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46" Type="http://schemas.openxmlformats.org/officeDocument/2006/relationships/slideLayout" Target="../slideLayouts/slideLayout103.xml"/><Relationship Id="rId20" Type="http://schemas.openxmlformats.org/officeDocument/2006/relationships/slideLayout" Target="../slideLayouts/slideLayout77.xml"/><Relationship Id="rId41" Type="http://schemas.openxmlformats.org/officeDocument/2006/relationships/slideLayout" Target="../slideLayouts/slideLayout98.xml"/><Relationship Id="rId1" Type="http://schemas.openxmlformats.org/officeDocument/2006/relationships/slideLayout" Target="../slideLayouts/slideLayout58.xml"/><Relationship Id="rId6"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2702" y="443502"/>
            <a:ext cx="11102293" cy="846797"/>
          </a:xfrm>
          <a:prstGeom prst="rect">
            <a:avLst/>
          </a:prstGeom>
        </p:spPr>
        <p:txBody>
          <a:bodyPr vert="horz" lIns="0" tIns="0" rIns="0" bIns="0" rtlCol="0" anchor="t">
            <a:normAutofit/>
          </a:bodyPr>
          <a:lstStyle/>
          <a:p>
            <a:r>
              <a:rPr lang="en-US" dirty="0"/>
              <a:t>Click to edit Master title style</a:t>
            </a:r>
          </a:p>
        </p:txBody>
      </p:sp>
      <p:sp>
        <p:nvSpPr>
          <p:cNvPr id="3" name="Text Placeholder 2"/>
          <p:cNvSpPr>
            <a:spLocks noGrp="1"/>
          </p:cNvSpPr>
          <p:nvPr>
            <p:ph type="body" idx="1"/>
          </p:nvPr>
        </p:nvSpPr>
        <p:spPr>
          <a:xfrm>
            <a:off x="542702" y="1416320"/>
            <a:ext cx="11102293" cy="4504710"/>
          </a:xfrm>
          <a:prstGeom prst="rect">
            <a:avLst/>
          </a:prstGeom>
          <a:noFill/>
          <a:ln>
            <a:noFill/>
          </a:ln>
        </p:spPr>
        <p:txBody>
          <a:bodyPr vert="horz" lIns="0" tIns="54864"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a:p>
            <a:pPr lvl="8"/>
            <a:r>
              <a:rPr lang="en-US" dirty="0"/>
              <a:t>Ninth level</a:t>
            </a:r>
          </a:p>
        </p:txBody>
      </p:sp>
      <p:sp>
        <p:nvSpPr>
          <p:cNvPr id="5" name="Footer Placeholder 4"/>
          <p:cNvSpPr>
            <a:spLocks noGrp="1"/>
          </p:cNvSpPr>
          <p:nvPr>
            <p:ph type="ftr" sz="quarter" idx="3"/>
          </p:nvPr>
        </p:nvSpPr>
        <p:spPr>
          <a:xfrm>
            <a:off x="1020344" y="6347207"/>
            <a:ext cx="10624653" cy="248358"/>
          </a:xfrm>
          <a:prstGeom prst="rect">
            <a:avLst/>
          </a:prstGeom>
        </p:spPr>
        <p:txBody>
          <a:bodyPr vert="horz" lIns="0" tIns="0" rIns="0" bIns="0" rtlCol="0" anchor="b" anchorCtr="0"/>
          <a:lstStyle>
            <a:lvl1pPr algn="r">
              <a:defRPr sz="800">
                <a:solidFill>
                  <a:schemeClr val="bg2"/>
                </a:solidFill>
              </a:defRPr>
            </a:lvl1pPr>
          </a:lstStyle>
          <a:p>
            <a:r>
              <a:rPr lang="en-US" dirty="0"/>
              <a:t>Charles Schwab Corporation. ©2016</a:t>
            </a:r>
          </a:p>
        </p:txBody>
      </p:sp>
      <p:sp>
        <p:nvSpPr>
          <p:cNvPr id="6" name="Slide Number Placeholder 5"/>
          <p:cNvSpPr>
            <a:spLocks noGrp="1"/>
          </p:cNvSpPr>
          <p:nvPr>
            <p:ph type="sldNum" sz="quarter" idx="4"/>
          </p:nvPr>
        </p:nvSpPr>
        <p:spPr>
          <a:xfrm>
            <a:off x="11799796" y="6341111"/>
            <a:ext cx="392204" cy="384810"/>
          </a:xfrm>
          <a:prstGeom prst="rect">
            <a:avLst/>
          </a:prstGeom>
          <a:solidFill>
            <a:schemeClr val="bg2"/>
          </a:solidFill>
        </p:spPr>
        <p:txBody>
          <a:bodyPr vert="horz" lIns="0" tIns="0" rIns="0" bIns="0" rtlCol="0" anchor="ctr" anchorCtr="0"/>
          <a:lstStyle>
            <a:lvl1pPr algn="ctr">
              <a:defRPr sz="1000">
                <a:solidFill>
                  <a:schemeClr val="bg1"/>
                </a:solidFill>
              </a:defRPr>
            </a:lvl1pPr>
          </a:lstStyle>
          <a:p>
            <a:fld id="{51C42D48-3D89-451C-9D14-12E9AAE2BFF0}" type="slidenum">
              <a:rPr lang="en-US" smtClean="0"/>
              <a:pPr/>
              <a:t>‹#›</a:t>
            </a:fld>
            <a:endParaRPr lang="en-US" dirty="0"/>
          </a:p>
        </p:txBody>
      </p:sp>
    </p:spTree>
    <p:extLst>
      <p:ext uri="{BB962C8B-B14F-4D97-AF65-F5344CB8AC3E}">
        <p14:creationId xmlns:p14="http://schemas.microsoft.com/office/powerpoint/2010/main" val="412572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718" r:id="rId10"/>
    <p:sldLayoutId id="2147483719" r:id="rId11"/>
    <p:sldLayoutId id="2147483723" r:id="rId12"/>
    <p:sldLayoutId id="2147483729" r:id="rId13"/>
    <p:sldLayoutId id="2147483780" r:id="rId14"/>
    <p:sldLayoutId id="2147483781" r:id="rId15"/>
  </p:sldLayoutIdLst>
  <p:hf hdr="0" dt="0"/>
  <p:txStyles>
    <p:titleStyle>
      <a:lvl1pPr algn="l" defTabSz="914400" rtl="0" eaLnBrk="1" latinLnBrk="0" hangingPunct="1">
        <a:lnSpc>
          <a:spcPct val="90000"/>
        </a:lnSpc>
        <a:spcBef>
          <a:spcPct val="0"/>
        </a:spcBef>
        <a:buNone/>
        <a:defRPr sz="3400" kern="1200">
          <a:solidFill>
            <a:schemeClr val="accent1">
              <a:lumMod val="50000"/>
            </a:schemeClr>
          </a:solidFill>
          <a:latin typeface="+mn-lt"/>
          <a:ea typeface="+mj-ea"/>
          <a:cs typeface="+mj-cs"/>
        </a:defRPr>
      </a:lvl1pPr>
    </p:titleStyle>
    <p:bodyStyle>
      <a:lvl1pPr marL="227013" indent="-227013" algn="l" defTabSz="914400" rtl="0" eaLnBrk="1" latinLnBrk="0" hangingPunct="1">
        <a:lnSpc>
          <a:spcPct val="95000"/>
        </a:lnSpc>
        <a:spcBef>
          <a:spcPts val="1000"/>
        </a:spcBef>
        <a:buClr>
          <a:schemeClr val="tx2"/>
        </a:buClr>
        <a:buSzPct val="80000"/>
        <a:buFont typeface="Wingdings" panose="05000000000000000000" pitchFamily="2" charset="2"/>
        <a:buChar char="§"/>
        <a:defRPr sz="2000" kern="1200">
          <a:solidFill>
            <a:schemeClr val="tx1"/>
          </a:solidFill>
          <a:latin typeface="+mn-lt"/>
          <a:ea typeface="+mn-ea"/>
          <a:cs typeface="+mn-cs"/>
        </a:defRPr>
      </a:lvl1pPr>
      <a:lvl2pPr marL="514350" indent="-225425" algn="l" defTabSz="914400" rtl="0" eaLnBrk="1" latinLnBrk="0" hangingPunct="1">
        <a:lnSpc>
          <a:spcPct val="90000"/>
        </a:lnSpc>
        <a:spcBef>
          <a:spcPts val="1000"/>
        </a:spcBef>
        <a:buClr>
          <a:schemeClr val="bg2"/>
        </a:buClr>
        <a:buFont typeface="Charles Modern" panose="020B0503040503020204" pitchFamily="34" charset="0"/>
        <a:buChar char="–"/>
        <a:defRPr sz="1800" kern="1200">
          <a:solidFill>
            <a:schemeClr val="tx1"/>
          </a:solidFill>
          <a:latin typeface="+mn-lt"/>
          <a:ea typeface="+mn-ea"/>
          <a:cs typeface="+mn-cs"/>
        </a:defRPr>
      </a:lvl2pPr>
      <a:lvl3pPr marL="801688" indent="-228600" algn="l" defTabSz="914400" rtl="0" eaLnBrk="1" latinLnBrk="0" hangingPunct="1">
        <a:lnSpc>
          <a:spcPct val="90000"/>
        </a:lnSpc>
        <a:spcBef>
          <a:spcPts val="1000"/>
        </a:spcBef>
        <a:buClr>
          <a:schemeClr val="bg2"/>
        </a:buClr>
        <a:buFont typeface="Charles Modern" panose="020B0503040503020204" pitchFamily="34" charset="0"/>
        <a:buChar char="–"/>
        <a:defRPr sz="1800" kern="1200">
          <a:solidFill>
            <a:schemeClr val="tx1"/>
          </a:solidFill>
          <a:latin typeface="+mn-lt"/>
          <a:ea typeface="+mn-ea"/>
          <a:cs typeface="+mn-cs"/>
        </a:defRPr>
      </a:lvl3pPr>
      <a:lvl4pPr marL="1588" indent="-1588" algn="l" defTabSz="914400" rtl="0" eaLnBrk="1" latinLnBrk="0" hangingPunct="1">
        <a:lnSpc>
          <a:spcPct val="90000"/>
        </a:lnSpc>
        <a:spcBef>
          <a:spcPts val="2400"/>
        </a:spcBef>
        <a:buFont typeface="Arial" panose="020B0604020202020204" pitchFamily="34" charset="0"/>
        <a:buChar char="​"/>
        <a:defRPr sz="2400" kern="1200">
          <a:solidFill>
            <a:schemeClr val="tx1"/>
          </a:solidFill>
          <a:latin typeface="+mn-lt"/>
          <a:ea typeface="+mn-ea"/>
          <a:cs typeface="+mn-cs"/>
        </a:defRPr>
      </a:lvl4pPr>
      <a:lvl5pPr marL="1588" indent="-1588" algn="l" defTabSz="914400" rtl="0" eaLnBrk="1" latinLnBrk="0" hangingPunct="1">
        <a:lnSpc>
          <a:spcPct val="90000"/>
        </a:lnSpc>
        <a:spcBef>
          <a:spcPts val="1800"/>
        </a:spcBef>
        <a:buFont typeface="Arial" panose="020B0604020202020204" pitchFamily="34" charset="0"/>
        <a:buChar char="​"/>
        <a:defRPr sz="2800" kern="1200" baseline="0">
          <a:solidFill>
            <a:schemeClr val="tx1"/>
          </a:solidFill>
          <a:latin typeface="+mn-lt"/>
          <a:ea typeface="+mn-ea"/>
          <a:cs typeface="+mn-cs"/>
        </a:defRPr>
      </a:lvl5pPr>
      <a:lvl6pPr marL="0" indent="1588" algn="l" defTabSz="914400" rtl="0" eaLnBrk="1" latinLnBrk="0" hangingPunct="1">
        <a:lnSpc>
          <a:spcPct val="98000"/>
        </a:lnSpc>
        <a:spcBef>
          <a:spcPts val="0"/>
        </a:spcBef>
        <a:buFont typeface="Arial" panose="020B0604020202020204" pitchFamily="34" charset="0"/>
        <a:buChar char="​"/>
        <a:defRPr sz="1600" kern="1200">
          <a:solidFill>
            <a:schemeClr val="tx1"/>
          </a:solidFill>
          <a:latin typeface="+mn-lt"/>
          <a:ea typeface="+mn-ea"/>
          <a:cs typeface="+mn-cs"/>
        </a:defRPr>
      </a:lvl6pPr>
      <a:lvl7pPr marL="1588" indent="-1588" algn="l" defTabSz="914400" rtl="0" eaLnBrk="1" latinLnBrk="0" hangingPunct="1">
        <a:lnSpc>
          <a:spcPct val="90000"/>
        </a:lnSpc>
        <a:spcBef>
          <a:spcPts val="1000"/>
        </a:spcBef>
        <a:buFont typeface="Arial" panose="020B0604020202020204" pitchFamily="34" charset="0"/>
        <a:buChar char="​"/>
        <a:defRPr sz="2000" b="0" kern="1200">
          <a:solidFill>
            <a:schemeClr val="tx2"/>
          </a:solidFill>
          <a:latin typeface="+mn-lt"/>
          <a:ea typeface="+mn-ea"/>
          <a:cs typeface="+mn-cs"/>
        </a:defRPr>
      </a:lvl7pPr>
      <a:lvl8pPr marL="0" indent="1588" algn="l" defTabSz="914400" rtl="0" eaLnBrk="1" latinLnBrk="0" hangingPunct="1">
        <a:lnSpc>
          <a:spcPct val="90000"/>
        </a:lnSpc>
        <a:spcBef>
          <a:spcPts val="0"/>
        </a:spcBef>
        <a:buFont typeface="Arial" panose="020B0604020202020204" pitchFamily="34" charset="0"/>
        <a:buChar char="​"/>
        <a:defRPr sz="1800" kern="1200" cap="none" baseline="0">
          <a:solidFill>
            <a:schemeClr val="tx1"/>
          </a:solidFill>
          <a:latin typeface="+mn-lt"/>
          <a:ea typeface="+mn-ea"/>
          <a:cs typeface="+mn-cs"/>
        </a:defRPr>
      </a:lvl8pPr>
      <a:lvl9pPr marL="1588" indent="-1588" algn="l" defTabSz="914400" rtl="0" eaLnBrk="1" latinLnBrk="0" hangingPunct="1">
        <a:lnSpc>
          <a:spcPct val="75000"/>
        </a:lnSpc>
        <a:spcBef>
          <a:spcPts val="1800"/>
        </a:spcBef>
        <a:buFont typeface="Arial" panose="020B0604020202020204" pitchFamily="34" charset="0"/>
        <a:buChar char="​"/>
        <a:defRPr sz="5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2702" y="443502"/>
            <a:ext cx="11102293" cy="846797"/>
          </a:xfrm>
          <a:prstGeom prst="rect">
            <a:avLst/>
          </a:prstGeom>
        </p:spPr>
        <p:txBody>
          <a:bodyPr vert="horz" lIns="0" tIns="0" rIns="0" bIns="0" rtlCol="0" anchor="t">
            <a:normAutofit/>
          </a:bodyPr>
          <a:lstStyle/>
          <a:p>
            <a:r>
              <a:rPr lang="en-US" dirty="0"/>
              <a:t>Click to edit Master title style</a:t>
            </a:r>
          </a:p>
        </p:txBody>
      </p:sp>
      <p:sp>
        <p:nvSpPr>
          <p:cNvPr id="3" name="Text Placeholder 2"/>
          <p:cNvSpPr>
            <a:spLocks noGrp="1"/>
          </p:cNvSpPr>
          <p:nvPr>
            <p:ph type="body" idx="1"/>
          </p:nvPr>
        </p:nvSpPr>
        <p:spPr>
          <a:xfrm>
            <a:off x="542702" y="1416320"/>
            <a:ext cx="11102293" cy="4504710"/>
          </a:xfrm>
          <a:prstGeom prst="rect">
            <a:avLst/>
          </a:prstGeom>
          <a:noFill/>
          <a:ln>
            <a:noFill/>
          </a:ln>
        </p:spPr>
        <p:txBody>
          <a:bodyPr vert="horz" lIns="0" tIns="54864"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a:p>
            <a:pPr lvl="8"/>
            <a:r>
              <a:rPr lang="en-US" dirty="0"/>
              <a:t>Ninth level</a:t>
            </a:r>
          </a:p>
        </p:txBody>
      </p:sp>
      <p:sp>
        <p:nvSpPr>
          <p:cNvPr id="5" name="Footer Placeholder 4"/>
          <p:cNvSpPr>
            <a:spLocks noGrp="1"/>
          </p:cNvSpPr>
          <p:nvPr>
            <p:ph type="ftr" sz="quarter" idx="3"/>
          </p:nvPr>
        </p:nvSpPr>
        <p:spPr>
          <a:xfrm>
            <a:off x="1020344" y="6347207"/>
            <a:ext cx="10624653" cy="248358"/>
          </a:xfrm>
          <a:prstGeom prst="rect">
            <a:avLst/>
          </a:prstGeom>
        </p:spPr>
        <p:txBody>
          <a:bodyPr vert="horz" lIns="0" tIns="0" rIns="0" bIns="0" rtlCol="0" anchor="b" anchorCtr="0"/>
          <a:lstStyle>
            <a:lvl1pPr algn="r">
              <a:defRPr sz="800">
                <a:solidFill>
                  <a:schemeClr val="bg2"/>
                </a:solidFill>
              </a:defRPr>
            </a:lvl1pPr>
          </a:lstStyle>
          <a:p>
            <a:r>
              <a:rPr lang="en-US">
                <a:solidFill>
                  <a:srgbClr val="98A4AE"/>
                </a:solidFill>
              </a:rPr>
              <a:t>Charles Schwab Corporation. ©2016</a:t>
            </a:r>
            <a:endParaRPr lang="en-US" dirty="0">
              <a:solidFill>
                <a:srgbClr val="98A4AE"/>
              </a:solidFill>
            </a:endParaRPr>
          </a:p>
        </p:txBody>
      </p:sp>
      <p:sp>
        <p:nvSpPr>
          <p:cNvPr id="6" name="Slide Number Placeholder 5"/>
          <p:cNvSpPr>
            <a:spLocks noGrp="1"/>
          </p:cNvSpPr>
          <p:nvPr>
            <p:ph type="sldNum" sz="quarter" idx="4"/>
          </p:nvPr>
        </p:nvSpPr>
        <p:spPr>
          <a:xfrm>
            <a:off x="11799796" y="6341111"/>
            <a:ext cx="392204" cy="384810"/>
          </a:xfrm>
          <a:prstGeom prst="rect">
            <a:avLst/>
          </a:prstGeom>
          <a:solidFill>
            <a:schemeClr val="bg2"/>
          </a:solidFill>
        </p:spPr>
        <p:txBody>
          <a:bodyPr vert="horz" lIns="0" tIns="0" rIns="0" bIns="0" rtlCol="0" anchor="ctr" anchorCtr="0"/>
          <a:lstStyle>
            <a:lvl1pPr algn="ctr">
              <a:defRPr sz="1000">
                <a:solidFill>
                  <a:schemeClr val="bg1"/>
                </a:solidFill>
              </a:defRPr>
            </a:lvl1pPr>
          </a:lstStyle>
          <a:p>
            <a:fld id="{51C42D48-3D89-451C-9D14-12E9AAE2BFF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084775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5" r:id="rId12"/>
    <p:sldLayoutId id="2147483747" r:id="rId13"/>
  </p:sldLayoutIdLst>
  <p:hf hdr="0" dt="0"/>
  <p:txStyles>
    <p:titleStyle>
      <a:lvl1pPr algn="l" defTabSz="914400" rtl="0" eaLnBrk="1" latinLnBrk="0" hangingPunct="1">
        <a:lnSpc>
          <a:spcPct val="90000"/>
        </a:lnSpc>
        <a:spcBef>
          <a:spcPct val="0"/>
        </a:spcBef>
        <a:buNone/>
        <a:defRPr sz="3400" kern="1200">
          <a:solidFill>
            <a:schemeClr val="accent1">
              <a:lumMod val="50000"/>
            </a:schemeClr>
          </a:solidFill>
          <a:latin typeface="+mn-lt"/>
          <a:ea typeface="+mj-ea"/>
          <a:cs typeface="+mj-cs"/>
        </a:defRPr>
      </a:lvl1pPr>
    </p:titleStyle>
    <p:bodyStyle>
      <a:lvl1pPr marL="227013" indent="-227013" algn="l" defTabSz="914400" rtl="0" eaLnBrk="1" latinLnBrk="0" hangingPunct="1">
        <a:lnSpc>
          <a:spcPct val="95000"/>
        </a:lnSpc>
        <a:spcBef>
          <a:spcPts val="1000"/>
        </a:spcBef>
        <a:buClr>
          <a:schemeClr val="tx2"/>
        </a:buClr>
        <a:buSzPct val="80000"/>
        <a:buFont typeface="Wingdings" panose="05000000000000000000" pitchFamily="2" charset="2"/>
        <a:buChar char="§"/>
        <a:defRPr sz="2000" kern="1200">
          <a:solidFill>
            <a:schemeClr val="tx1"/>
          </a:solidFill>
          <a:latin typeface="+mn-lt"/>
          <a:ea typeface="+mn-ea"/>
          <a:cs typeface="+mn-cs"/>
        </a:defRPr>
      </a:lvl1pPr>
      <a:lvl2pPr marL="514350" indent="-225425" algn="l" defTabSz="914400" rtl="0" eaLnBrk="1" latinLnBrk="0" hangingPunct="1">
        <a:lnSpc>
          <a:spcPct val="90000"/>
        </a:lnSpc>
        <a:spcBef>
          <a:spcPts val="1000"/>
        </a:spcBef>
        <a:buClr>
          <a:schemeClr val="bg2"/>
        </a:buClr>
        <a:buFont typeface="Charles Modern" panose="020B0503040503020204" pitchFamily="34" charset="0"/>
        <a:buChar char="–"/>
        <a:defRPr sz="1800" kern="1200">
          <a:solidFill>
            <a:schemeClr val="tx1"/>
          </a:solidFill>
          <a:latin typeface="+mn-lt"/>
          <a:ea typeface="+mn-ea"/>
          <a:cs typeface="+mn-cs"/>
        </a:defRPr>
      </a:lvl2pPr>
      <a:lvl3pPr marL="801688" indent="-228600" algn="l" defTabSz="914400" rtl="0" eaLnBrk="1" latinLnBrk="0" hangingPunct="1">
        <a:lnSpc>
          <a:spcPct val="90000"/>
        </a:lnSpc>
        <a:spcBef>
          <a:spcPts val="1000"/>
        </a:spcBef>
        <a:buClr>
          <a:schemeClr val="bg2"/>
        </a:buClr>
        <a:buFont typeface="Charles Modern" panose="020B0503040503020204" pitchFamily="34" charset="0"/>
        <a:buChar char="–"/>
        <a:defRPr sz="1800" kern="1200">
          <a:solidFill>
            <a:schemeClr val="tx1"/>
          </a:solidFill>
          <a:latin typeface="+mn-lt"/>
          <a:ea typeface="+mn-ea"/>
          <a:cs typeface="+mn-cs"/>
        </a:defRPr>
      </a:lvl3pPr>
      <a:lvl4pPr marL="1588" indent="-1588" algn="l" defTabSz="914400" rtl="0" eaLnBrk="1" latinLnBrk="0" hangingPunct="1">
        <a:lnSpc>
          <a:spcPct val="90000"/>
        </a:lnSpc>
        <a:spcBef>
          <a:spcPts val="2400"/>
        </a:spcBef>
        <a:buFont typeface="Arial" panose="020B0604020202020204" pitchFamily="34" charset="0"/>
        <a:buChar char="​"/>
        <a:defRPr sz="2400" kern="1200">
          <a:solidFill>
            <a:schemeClr val="tx1"/>
          </a:solidFill>
          <a:latin typeface="+mn-lt"/>
          <a:ea typeface="+mn-ea"/>
          <a:cs typeface="+mn-cs"/>
        </a:defRPr>
      </a:lvl4pPr>
      <a:lvl5pPr marL="1588" indent="-1588" algn="l" defTabSz="914400" rtl="0" eaLnBrk="1" latinLnBrk="0" hangingPunct="1">
        <a:lnSpc>
          <a:spcPct val="90000"/>
        </a:lnSpc>
        <a:spcBef>
          <a:spcPts val="1800"/>
        </a:spcBef>
        <a:buFont typeface="Arial" panose="020B0604020202020204" pitchFamily="34" charset="0"/>
        <a:buChar char="​"/>
        <a:defRPr sz="2800" kern="1200" baseline="0">
          <a:solidFill>
            <a:schemeClr val="tx1"/>
          </a:solidFill>
          <a:latin typeface="+mn-lt"/>
          <a:ea typeface="+mn-ea"/>
          <a:cs typeface="+mn-cs"/>
        </a:defRPr>
      </a:lvl5pPr>
      <a:lvl6pPr marL="0" indent="1588" algn="l" defTabSz="914400" rtl="0" eaLnBrk="1" latinLnBrk="0" hangingPunct="1">
        <a:lnSpc>
          <a:spcPct val="98000"/>
        </a:lnSpc>
        <a:spcBef>
          <a:spcPts val="0"/>
        </a:spcBef>
        <a:buFont typeface="Arial" panose="020B0604020202020204" pitchFamily="34" charset="0"/>
        <a:buChar char="​"/>
        <a:defRPr sz="1600" kern="1200">
          <a:solidFill>
            <a:schemeClr val="tx1"/>
          </a:solidFill>
          <a:latin typeface="+mn-lt"/>
          <a:ea typeface="+mn-ea"/>
          <a:cs typeface="+mn-cs"/>
        </a:defRPr>
      </a:lvl6pPr>
      <a:lvl7pPr marL="1588" indent="-1588" algn="l" defTabSz="914400" rtl="0" eaLnBrk="1" latinLnBrk="0" hangingPunct="1">
        <a:lnSpc>
          <a:spcPct val="90000"/>
        </a:lnSpc>
        <a:spcBef>
          <a:spcPts val="1000"/>
        </a:spcBef>
        <a:buFont typeface="Arial" panose="020B0604020202020204" pitchFamily="34" charset="0"/>
        <a:buChar char="​"/>
        <a:defRPr sz="2000" b="0" kern="1200">
          <a:solidFill>
            <a:schemeClr val="tx2"/>
          </a:solidFill>
          <a:latin typeface="+mn-lt"/>
          <a:ea typeface="+mn-ea"/>
          <a:cs typeface="+mn-cs"/>
        </a:defRPr>
      </a:lvl7pPr>
      <a:lvl8pPr marL="0" indent="1588" algn="l" defTabSz="914400" rtl="0" eaLnBrk="1" latinLnBrk="0" hangingPunct="1">
        <a:lnSpc>
          <a:spcPct val="90000"/>
        </a:lnSpc>
        <a:spcBef>
          <a:spcPts val="0"/>
        </a:spcBef>
        <a:buFont typeface="Arial" panose="020B0604020202020204" pitchFamily="34" charset="0"/>
        <a:buChar char="​"/>
        <a:defRPr sz="1800" kern="1200" cap="none" baseline="0">
          <a:solidFill>
            <a:schemeClr val="tx1"/>
          </a:solidFill>
          <a:latin typeface="+mn-lt"/>
          <a:ea typeface="+mn-ea"/>
          <a:cs typeface="+mn-cs"/>
        </a:defRPr>
      </a:lvl8pPr>
      <a:lvl9pPr marL="1588" indent="-1588" algn="l" defTabSz="914400" rtl="0" eaLnBrk="1" latinLnBrk="0" hangingPunct="1">
        <a:lnSpc>
          <a:spcPct val="75000"/>
        </a:lnSpc>
        <a:spcBef>
          <a:spcPts val="1800"/>
        </a:spcBef>
        <a:buFont typeface="Arial" panose="020B0604020202020204" pitchFamily="34" charset="0"/>
        <a:buChar char="​"/>
        <a:defRPr sz="5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2701" y="443499"/>
            <a:ext cx="11102293" cy="846797"/>
          </a:xfrm>
          <a:prstGeom prst="rect">
            <a:avLst/>
          </a:prstGeom>
        </p:spPr>
        <p:txBody>
          <a:bodyPr vert="horz" lIns="0" tIns="0" rIns="0" bIns="0" rtlCol="0" anchor="t">
            <a:normAutofit/>
          </a:bodyPr>
          <a:lstStyle/>
          <a:p>
            <a:r>
              <a:rPr lang="en-US" dirty="0"/>
              <a:t>Click to edit Master title style</a:t>
            </a:r>
          </a:p>
        </p:txBody>
      </p:sp>
      <p:sp>
        <p:nvSpPr>
          <p:cNvPr id="3" name="Text Placeholder 2"/>
          <p:cNvSpPr>
            <a:spLocks noGrp="1"/>
          </p:cNvSpPr>
          <p:nvPr>
            <p:ph type="body" idx="1"/>
          </p:nvPr>
        </p:nvSpPr>
        <p:spPr>
          <a:xfrm>
            <a:off x="542700" y="1416320"/>
            <a:ext cx="11102293" cy="4504710"/>
          </a:xfrm>
          <a:prstGeom prst="rect">
            <a:avLst/>
          </a:prstGeom>
          <a:noFill/>
          <a:ln>
            <a:noFill/>
          </a:ln>
        </p:spPr>
        <p:txBody>
          <a:bodyPr vert="horz" lIns="0" tIns="54864"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a:p>
            <a:pPr lvl="8"/>
            <a:r>
              <a:rPr lang="en-US" dirty="0"/>
              <a:t>Ninth level</a:t>
            </a:r>
          </a:p>
        </p:txBody>
      </p:sp>
      <p:sp>
        <p:nvSpPr>
          <p:cNvPr id="5" name="Footer Placeholder 4"/>
          <p:cNvSpPr>
            <a:spLocks noGrp="1"/>
          </p:cNvSpPr>
          <p:nvPr>
            <p:ph type="ftr" sz="quarter" idx="3"/>
          </p:nvPr>
        </p:nvSpPr>
        <p:spPr>
          <a:xfrm>
            <a:off x="1020340" y="6347207"/>
            <a:ext cx="10624653" cy="248358"/>
          </a:xfrm>
          <a:prstGeom prst="rect">
            <a:avLst/>
          </a:prstGeom>
        </p:spPr>
        <p:txBody>
          <a:bodyPr vert="horz" lIns="0" tIns="0" rIns="0" bIns="0" rtlCol="0" anchor="b" anchorCtr="0"/>
          <a:lstStyle>
            <a:lvl1pPr algn="r">
              <a:defRPr sz="800">
                <a:solidFill>
                  <a:schemeClr val="bg2"/>
                </a:solidFill>
              </a:defRPr>
            </a:lvl1pPr>
          </a:lstStyle>
          <a:p>
            <a:r>
              <a:rPr lang="en-US" dirty="0">
                <a:solidFill>
                  <a:srgbClr val="98A4AE"/>
                </a:solidFill>
              </a:rPr>
              <a:t>Charles Schwab Corporation. ©2016</a:t>
            </a:r>
          </a:p>
        </p:txBody>
      </p:sp>
      <p:sp>
        <p:nvSpPr>
          <p:cNvPr id="6" name="Slide Number Placeholder 5"/>
          <p:cNvSpPr>
            <a:spLocks noGrp="1"/>
          </p:cNvSpPr>
          <p:nvPr>
            <p:ph type="sldNum" sz="quarter" idx="4"/>
          </p:nvPr>
        </p:nvSpPr>
        <p:spPr>
          <a:xfrm>
            <a:off x="11799796" y="6341110"/>
            <a:ext cx="392204" cy="384810"/>
          </a:xfrm>
          <a:prstGeom prst="rect">
            <a:avLst/>
          </a:prstGeom>
          <a:solidFill>
            <a:schemeClr val="bg2"/>
          </a:solidFill>
        </p:spPr>
        <p:txBody>
          <a:bodyPr vert="horz" lIns="0" tIns="0" rIns="0" bIns="0" rtlCol="0" anchor="ctr" anchorCtr="0"/>
          <a:lstStyle>
            <a:lvl1pPr algn="ctr">
              <a:defRPr sz="1000">
                <a:solidFill>
                  <a:schemeClr val="bg1"/>
                </a:solidFill>
              </a:defRPr>
            </a:lvl1pPr>
          </a:lstStyle>
          <a:p>
            <a:fld id="{51C42D48-3D89-451C-9D14-12E9AAE2BFF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9078655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82" r:id="rId13"/>
    <p:sldLayoutId id="2147483749" r:id="rId14"/>
    <p:sldLayoutId id="2147483750" r:id="rId15"/>
    <p:sldLayoutId id="2147483751"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Lst>
  <p:hf hdr="0" dt="0"/>
  <p:txStyles>
    <p:titleStyle>
      <a:lvl1pPr algn="l" defTabSz="914400" rtl="0" eaLnBrk="1" latinLnBrk="0" hangingPunct="1">
        <a:lnSpc>
          <a:spcPct val="90000"/>
        </a:lnSpc>
        <a:spcBef>
          <a:spcPct val="0"/>
        </a:spcBef>
        <a:buNone/>
        <a:defRPr sz="3400" kern="1200">
          <a:solidFill>
            <a:schemeClr val="accent1">
              <a:lumMod val="50000"/>
            </a:schemeClr>
          </a:solidFill>
          <a:latin typeface="+mn-lt"/>
          <a:ea typeface="+mj-ea"/>
          <a:cs typeface="+mj-cs"/>
        </a:defRPr>
      </a:lvl1pPr>
    </p:titleStyle>
    <p:bodyStyle>
      <a:lvl1pPr marL="227013" indent="-227013" algn="l" defTabSz="914400" rtl="0" eaLnBrk="1" latinLnBrk="0" hangingPunct="1">
        <a:lnSpc>
          <a:spcPct val="95000"/>
        </a:lnSpc>
        <a:spcBef>
          <a:spcPts val="1000"/>
        </a:spcBef>
        <a:buClr>
          <a:schemeClr val="tx2"/>
        </a:buClr>
        <a:buSzPct val="80000"/>
        <a:buFont typeface="Wingdings" panose="05000000000000000000" pitchFamily="2" charset="2"/>
        <a:buChar char="§"/>
        <a:defRPr sz="2000" kern="1200">
          <a:solidFill>
            <a:schemeClr val="tx1"/>
          </a:solidFill>
          <a:latin typeface="+mn-lt"/>
          <a:ea typeface="+mn-ea"/>
          <a:cs typeface="+mn-cs"/>
        </a:defRPr>
      </a:lvl1pPr>
      <a:lvl2pPr marL="514350" indent="-225425" algn="l" defTabSz="914400" rtl="0" eaLnBrk="1" latinLnBrk="0" hangingPunct="1">
        <a:lnSpc>
          <a:spcPct val="90000"/>
        </a:lnSpc>
        <a:spcBef>
          <a:spcPts val="1000"/>
        </a:spcBef>
        <a:buClr>
          <a:schemeClr val="bg2"/>
        </a:buClr>
        <a:buFont typeface="Charles Modern" panose="020B0503040503020204" pitchFamily="34" charset="0"/>
        <a:buChar char="–"/>
        <a:defRPr sz="1800" kern="1200">
          <a:solidFill>
            <a:schemeClr val="tx1"/>
          </a:solidFill>
          <a:latin typeface="+mn-lt"/>
          <a:ea typeface="+mn-ea"/>
          <a:cs typeface="+mn-cs"/>
        </a:defRPr>
      </a:lvl2pPr>
      <a:lvl3pPr marL="801688" indent="-228600" algn="l" defTabSz="914400" rtl="0" eaLnBrk="1" latinLnBrk="0" hangingPunct="1">
        <a:lnSpc>
          <a:spcPct val="90000"/>
        </a:lnSpc>
        <a:spcBef>
          <a:spcPts val="1000"/>
        </a:spcBef>
        <a:buClr>
          <a:schemeClr val="bg2"/>
        </a:buClr>
        <a:buFont typeface="Charles Modern" panose="020B0503040503020204" pitchFamily="34" charset="0"/>
        <a:buChar char="–"/>
        <a:defRPr sz="1800" kern="1200">
          <a:solidFill>
            <a:schemeClr val="tx1"/>
          </a:solidFill>
          <a:latin typeface="+mn-lt"/>
          <a:ea typeface="+mn-ea"/>
          <a:cs typeface="+mn-cs"/>
        </a:defRPr>
      </a:lvl3pPr>
      <a:lvl4pPr marL="1588" indent="-1588" algn="l" defTabSz="914400" rtl="0" eaLnBrk="1" latinLnBrk="0" hangingPunct="1">
        <a:lnSpc>
          <a:spcPct val="90000"/>
        </a:lnSpc>
        <a:spcBef>
          <a:spcPts val="2400"/>
        </a:spcBef>
        <a:buFont typeface="Arial" panose="020B0604020202020204" pitchFamily="34" charset="0"/>
        <a:buChar char="​"/>
        <a:defRPr sz="2400" kern="1200">
          <a:solidFill>
            <a:schemeClr val="tx1"/>
          </a:solidFill>
          <a:latin typeface="+mn-lt"/>
          <a:ea typeface="+mn-ea"/>
          <a:cs typeface="+mn-cs"/>
        </a:defRPr>
      </a:lvl4pPr>
      <a:lvl5pPr marL="1588" indent="-1588" algn="l" defTabSz="914400" rtl="0" eaLnBrk="1" latinLnBrk="0" hangingPunct="1">
        <a:lnSpc>
          <a:spcPct val="90000"/>
        </a:lnSpc>
        <a:spcBef>
          <a:spcPts val="1800"/>
        </a:spcBef>
        <a:buFont typeface="Arial" panose="020B0604020202020204" pitchFamily="34" charset="0"/>
        <a:buChar char="​"/>
        <a:defRPr sz="2800" kern="1200" baseline="0">
          <a:solidFill>
            <a:schemeClr val="tx1"/>
          </a:solidFill>
          <a:latin typeface="+mn-lt"/>
          <a:ea typeface="+mn-ea"/>
          <a:cs typeface="+mn-cs"/>
        </a:defRPr>
      </a:lvl5pPr>
      <a:lvl6pPr marL="0" indent="1588" algn="l" defTabSz="914400" rtl="0" eaLnBrk="1" latinLnBrk="0" hangingPunct="1">
        <a:lnSpc>
          <a:spcPct val="98000"/>
        </a:lnSpc>
        <a:spcBef>
          <a:spcPts val="0"/>
        </a:spcBef>
        <a:buFont typeface="Arial" panose="020B0604020202020204" pitchFamily="34" charset="0"/>
        <a:buChar char="​"/>
        <a:defRPr sz="1600" kern="1200">
          <a:solidFill>
            <a:schemeClr val="tx1"/>
          </a:solidFill>
          <a:latin typeface="+mn-lt"/>
          <a:ea typeface="+mn-ea"/>
          <a:cs typeface="+mn-cs"/>
        </a:defRPr>
      </a:lvl6pPr>
      <a:lvl7pPr marL="1588" indent="-1588" algn="l" defTabSz="914400" rtl="0" eaLnBrk="1" latinLnBrk="0" hangingPunct="1">
        <a:lnSpc>
          <a:spcPct val="90000"/>
        </a:lnSpc>
        <a:spcBef>
          <a:spcPts val="1000"/>
        </a:spcBef>
        <a:buFont typeface="Arial" panose="020B0604020202020204" pitchFamily="34" charset="0"/>
        <a:buChar char="​"/>
        <a:defRPr sz="2000" b="0" kern="1200">
          <a:solidFill>
            <a:schemeClr val="tx2"/>
          </a:solidFill>
          <a:latin typeface="+mn-lt"/>
          <a:ea typeface="+mn-ea"/>
          <a:cs typeface="+mn-cs"/>
        </a:defRPr>
      </a:lvl7pPr>
      <a:lvl8pPr marL="0" indent="1588" algn="l" defTabSz="914400" rtl="0" eaLnBrk="1" latinLnBrk="0" hangingPunct="1">
        <a:lnSpc>
          <a:spcPct val="90000"/>
        </a:lnSpc>
        <a:spcBef>
          <a:spcPts val="0"/>
        </a:spcBef>
        <a:buFont typeface="Arial" panose="020B0604020202020204" pitchFamily="34" charset="0"/>
        <a:buChar char="​"/>
        <a:defRPr sz="1800" kern="1200" cap="none" baseline="0">
          <a:solidFill>
            <a:schemeClr val="tx1"/>
          </a:solidFill>
          <a:latin typeface="+mn-lt"/>
          <a:ea typeface="+mn-ea"/>
          <a:cs typeface="+mn-cs"/>
        </a:defRPr>
      </a:lvl8pPr>
      <a:lvl9pPr marL="1588" indent="-1588" algn="l" defTabSz="914400" rtl="0" eaLnBrk="1" latinLnBrk="0" hangingPunct="1">
        <a:lnSpc>
          <a:spcPct val="75000"/>
        </a:lnSpc>
        <a:spcBef>
          <a:spcPts val="1800"/>
        </a:spcBef>
        <a:buFont typeface="Arial" panose="020B0604020202020204" pitchFamily="34" charset="0"/>
        <a:buChar char="​"/>
        <a:defRPr sz="5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2701" y="443501"/>
            <a:ext cx="11102293" cy="846797"/>
          </a:xfrm>
          <a:prstGeom prst="rect">
            <a:avLst/>
          </a:prstGeom>
        </p:spPr>
        <p:txBody>
          <a:bodyPr vert="horz" lIns="0" tIns="0" rIns="0" bIns="0" rtlCol="0" anchor="t">
            <a:normAutofit/>
          </a:bodyPr>
          <a:lstStyle/>
          <a:p>
            <a:r>
              <a:rPr lang="en-US" dirty="0"/>
              <a:t>Click to edit Master title style</a:t>
            </a:r>
          </a:p>
        </p:txBody>
      </p:sp>
      <p:sp>
        <p:nvSpPr>
          <p:cNvPr id="3" name="Text Placeholder 2"/>
          <p:cNvSpPr>
            <a:spLocks noGrp="1"/>
          </p:cNvSpPr>
          <p:nvPr>
            <p:ph type="body" idx="1"/>
          </p:nvPr>
        </p:nvSpPr>
        <p:spPr>
          <a:xfrm>
            <a:off x="542700" y="1416320"/>
            <a:ext cx="11102293" cy="4504710"/>
          </a:xfrm>
          <a:prstGeom prst="rect">
            <a:avLst/>
          </a:prstGeom>
          <a:noFill/>
          <a:ln>
            <a:noFill/>
          </a:ln>
        </p:spPr>
        <p:txBody>
          <a:bodyPr vert="horz" lIns="0" tIns="54864" rIns="0" bIns="0" rtlCol="0">
            <a:normAutofit/>
          </a:bodyPr>
          <a:lstStyle/>
          <a:p>
            <a:pPr lvl="0"/>
            <a:r>
              <a:rPr lang="en-US" dirty="0"/>
              <a:t>Click to edit Master text styles</a:t>
            </a:r>
          </a:p>
          <a:p>
            <a:pPr lvl="1"/>
            <a:r>
              <a:rPr lang="en-US" dirty="0"/>
              <a:t>Second level</a:t>
            </a:r>
          </a:p>
          <a:p>
            <a:pPr lvl="2"/>
            <a:r>
              <a:rPr lang="en-US" dirty="0"/>
              <a:t>Third level</a:t>
            </a:r>
          </a:p>
          <a:p>
            <a:pPr lvl="5"/>
            <a:endParaRPr lang="en-US" dirty="0"/>
          </a:p>
        </p:txBody>
      </p:sp>
      <p:sp>
        <p:nvSpPr>
          <p:cNvPr id="5" name="Footer Placeholder 4"/>
          <p:cNvSpPr>
            <a:spLocks noGrp="1"/>
          </p:cNvSpPr>
          <p:nvPr>
            <p:ph type="ftr" sz="quarter" idx="3"/>
          </p:nvPr>
        </p:nvSpPr>
        <p:spPr>
          <a:xfrm>
            <a:off x="1034090" y="6347207"/>
            <a:ext cx="10624653" cy="248358"/>
          </a:xfrm>
          <a:prstGeom prst="rect">
            <a:avLst/>
          </a:prstGeom>
        </p:spPr>
        <p:txBody>
          <a:bodyPr vert="horz" lIns="0" tIns="0" rIns="0" bIns="0" rtlCol="0" anchor="b" anchorCtr="0"/>
          <a:lstStyle>
            <a:lvl1pPr algn="r">
              <a:defRPr sz="800">
                <a:solidFill>
                  <a:schemeClr val="bg2"/>
                </a:solidFill>
              </a:defRPr>
            </a:lvl1pPr>
          </a:lstStyle>
          <a:p>
            <a:r>
              <a:rPr lang="en-US" dirty="0"/>
              <a:t>©2020 Charles Schwab &amp; Co., Inc. (“Schwab”). All rights reserved. Member SIPC.</a:t>
            </a:r>
          </a:p>
        </p:txBody>
      </p:sp>
      <p:sp>
        <p:nvSpPr>
          <p:cNvPr id="6" name="Slide Number Placeholder 5"/>
          <p:cNvSpPr>
            <a:spLocks noGrp="1"/>
          </p:cNvSpPr>
          <p:nvPr>
            <p:ph type="sldNum" sz="quarter" idx="4"/>
          </p:nvPr>
        </p:nvSpPr>
        <p:spPr>
          <a:xfrm>
            <a:off x="11799796" y="6341110"/>
            <a:ext cx="392204" cy="384810"/>
          </a:xfrm>
          <a:prstGeom prst="rect">
            <a:avLst/>
          </a:prstGeom>
          <a:solidFill>
            <a:schemeClr val="tx2"/>
          </a:solidFill>
        </p:spPr>
        <p:txBody>
          <a:bodyPr vert="horz" lIns="0" tIns="0" rIns="0" bIns="0" rtlCol="0" anchor="ctr" anchorCtr="0"/>
          <a:lstStyle>
            <a:lvl1pPr algn="ctr">
              <a:defRPr sz="1000">
                <a:solidFill>
                  <a:schemeClr val="bg1"/>
                </a:solidFill>
              </a:defRPr>
            </a:lvl1pPr>
          </a:lstStyle>
          <a:p>
            <a:fld id="{51C42D48-3D89-451C-9D14-12E9AAE2BFF0}" type="slidenum">
              <a:rPr lang="en-US" smtClean="0"/>
              <a:pPr/>
              <a:t>‹#›</a:t>
            </a:fld>
            <a:endParaRPr lang="en-US" dirty="0"/>
          </a:p>
        </p:txBody>
      </p:sp>
    </p:spTree>
    <p:extLst>
      <p:ext uri="{BB962C8B-B14F-4D97-AF65-F5344CB8AC3E}">
        <p14:creationId xmlns:p14="http://schemas.microsoft.com/office/powerpoint/2010/main" val="297189253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 id="2147483811" r:id="rId28"/>
    <p:sldLayoutId id="2147483812" r:id="rId29"/>
    <p:sldLayoutId id="2147483813" r:id="rId30"/>
    <p:sldLayoutId id="2147483814" r:id="rId31"/>
    <p:sldLayoutId id="2147483815" r:id="rId32"/>
    <p:sldLayoutId id="2147483816" r:id="rId33"/>
    <p:sldLayoutId id="2147483817" r:id="rId34"/>
    <p:sldLayoutId id="2147483818" r:id="rId35"/>
    <p:sldLayoutId id="2147483819" r:id="rId36"/>
    <p:sldLayoutId id="2147483820" r:id="rId37"/>
    <p:sldLayoutId id="2147483821" r:id="rId38"/>
    <p:sldLayoutId id="2147483822" r:id="rId39"/>
    <p:sldLayoutId id="2147483823" r:id="rId40"/>
    <p:sldLayoutId id="2147483824" r:id="rId41"/>
    <p:sldLayoutId id="2147483825" r:id="rId42"/>
    <p:sldLayoutId id="2147483826" r:id="rId43"/>
    <p:sldLayoutId id="2147483827" r:id="rId44"/>
    <p:sldLayoutId id="2147483828" r:id="rId45"/>
    <p:sldLayoutId id="2147483829" r:id="rId46"/>
    <p:sldLayoutId id="2147483830" r:id="rId47"/>
    <p:sldLayoutId id="2147483831" r:id="rId48"/>
  </p:sldLayoutIdLst>
  <p:hf hdr="0" dt="0"/>
  <p:txStyles>
    <p:titleStyle>
      <a:lvl1pPr algn="l" defTabSz="914126" rtl="0" eaLnBrk="1" latinLnBrk="0" hangingPunct="1">
        <a:lnSpc>
          <a:spcPct val="90000"/>
        </a:lnSpc>
        <a:spcBef>
          <a:spcPct val="0"/>
        </a:spcBef>
        <a:buNone/>
        <a:defRPr sz="3399" kern="1200">
          <a:solidFill>
            <a:schemeClr val="tx1"/>
          </a:solidFill>
          <a:latin typeface="+mn-lt"/>
          <a:ea typeface="+mj-ea"/>
          <a:cs typeface="+mj-cs"/>
        </a:defRPr>
      </a:lvl1pPr>
    </p:titleStyle>
    <p:bodyStyle>
      <a:lvl1pPr marL="226945" indent="-226945" algn="l" defTabSz="914126" rtl="0" eaLnBrk="1" latinLnBrk="0" hangingPunct="1">
        <a:lnSpc>
          <a:spcPct val="95000"/>
        </a:lnSpc>
        <a:spcBef>
          <a:spcPts val="1000"/>
        </a:spcBef>
        <a:buClr>
          <a:schemeClr val="tx2"/>
        </a:buClr>
        <a:buSzPct val="80000"/>
        <a:buFont typeface="Wingdings" panose="05000000000000000000" pitchFamily="2" charset="2"/>
        <a:buChar char="§"/>
        <a:defRPr sz="1999" kern="1200">
          <a:solidFill>
            <a:schemeClr val="tx1"/>
          </a:solidFill>
          <a:latin typeface="+mn-lt"/>
          <a:ea typeface="+mn-ea"/>
          <a:cs typeface="+mn-cs"/>
        </a:defRPr>
      </a:lvl1pPr>
      <a:lvl2pPr marL="514196" indent="-225357" algn="l" defTabSz="914126" rtl="0" eaLnBrk="1" latinLnBrk="0" hangingPunct="1">
        <a:lnSpc>
          <a:spcPct val="90000"/>
        </a:lnSpc>
        <a:spcBef>
          <a:spcPts val="1000"/>
        </a:spcBef>
        <a:buClr>
          <a:schemeClr val="bg2"/>
        </a:buClr>
        <a:buFont typeface="Charles Modern" panose="020B0503040503020204" pitchFamily="34" charset="0"/>
        <a:buChar char="–"/>
        <a:defRPr sz="1799" kern="1200">
          <a:solidFill>
            <a:schemeClr val="tx1"/>
          </a:solidFill>
          <a:latin typeface="+mn-lt"/>
          <a:ea typeface="+mn-ea"/>
          <a:cs typeface="+mn-cs"/>
        </a:defRPr>
      </a:lvl2pPr>
      <a:lvl3pPr marL="801447" indent="-228531" algn="l" defTabSz="914126" rtl="0" eaLnBrk="1" latinLnBrk="0" hangingPunct="1">
        <a:lnSpc>
          <a:spcPct val="90000"/>
        </a:lnSpc>
        <a:spcBef>
          <a:spcPts val="1000"/>
        </a:spcBef>
        <a:buClr>
          <a:schemeClr val="bg2"/>
        </a:buClr>
        <a:buFont typeface="Charles Modern" panose="020B0503040503020204" pitchFamily="34" charset="0"/>
        <a:buChar char="–"/>
        <a:defRPr sz="1799" kern="1200">
          <a:solidFill>
            <a:schemeClr val="tx1"/>
          </a:solidFill>
          <a:latin typeface="+mn-lt"/>
          <a:ea typeface="+mn-ea"/>
          <a:cs typeface="+mn-cs"/>
        </a:defRPr>
      </a:lvl3pPr>
      <a:lvl4pPr marL="1588" indent="-1588" algn="l" defTabSz="914126" rtl="0" eaLnBrk="1" latinLnBrk="0" hangingPunct="1">
        <a:lnSpc>
          <a:spcPct val="90000"/>
        </a:lnSpc>
        <a:spcBef>
          <a:spcPts val="2399"/>
        </a:spcBef>
        <a:buFont typeface="Arial" panose="020B0604020202020204" pitchFamily="34" charset="0"/>
        <a:buChar char="​"/>
        <a:defRPr sz="2399" kern="1200">
          <a:solidFill>
            <a:schemeClr val="tx1"/>
          </a:solidFill>
          <a:latin typeface="+mn-lt"/>
          <a:ea typeface="+mn-ea"/>
          <a:cs typeface="+mn-cs"/>
        </a:defRPr>
      </a:lvl4pPr>
      <a:lvl5pPr marL="1588" indent="-1588" algn="l" defTabSz="914126" rtl="0" eaLnBrk="1" latinLnBrk="0" hangingPunct="1">
        <a:lnSpc>
          <a:spcPct val="90000"/>
        </a:lnSpc>
        <a:spcBef>
          <a:spcPts val="1799"/>
        </a:spcBef>
        <a:buFont typeface="Arial" panose="020B0604020202020204" pitchFamily="34" charset="0"/>
        <a:buChar char="​"/>
        <a:defRPr sz="2799" kern="1200" baseline="0">
          <a:solidFill>
            <a:schemeClr val="tx1"/>
          </a:solidFill>
          <a:latin typeface="+mn-lt"/>
          <a:ea typeface="+mn-ea"/>
          <a:cs typeface="+mn-cs"/>
        </a:defRPr>
      </a:lvl5pPr>
      <a:lvl6pPr marL="0" indent="1588" algn="l" defTabSz="914126" rtl="0" eaLnBrk="1" latinLnBrk="0" hangingPunct="1">
        <a:lnSpc>
          <a:spcPct val="98000"/>
        </a:lnSpc>
        <a:spcBef>
          <a:spcPts val="0"/>
        </a:spcBef>
        <a:buFont typeface="Arial" panose="020B0604020202020204" pitchFamily="34" charset="0"/>
        <a:buChar char="​"/>
        <a:defRPr sz="1600" kern="1200">
          <a:solidFill>
            <a:schemeClr val="tx1"/>
          </a:solidFill>
          <a:latin typeface="+mn-lt"/>
          <a:ea typeface="+mn-ea"/>
          <a:cs typeface="+mn-cs"/>
        </a:defRPr>
      </a:lvl6pPr>
      <a:lvl7pPr marL="1588" indent="-1588" algn="l" defTabSz="914126" rtl="0" eaLnBrk="1" latinLnBrk="0" hangingPunct="1">
        <a:lnSpc>
          <a:spcPct val="90000"/>
        </a:lnSpc>
        <a:spcBef>
          <a:spcPts val="1000"/>
        </a:spcBef>
        <a:buFont typeface="Arial" panose="020B0604020202020204" pitchFamily="34" charset="0"/>
        <a:buChar char="​"/>
        <a:defRPr sz="1999" b="0" kern="1200">
          <a:solidFill>
            <a:schemeClr val="tx2"/>
          </a:solidFill>
          <a:latin typeface="+mn-lt"/>
          <a:ea typeface="+mn-ea"/>
          <a:cs typeface="+mn-cs"/>
        </a:defRPr>
      </a:lvl7pPr>
      <a:lvl8pPr marL="0" indent="1588" algn="l" defTabSz="914126" rtl="0" eaLnBrk="1" latinLnBrk="0" hangingPunct="1">
        <a:lnSpc>
          <a:spcPct val="90000"/>
        </a:lnSpc>
        <a:spcBef>
          <a:spcPts val="0"/>
        </a:spcBef>
        <a:buFont typeface="Arial" panose="020B0604020202020204" pitchFamily="34" charset="0"/>
        <a:buChar char="​"/>
        <a:defRPr sz="1799" kern="1200" cap="none" baseline="0">
          <a:solidFill>
            <a:schemeClr val="tx1"/>
          </a:solidFill>
          <a:latin typeface="+mn-lt"/>
          <a:ea typeface="+mn-ea"/>
          <a:cs typeface="+mn-cs"/>
        </a:defRPr>
      </a:lvl8pPr>
      <a:lvl9pPr marL="1588" indent="-1588" algn="l" defTabSz="914126" rtl="0" eaLnBrk="1" latinLnBrk="0" hangingPunct="1">
        <a:lnSpc>
          <a:spcPct val="75000"/>
        </a:lnSpc>
        <a:spcBef>
          <a:spcPts val="1799"/>
        </a:spcBef>
        <a:buFont typeface="Arial" panose="020B0604020202020204" pitchFamily="34" charset="0"/>
        <a:buChar char="​"/>
        <a:defRPr sz="5498" kern="1200">
          <a:solidFill>
            <a:schemeClr val="tx2"/>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5.emf"/><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103.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hyperlink" Target="https://www.schwab.com/resource/schwab-wealth-advisory-inc-disclosure-brochure" TargetMode="External"/><Relationship Id="rId5" Type="http://schemas.openxmlformats.org/officeDocument/2006/relationships/hyperlink" Target="https://www.schwab.com/legal/schwab-wealth-advisory-disclosure-brochure" TargetMode="External"/><Relationship Id="rId4" Type="http://schemas.openxmlformats.org/officeDocument/2006/relationships/hyperlink" Target="https://www.schwab.com/resource/schwab-managed-account-services-disclosure-brochure-for-clients-of-schwab-investor-service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hyperlink" Target="https://www.schwab.com/public/file?cmsid=P-6425878" TargetMode="External"/><Relationship Id="rId4" Type="http://schemas.openxmlformats.org/officeDocument/2006/relationships/hyperlink" Target="https://www.schwab.com/public/schwab/nn/agreements/schwab_pricing_guide_for_individual_investors.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270F14E-B1A4-4A3E-8C07-AB7669CD47A3}"/>
              </a:ext>
            </a:extLst>
          </p:cNvPr>
          <p:cNvGrpSpPr/>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215DAD2A-14FD-4C6B-BFEA-9A478E792854}"/>
                </a:ext>
              </a:extLst>
            </p:cNvPr>
            <p:cNvSpPr/>
            <p:nvPr/>
          </p:nvSpPr>
          <p:spPr>
            <a:xfrm>
              <a:off x="0" y="0"/>
              <a:ext cx="550819" cy="6858000"/>
            </a:xfrm>
            <a:prstGeom prst="rect">
              <a:avLst/>
            </a:prstGeom>
            <a:solidFill>
              <a:srgbClr val="0E07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9907798-154B-4DA6-BCAE-04DB1C5A43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440" r="5441"/>
            <a:stretch/>
          </p:blipFill>
          <p:spPr>
            <a:xfrm>
              <a:off x="550818" y="0"/>
              <a:ext cx="11641182" cy="6858000"/>
            </a:xfrm>
            <a:prstGeom prst="rect">
              <a:avLst/>
            </a:prstGeom>
          </p:spPr>
        </p:pic>
      </p:grpSp>
      <p:sp>
        <p:nvSpPr>
          <p:cNvPr id="4" name="Shape 180"/>
          <p:cNvSpPr>
            <a:spLocks noGrp="1"/>
          </p:cNvSpPr>
          <p:nvPr/>
        </p:nvSpPr>
        <p:spPr>
          <a:xfrm>
            <a:off x="550819" y="485422"/>
            <a:ext cx="5406335" cy="5444332"/>
          </a:xfrm>
          <a:prstGeom prst="rect">
            <a:avLst/>
          </a:prstGeom>
          <a:noFill/>
          <a:ln w="38100">
            <a:solidFill>
              <a:schemeClr val="tx2"/>
            </a:solidFill>
          </a:ln>
        </p:spPr>
        <p:txBody>
          <a:bodyPr lIns="236518" tIns="236518" rIns="236518" bIns="236518" anchor="b">
            <a:noAutofit/>
          </a:bodyPr>
          <a:lstStyle>
            <a:lvl1pPr>
              <a:lnSpc>
                <a:spcPct val="80000"/>
              </a:lnSpc>
              <a:defRPr sz="4800" b="0">
                <a:solidFill>
                  <a:srgbClr val="FFFFFF"/>
                </a:solidFill>
                <a:latin typeface="Charles Modern Light"/>
                <a:ea typeface="Charles Modern Light"/>
                <a:cs typeface="Charles Modern Light"/>
                <a:sym typeface="Charles Modern Light"/>
              </a:defRPr>
            </a:lvl1pPr>
            <a:lvl2pPr>
              <a:lnSpc>
                <a:spcPct val="90000"/>
              </a:lnSpc>
              <a:defRPr sz="3400" b="1">
                <a:solidFill>
                  <a:srgbClr val="425563"/>
                </a:solidFill>
                <a:latin typeface="Charles Modern"/>
                <a:ea typeface="Charles Modern"/>
                <a:cs typeface="Charles Modern"/>
                <a:sym typeface="Charles Modern"/>
              </a:defRPr>
            </a:lvl2pPr>
            <a:lvl3pPr>
              <a:lnSpc>
                <a:spcPct val="90000"/>
              </a:lnSpc>
              <a:defRPr sz="3400" b="1">
                <a:solidFill>
                  <a:srgbClr val="425563"/>
                </a:solidFill>
                <a:latin typeface="Charles Modern"/>
                <a:ea typeface="Charles Modern"/>
                <a:cs typeface="Charles Modern"/>
                <a:sym typeface="Charles Modern"/>
              </a:defRPr>
            </a:lvl3pPr>
            <a:lvl4pPr>
              <a:lnSpc>
                <a:spcPct val="90000"/>
              </a:lnSpc>
              <a:defRPr sz="3400" b="1">
                <a:solidFill>
                  <a:srgbClr val="425563"/>
                </a:solidFill>
                <a:latin typeface="Charles Modern"/>
                <a:ea typeface="Charles Modern"/>
                <a:cs typeface="Charles Modern"/>
                <a:sym typeface="Charles Modern"/>
              </a:defRPr>
            </a:lvl4pPr>
            <a:lvl5pPr>
              <a:lnSpc>
                <a:spcPct val="90000"/>
              </a:lnSpc>
              <a:defRPr sz="3400" b="1">
                <a:solidFill>
                  <a:srgbClr val="425563"/>
                </a:solidFill>
                <a:latin typeface="Charles Modern"/>
                <a:ea typeface="Charles Modern"/>
                <a:cs typeface="Charles Modern"/>
                <a:sym typeface="Charles Modern"/>
              </a:defRPr>
            </a:lvl5pPr>
            <a:lvl6pPr indent="650425">
              <a:lnSpc>
                <a:spcPct val="90000"/>
              </a:lnSpc>
              <a:defRPr sz="3400" b="1">
                <a:solidFill>
                  <a:srgbClr val="425563"/>
                </a:solidFill>
                <a:latin typeface="Charles Modern"/>
                <a:ea typeface="Charles Modern"/>
                <a:cs typeface="Charles Modern"/>
                <a:sym typeface="Charles Modern"/>
              </a:defRPr>
            </a:lvl6pPr>
            <a:lvl7pPr indent="1300852">
              <a:lnSpc>
                <a:spcPct val="90000"/>
              </a:lnSpc>
              <a:defRPr sz="3400" b="1">
                <a:solidFill>
                  <a:srgbClr val="425563"/>
                </a:solidFill>
                <a:latin typeface="Charles Modern"/>
                <a:ea typeface="Charles Modern"/>
                <a:cs typeface="Charles Modern"/>
                <a:sym typeface="Charles Modern"/>
              </a:defRPr>
            </a:lvl7pPr>
            <a:lvl8pPr indent="1951278">
              <a:lnSpc>
                <a:spcPct val="90000"/>
              </a:lnSpc>
              <a:defRPr sz="3400" b="1">
                <a:solidFill>
                  <a:srgbClr val="425563"/>
                </a:solidFill>
                <a:latin typeface="Charles Modern"/>
                <a:ea typeface="Charles Modern"/>
                <a:cs typeface="Charles Modern"/>
                <a:sym typeface="Charles Modern"/>
              </a:defRPr>
            </a:lvl8pPr>
            <a:lvl9pPr indent="2601705">
              <a:lnSpc>
                <a:spcPct val="90000"/>
              </a:lnSpc>
              <a:defRPr sz="3400" b="1">
                <a:solidFill>
                  <a:srgbClr val="425563"/>
                </a:solidFill>
                <a:latin typeface="Charles Modern"/>
                <a:ea typeface="Charles Modern"/>
                <a:cs typeface="Charles Modern"/>
                <a:sym typeface="Charles Modern"/>
              </a:defRPr>
            </a:lvl9pPr>
          </a:lstStyle>
          <a:p>
            <a:pPr lvl="0">
              <a:lnSpc>
                <a:spcPct val="90000"/>
              </a:lnSpc>
              <a:defRPr sz="1800">
                <a:solidFill>
                  <a:srgbClr val="000000"/>
                </a:solidFill>
              </a:defRPr>
            </a:pPr>
            <a:endParaRPr sz="4400" dirty="0">
              <a:solidFill>
                <a:schemeClr val="bg1"/>
              </a:solidFill>
              <a:latin typeface="Charles Modern" panose="020B0503040503020204" pitchFamily="34" charset="0"/>
            </a:endParaRPr>
          </a:p>
        </p:txBody>
      </p:sp>
      <p:sp>
        <p:nvSpPr>
          <p:cNvPr id="8" name="TextBox 7"/>
          <p:cNvSpPr txBox="1"/>
          <p:nvPr/>
        </p:nvSpPr>
        <p:spPr>
          <a:xfrm>
            <a:off x="464461" y="6440199"/>
            <a:ext cx="4462724" cy="338554"/>
          </a:xfrm>
          <a:prstGeom prst="rect">
            <a:avLst/>
          </a:prstGeom>
          <a:noFill/>
        </p:spPr>
        <p:txBody>
          <a:bodyPr wrap="square" rtlCol="0">
            <a:spAutoFit/>
          </a:bodyPr>
          <a:lstStyle/>
          <a:p>
            <a:r>
              <a:rPr lang="en-US" sz="800" dirty="0">
                <a:solidFill>
                  <a:srgbClr val="FFFFFF"/>
                </a:solidFill>
              </a:rPr>
              <a:t>©2023 Charles Schwab &amp; Co., Inc. (“Schwab”). All rights reserved. Member SIPC.</a:t>
            </a:r>
          </a:p>
          <a:p>
            <a:pPr algn="r"/>
            <a:endParaRPr lang="en-US" sz="800" dirty="0"/>
          </a:p>
        </p:txBody>
      </p:sp>
      <p:sp>
        <p:nvSpPr>
          <p:cNvPr id="5" name="TextBox 4"/>
          <p:cNvSpPr txBox="1"/>
          <p:nvPr/>
        </p:nvSpPr>
        <p:spPr>
          <a:xfrm>
            <a:off x="768803" y="3428999"/>
            <a:ext cx="5060462" cy="2169825"/>
          </a:xfrm>
          <a:prstGeom prst="rect">
            <a:avLst/>
          </a:prstGeom>
          <a:noFill/>
        </p:spPr>
        <p:txBody>
          <a:bodyPr wrap="square" rtlCol="0">
            <a:spAutoFit/>
          </a:bodyPr>
          <a:lstStyle/>
          <a:p>
            <a:pPr>
              <a:lnSpc>
                <a:spcPts val="5360"/>
              </a:lnSpc>
            </a:pPr>
            <a:r>
              <a:rPr lang="en-US" sz="5200" dirty="0">
                <a:solidFill>
                  <a:srgbClr val="FFFFFF"/>
                </a:solidFill>
              </a:rPr>
              <a:t>Exploring </a:t>
            </a:r>
            <a:br>
              <a:rPr lang="en-US" sz="5200" dirty="0">
                <a:solidFill>
                  <a:srgbClr val="FFFFFF"/>
                </a:solidFill>
              </a:rPr>
            </a:br>
            <a:r>
              <a:rPr lang="en-US" sz="5200" dirty="0">
                <a:solidFill>
                  <a:srgbClr val="FFFFFF"/>
                </a:solidFill>
              </a:rPr>
              <a:t>fixed income for your portfolio</a:t>
            </a:r>
          </a:p>
        </p:txBody>
      </p:sp>
      <p:pic>
        <p:nvPicPr>
          <p:cNvPr id="3" name="Picture 2" descr="CSchwab_logo-tagline-lockup_right_core_blue_2995U_reverse_PRINT_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4240" y="4214586"/>
            <a:ext cx="3373043" cy="1993960"/>
          </a:xfrm>
          <a:prstGeom prst="rect">
            <a:avLst/>
          </a:prstGeom>
        </p:spPr>
      </p:pic>
    </p:spTree>
    <p:extLst>
      <p:ext uri="{BB962C8B-B14F-4D97-AF65-F5344CB8AC3E}">
        <p14:creationId xmlns:p14="http://schemas.microsoft.com/office/powerpoint/2010/main" val="166087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4634651" y="2809875"/>
            <a:ext cx="1873250" cy="187325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730623" y="4902281"/>
            <a:ext cx="1853827" cy="1171364"/>
          </a:xfrm>
          <a:prstGeom prst="rect">
            <a:avLst/>
          </a:prstGeom>
        </p:spPr>
        <p:txBody>
          <a:bodyPr wrap="square" lIns="0" tIns="0" rIns="0" bIns="0">
            <a:noAutofit/>
          </a:bodyPr>
          <a:lstStyle/>
          <a:p>
            <a:pPr algn="ctr">
              <a:spcBef>
                <a:spcPts val="1000"/>
              </a:spcBef>
              <a:buSzPct val="80000"/>
            </a:pPr>
            <a:r>
              <a:rPr lang="en-US" sz="1600" dirty="0">
                <a:solidFill>
                  <a:srgbClr val="FFFFFF"/>
                </a:solidFill>
              </a:rPr>
              <a:t>Preserve capital</a:t>
            </a:r>
          </a:p>
        </p:txBody>
      </p:sp>
      <p:sp>
        <p:nvSpPr>
          <p:cNvPr id="23" name="Slide Number Placeholder 1"/>
          <p:cNvSpPr txBox="1">
            <a:spLocks/>
          </p:cNvSpPr>
          <p:nvPr/>
        </p:nvSpPr>
        <p:spPr>
          <a:xfrm>
            <a:off x="11799796" y="6341111"/>
            <a:ext cx="392204" cy="384810"/>
          </a:xfrm>
          <a:prstGeom prst="rect">
            <a:avLst/>
          </a:prstGeom>
          <a:solidFill>
            <a:schemeClr val="bg2"/>
          </a:solidFill>
        </p:spPr>
        <p:txBody>
          <a:bodyPr vert="horz" lIns="0" tIns="0" rIns="0" bIns="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C42D48-3D89-451C-9D14-12E9AAE2BFF0}" type="slidenum">
              <a:rPr lang="en-US" smtClean="0">
                <a:solidFill>
                  <a:srgbClr val="FFFFFF"/>
                </a:solidFill>
              </a:rPr>
              <a:pPr/>
              <a:t>10</a:t>
            </a:fld>
            <a:endParaRPr lang="en-US" dirty="0">
              <a:solidFill>
                <a:srgbClr val="FFFFFF"/>
              </a:solidFill>
            </a:endParaRPr>
          </a:p>
        </p:txBody>
      </p:sp>
      <p:sp>
        <p:nvSpPr>
          <p:cNvPr id="24" name="TextBox 23"/>
          <p:cNvSpPr txBox="1"/>
          <p:nvPr/>
        </p:nvSpPr>
        <p:spPr>
          <a:xfrm>
            <a:off x="7252399" y="6440199"/>
            <a:ext cx="4462724" cy="338554"/>
          </a:xfrm>
          <a:prstGeom prst="rect">
            <a:avLst/>
          </a:prstGeom>
          <a:noFill/>
        </p:spPr>
        <p:txBody>
          <a:bodyPr wrap="square" rtlCol="0">
            <a:spAutoFit/>
          </a:bodyPr>
          <a:lstStyle/>
          <a:p>
            <a:pPr algn="r"/>
            <a:r>
              <a:rPr lang="en-US" sz="800" dirty="0">
                <a:solidFill>
                  <a:srgbClr val="98A4AE"/>
                </a:solidFill>
              </a:rPr>
              <a:t>©2023 Charles Schwab &amp; Co., Inc. (“Schwab”). All rights reserved. Member SIPC.</a:t>
            </a:r>
          </a:p>
          <a:p>
            <a:pPr algn="r"/>
            <a:endParaRPr lang="en-US" sz="800" dirty="0"/>
          </a:p>
        </p:txBody>
      </p:sp>
      <p:sp>
        <p:nvSpPr>
          <p:cNvPr id="10" name="Title 4"/>
          <p:cNvSpPr>
            <a:spLocks noGrp="1"/>
          </p:cNvSpPr>
          <p:nvPr>
            <p:ph type="title"/>
          </p:nvPr>
        </p:nvSpPr>
        <p:spPr>
          <a:xfrm>
            <a:off x="1606906" y="417004"/>
            <a:ext cx="5952453" cy="846797"/>
          </a:xfrm>
        </p:spPr>
        <p:txBody>
          <a:bodyPr>
            <a:normAutofit/>
          </a:bodyPr>
          <a:lstStyle/>
          <a:p>
            <a:r>
              <a:rPr lang="en-US" dirty="0">
                <a:solidFill>
                  <a:srgbClr val="FFFFFF"/>
                </a:solidFill>
              </a:rPr>
              <a:t>Define your goal</a:t>
            </a:r>
          </a:p>
        </p:txBody>
      </p:sp>
      <p:sp>
        <p:nvSpPr>
          <p:cNvPr id="17" name="Rectangle 16"/>
          <p:cNvSpPr/>
          <p:nvPr/>
        </p:nvSpPr>
        <p:spPr>
          <a:xfrm>
            <a:off x="4413509" y="4909540"/>
            <a:ext cx="2267699" cy="1101231"/>
          </a:xfrm>
          <a:prstGeom prst="rect">
            <a:avLst/>
          </a:prstGeom>
        </p:spPr>
        <p:txBody>
          <a:bodyPr wrap="square" lIns="0" tIns="0" rIns="0" bIns="0">
            <a:noAutofit/>
          </a:bodyPr>
          <a:lstStyle/>
          <a:p>
            <a:pPr algn="ctr">
              <a:spcBef>
                <a:spcPts val="1000"/>
              </a:spcBef>
              <a:buSzPct val="80000"/>
            </a:pPr>
            <a:r>
              <a:rPr lang="en-US" sz="1600" dirty="0">
                <a:solidFill>
                  <a:schemeClr val="bg1"/>
                </a:solidFill>
              </a:rPr>
              <a:t>Diversify investments</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8493" y="2820565"/>
            <a:ext cx="1654611" cy="2084809"/>
          </a:xfrm>
          <a:prstGeom prst="rect">
            <a:avLst/>
          </a:prstGeom>
          <a:ln>
            <a:noFill/>
          </a:ln>
        </p:spPr>
      </p:pic>
      <p:sp>
        <p:nvSpPr>
          <p:cNvPr id="20" name="Rectangle 19"/>
          <p:cNvSpPr/>
          <p:nvPr/>
        </p:nvSpPr>
        <p:spPr>
          <a:xfrm>
            <a:off x="8263314" y="4907730"/>
            <a:ext cx="2267699" cy="1178490"/>
          </a:xfrm>
          <a:prstGeom prst="rect">
            <a:avLst/>
          </a:prstGeom>
        </p:spPr>
        <p:txBody>
          <a:bodyPr wrap="square" lIns="0" tIns="0" rIns="0" bIns="0">
            <a:noAutofit/>
          </a:bodyPr>
          <a:lstStyle/>
          <a:p>
            <a:pPr algn="ctr">
              <a:spcBef>
                <a:spcPts val="1000"/>
              </a:spcBef>
              <a:buSzPct val="80000"/>
            </a:pPr>
            <a:r>
              <a:rPr lang="en-US" sz="1600" dirty="0">
                <a:solidFill>
                  <a:schemeClr val="bg1"/>
                </a:solidFill>
              </a:rPr>
              <a:t>Help generate </a:t>
            </a:r>
            <a:br>
              <a:rPr lang="en-US" sz="1600" dirty="0">
                <a:solidFill>
                  <a:schemeClr val="bg1"/>
                </a:solidFill>
              </a:rPr>
            </a:br>
            <a:r>
              <a:rPr lang="en-US" sz="1600" dirty="0">
                <a:solidFill>
                  <a:schemeClr val="bg1"/>
                </a:solidFill>
              </a:rPr>
              <a:t>interest income</a:t>
            </a:r>
          </a:p>
        </p:txBody>
      </p:sp>
      <p:cxnSp>
        <p:nvCxnSpPr>
          <p:cNvPr id="11" name="Straight Connector 10"/>
          <p:cNvCxnSpPr/>
          <p:nvPr/>
        </p:nvCxnSpPr>
        <p:spPr>
          <a:xfrm>
            <a:off x="3616952" y="2795189"/>
            <a:ext cx="0" cy="291981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75971" y="2794002"/>
            <a:ext cx="0" cy="291981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711200" y="2809875"/>
            <a:ext cx="1873250" cy="187325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631" y="2794001"/>
            <a:ext cx="1801024" cy="1801024"/>
          </a:xfrm>
          <a:prstGeom prst="rect">
            <a:avLst/>
          </a:prstGeom>
          <a:ln>
            <a:noFill/>
          </a:ln>
        </p:spPr>
      </p:pic>
      <p:sp>
        <p:nvSpPr>
          <p:cNvPr id="31" name="Rectangle 30"/>
          <p:cNvSpPr/>
          <p:nvPr/>
        </p:nvSpPr>
        <p:spPr>
          <a:xfrm>
            <a:off x="8455002" y="2803525"/>
            <a:ext cx="1873250" cy="1873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4719" y="2968626"/>
            <a:ext cx="1540674" cy="1540674"/>
          </a:xfrm>
          <a:prstGeom prst="rect">
            <a:avLst/>
          </a:prstGeom>
          <a:ln>
            <a:noFill/>
          </a:ln>
        </p:spPr>
      </p:pic>
      <p:sp>
        <p:nvSpPr>
          <p:cNvPr id="19" name="TextBox 18"/>
          <p:cNvSpPr txBox="1"/>
          <p:nvPr/>
        </p:nvSpPr>
        <p:spPr>
          <a:xfrm>
            <a:off x="525166" y="395690"/>
            <a:ext cx="755335" cy="923330"/>
          </a:xfrm>
          <a:prstGeom prst="rect">
            <a:avLst/>
          </a:prstGeom>
          <a:noFill/>
        </p:spPr>
        <p:txBody>
          <a:bodyPr wrap="none" rtlCol="0" anchor="t">
            <a:spAutoFit/>
          </a:bodyPr>
          <a:lstStyle/>
          <a:p>
            <a:pPr>
              <a:lnSpc>
                <a:spcPct val="90000"/>
              </a:lnSpc>
            </a:pPr>
            <a:r>
              <a:rPr lang="en-US" sz="2000" dirty="0">
                <a:solidFill>
                  <a:schemeClr val="bg2"/>
                </a:solidFill>
                <a:latin typeface="+mj-lt"/>
              </a:rPr>
              <a:t>Step</a:t>
            </a:r>
          </a:p>
          <a:p>
            <a:pPr>
              <a:lnSpc>
                <a:spcPct val="90000"/>
              </a:lnSpc>
            </a:pPr>
            <a:r>
              <a:rPr lang="en-US" sz="4000" dirty="0">
                <a:solidFill>
                  <a:schemeClr val="bg2"/>
                </a:solidFill>
                <a:latin typeface="+mj-lt"/>
              </a:rPr>
              <a:t>01</a:t>
            </a:r>
          </a:p>
        </p:txBody>
      </p:sp>
      <p:cxnSp>
        <p:nvCxnSpPr>
          <p:cNvPr id="21" name="Straight Connector 20"/>
          <p:cNvCxnSpPr/>
          <p:nvPr/>
        </p:nvCxnSpPr>
        <p:spPr>
          <a:xfrm>
            <a:off x="1391777" y="377152"/>
            <a:ext cx="0" cy="939030"/>
          </a:xfrm>
          <a:prstGeom prst="line">
            <a:avLst/>
          </a:prstGeom>
          <a:ln w="6350">
            <a:solidFill>
              <a:schemeClr val="bg2"/>
            </a:solidFill>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682999" y="1938101"/>
            <a:ext cx="8294747" cy="586024"/>
          </a:xfrm>
          <a:prstGeom prst="rect">
            <a:avLst/>
          </a:prstGeom>
        </p:spPr>
        <p:txBody>
          <a:bodyPr wrap="square" lIns="0" tIns="0" rIns="0" bIns="0">
            <a:noAutofit/>
          </a:bodyPr>
          <a:lstStyle/>
          <a:p>
            <a:pPr>
              <a:spcBef>
                <a:spcPts val="1000"/>
              </a:spcBef>
              <a:buSzPct val="80000"/>
            </a:pPr>
            <a:r>
              <a:rPr lang="en-US" sz="2400" spc="20" dirty="0">
                <a:solidFill>
                  <a:srgbClr val="FFFFFF"/>
                </a:solidFill>
              </a:rPr>
              <a:t>What is your objective for investing in fixed income?</a:t>
            </a:r>
          </a:p>
        </p:txBody>
      </p:sp>
    </p:spTree>
    <p:extLst>
      <p:ext uri="{BB962C8B-B14F-4D97-AF65-F5344CB8AC3E}">
        <p14:creationId xmlns:p14="http://schemas.microsoft.com/office/powerpoint/2010/main" val="83391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p:bldP spid="17" grpId="0"/>
      <p:bldP spid="20" grpId="0"/>
      <p:bldP spid="29"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8" name="TextBox 7"/>
          <p:cNvSpPr txBox="1"/>
          <p:nvPr/>
        </p:nvSpPr>
        <p:spPr>
          <a:xfrm>
            <a:off x="7252396" y="6440199"/>
            <a:ext cx="4462724" cy="338554"/>
          </a:xfrm>
          <a:prstGeom prst="rect">
            <a:avLst/>
          </a:prstGeom>
          <a:noFill/>
        </p:spPr>
        <p:txBody>
          <a:bodyPr wrap="square" rtlCol="0">
            <a:spAutoFit/>
          </a:bodyPr>
          <a:lstStyle/>
          <a:p>
            <a:pPr algn="r"/>
            <a:r>
              <a:rPr lang="en-US" sz="800" dirty="0">
                <a:solidFill>
                  <a:srgbClr val="98A4AE"/>
                </a:solidFill>
              </a:rPr>
              <a:t>©2023 Charles Schwab &amp; Co., Inc. (“Schwab”). All rights reserved. Member SIPC.</a:t>
            </a:r>
          </a:p>
          <a:p>
            <a:pPr algn="r"/>
            <a:endParaRPr lang="en-US" sz="800" dirty="0">
              <a:solidFill>
                <a:srgbClr val="425563"/>
              </a:solidFill>
            </a:endParaRPr>
          </a:p>
        </p:txBody>
      </p:sp>
      <p:cxnSp>
        <p:nvCxnSpPr>
          <p:cNvPr id="12" name="Straight Connector 11"/>
          <p:cNvCxnSpPr/>
          <p:nvPr/>
        </p:nvCxnSpPr>
        <p:spPr>
          <a:xfrm>
            <a:off x="1418767" y="377152"/>
            <a:ext cx="0" cy="939030"/>
          </a:xfrm>
          <a:prstGeom prst="line">
            <a:avLst/>
          </a:prstGeom>
          <a:ln w="6350">
            <a:solidFill>
              <a:schemeClr val="bg2"/>
            </a:solidFill>
          </a:ln>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C88F7A22-EA6D-E841-9073-E46DC8762E73}"/>
              </a:ext>
            </a:extLst>
          </p:cNvPr>
          <p:cNvGrpSpPr/>
          <p:nvPr/>
        </p:nvGrpSpPr>
        <p:grpSpPr>
          <a:xfrm>
            <a:off x="2166111" y="2304686"/>
            <a:ext cx="7741250" cy="3082599"/>
            <a:chOff x="2166111" y="2236213"/>
            <a:chExt cx="7741250" cy="3411475"/>
          </a:xfrm>
        </p:grpSpPr>
        <p:cxnSp>
          <p:nvCxnSpPr>
            <p:cNvPr id="77" name="Straight Connector 76"/>
            <p:cNvCxnSpPr/>
            <p:nvPr/>
          </p:nvCxnSpPr>
          <p:spPr>
            <a:xfrm>
              <a:off x="2166111" y="2239758"/>
              <a:ext cx="0" cy="3402614"/>
            </a:xfrm>
            <a:prstGeom prst="line">
              <a:avLst/>
            </a:prstGeom>
            <a:ln w="635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4096507" y="2236213"/>
              <a:ext cx="0" cy="3402614"/>
            </a:xfrm>
            <a:prstGeom prst="line">
              <a:avLst/>
            </a:prstGeom>
            <a:ln w="635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6046569" y="2245074"/>
              <a:ext cx="0" cy="3402614"/>
            </a:xfrm>
            <a:prstGeom prst="line">
              <a:avLst/>
            </a:prstGeom>
            <a:ln w="635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7976965" y="2241529"/>
              <a:ext cx="0" cy="3402614"/>
            </a:xfrm>
            <a:prstGeom prst="line">
              <a:avLst/>
            </a:prstGeom>
            <a:ln w="635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9907361" y="2237984"/>
              <a:ext cx="0" cy="3402614"/>
            </a:xfrm>
            <a:prstGeom prst="line">
              <a:avLst/>
            </a:prstGeom>
            <a:ln w="6350">
              <a:solidFill>
                <a:schemeClr val="bg2"/>
              </a:solidFill>
            </a:ln>
          </p:spPr>
          <p:style>
            <a:lnRef idx="2">
              <a:schemeClr val="accent1"/>
            </a:lnRef>
            <a:fillRef idx="0">
              <a:schemeClr val="accent1"/>
            </a:fillRef>
            <a:effectRef idx="1">
              <a:schemeClr val="accent1"/>
            </a:effectRef>
            <a:fontRef idx="minor">
              <a:schemeClr val="tx1"/>
            </a:fontRef>
          </p:style>
        </p:cxnSp>
      </p:grpSp>
      <p:sp>
        <p:nvSpPr>
          <p:cNvPr id="91" name="Rectangle 90"/>
          <p:cNvSpPr/>
          <p:nvPr/>
        </p:nvSpPr>
        <p:spPr>
          <a:xfrm>
            <a:off x="539354" y="6050508"/>
            <a:ext cx="6867281" cy="551433"/>
          </a:xfrm>
          <a:prstGeom prst="rect">
            <a:avLst/>
          </a:prstGeom>
        </p:spPr>
        <p:txBody>
          <a:bodyPr wrap="square" lIns="0" tIns="0" rIns="0" bIns="0" anchor="b" anchorCtr="0">
            <a:spAutoFit/>
          </a:bodyPr>
          <a:lstStyle/>
          <a:p>
            <a:pPr>
              <a:lnSpc>
                <a:spcPts val="1000"/>
              </a:lnSpc>
              <a:spcBef>
                <a:spcPts val="300"/>
              </a:spcBef>
              <a:defRPr/>
            </a:pPr>
            <a:r>
              <a:rPr lang="en-US" sz="900" b="1" spc="-20" dirty="0">
                <a:solidFill>
                  <a:srgbClr val="98A4AE"/>
                </a:solidFill>
                <a:latin typeface="Charles Modern Light" panose="020B0303040503020204" pitchFamily="34" charset="0"/>
                <a:cs typeface="Charles Modern Cond"/>
              </a:rPr>
              <a:t>You cannot invest directly in the models. Models presented here are for illustrative purposes only.</a:t>
            </a:r>
            <a:endParaRPr lang="en-US" altLang="en-US" sz="900" spc="-20" dirty="0">
              <a:solidFill>
                <a:srgbClr val="98A4AE"/>
              </a:solidFill>
              <a:latin typeface="Charles Modern Light" panose="020B0303040503020204" pitchFamily="34" charset="0"/>
              <a:ea typeface="Geneva"/>
              <a:cs typeface="Charles Modern Cond"/>
            </a:endParaRPr>
          </a:p>
          <a:p>
            <a:pPr>
              <a:lnSpc>
                <a:spcPts val="1000"/>
              </a:lnSpc>
              <a:spcBef>
                <a:spcPts val="300"/>
              </a:spcBef>
              <a:defRPr/>
            </a:pPr>
            <a:r>
              <a:rPr lang="en-US" altLang="en-US" sz="900" spc="-20" dirty="0">
                <a:solidFill>
                  <a:srgbClr val="98A4AE"/>
                </a:solidFill>
                <a:latin typeface="Charles Modern Light" panose="020B0303040503020204" pitchFamily="34" charset="0"/>
                <a:ea typeface="Geneva"/>
                <a:cs typeface="Charles Modern Cond"/>
              </a:rPr>
              <a:t>Source:  Schwab Center for Financial Research with data provided by Morningstar, Inc. The asset allocation plans are weighted averages of the performance of the indices used to represent each asset class in the plans, include reinvestment of dividends and interest, and are rebalanced annually. </a:t>
            </a:r>
            <a:r>
              <a:rPr lang="en-US" sz="900" spc="-20" dirty="0">
                <a:solidFill>
                  <a:srgbClr val="98A4AE"/>
                </a:solidFill>
                <a:latin typeface="Charles Modern Light" panose="020B0303040503020204" pitchFamily="34" charset="0"/>
                <a:cs typeface="Charles Modern Cond"/>
              </a:rPr>
              <a:t>Indexes are unmanaged, do not incur fees and expenses, and cannot be invested in directly.</a:t>
            </a:r>
            <a:endParaRPr lang="en-US" altLang="en-US" sz="900" spc="-20" dirty="0">
              <a:solidFill>
                <a:srgbClr val="98A4AE"/>
              </a:solidFill>
              <a:latin typeface="Charles Modern Light" panose="020B0303040503020204" pitchFamily="34" charset="0"/>
              <a:cs typeface="Charles Modern Cond"/>
            </a:endParaRPr>
          </a:p>
        </p:txBody>
      </p:sp>
      <p:sp>
        <p:nvSpPr>
          <p:cNvPr id="70" name="Slide Number Placeholder 1">
            <a:extLst>
              <a:ext uri="{FF2B5EF4-FFF2-40B4-BE49-F238E27FC236}">
                <a16:creationId xmlns:a16="http://schemas.microsoft.com/office/drawing/2014/main" id="{E2A8C08B-147B-FD4B-B095-8958CEECFD90}"/>
              </a:ext>
            </a:extLst>
          </p:cNvPr>
          <p:cNvSpPr txBox="1">
            <a:spLocks/>
          </p:cNvSpPr>
          <p:nvPr/>
        </p:nvSpPr>
        <p:spPr>
          <a:xfrm>
            <a:off x="11799796" y="6341110"/>
            <a:ext cx="392204" cy="384810"/>
          </a:xfrm>
          <a:prstGeom prst="rect">
            <a:avLst/>
          </a:prstGeom>
          <a:solidFill>
            <a:schemeClr val="bg2"/>
          </a:solidFill>
        </p:spPr>
        <p:txBody>
          <a:bodyPr vert="horz" lIns="0" tIns="0" rIns="0" bIns="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C42D48-3D89-451C-9D14-12E9AAE2BFF0}" type="slidenum">
              <a:rPr lang="en-US" smtClean="0">
                <a:solidFill>
                  <a:srgbClr val="FFFFFF"/>
                </a:solidFill>
              </a:rPr>
              <a:pPr/>
              <a:t>11</a:t>
            </a:fld>
            <a:endParaRPr lang="en-US" dirty="0">
              <a:solidFill>
                <a:srgbClr val="FFFFFF"/>
              </a:solidFill>
            </a:endParaRPr>
          </a:p>
        </p:txBody>
      </p:sp>
      <p:sp>
        <p:nvSpPr>
          <p:cNvPr id="72" name="Title 4">
            <a:extLst>
              <a:ext uri="{FF2B5EF4-FFF2-40B4-BE49-F238E27FC236}">
                <a16:creationId xmlns:a16="http://schemas.microsoft.com/office/drawing/2014/main" id="{8D586C4E-E9BD-984C-934C-CA0857873C3B}"/>
              </a:ext>
            </a:extLst>
          </p:cNvPr>
          <p:cNvSpPr txBox="1">
            <a:spLocks/>
          </p:cNvSpPr>
          <p:nvPr/>
        </p:nvSpPr>
        <p:spPr>
          <a:xfrm>
            <a:off x="1578432" y="352789"/>
            <a:ext cx="7579366" cy="846797"/>
          </a:xfrm>
          <a:prstGeom prst="rect">
            <a:avLst/>
          </a:prstGeom>
        </p:spPr>
        <p:txBody>
          <a:bodyPr anchor="t"/>
          <a:lstStyle>
            <a:lvl1pPr algn="l" defTabSz="914400" rtl="0" eaLnBrk="1" latinLnBrk="0" hangingPunct="1">
              <a:lnSpc>
                <a:spcPct val="90000"/>
              </a:lnSpc>
              <a:spcBef>
                <a:spcPct val="0"/>
              </a:spcBef>
              <a:buNone/>
              <a:defRPr sz="3400" kern="1200">
                <a:solidFill>
                  <a:schemeClr val="accent1">
                    <a:lumMod val="50000"/>
                  </a:schemeClr>
                </a:solidFill>
                <a:latin typeface="+mn-lt"/>
                <a:ea typeface="+mj-ea"/>
                <a:cs typeface="+mj-cs"/>
              </a:defRPr>
            </a:lvl1pPr>
          </a:lstStyle>
          <a:p>
            <a:pPr>
              <a:spcBef>
                <a:spcPts val="800"/>
              </a:spcBef>
            </a:pPr>
            <a:endParaRPr lang="en-US" altLang="en-US" sz="2200" dirty="0">
              <a:solidFill>
                <a:schemeClr val="bg1"/>
              </a:solidFill>
            </a:endParaRPr>
          </a:p>
        </p:txBody>
      </p:sp>
      <p:sp>
        <p:nvSpPr>
          <p:cNvPr id="75" name="Title 4">
            <a:extLst>
              <a:ext uri="{FF2B5EF4-FFF2-40B4-BE49-F238E27FC236}">
                <a16:creationId xmlns:a16="http://schemas.microsoft.com/office/drawing/2014/main" id="{1BAE7A29-F5F5-B841-8DBA-2D11B373F4F8}"/>
              </a:ext>
            </a:extLst>
          </p:cNvPr>
          <p:cNvSpPr txBox="1">
            <a:spLocks/>
          </p:cNvSpPr>
          <p:nvPr/>
        </p:nvSpPr>
        <p:spPr>
          <a:xfrm>
            <a:off x="1578432" y="352789"/>
            <a:ext cx="7579366" cy="846797"/>
          </a:xfrm>
          <a:prstGeom prst="rect">
            <a:avLst/>
          </a:prstGeom>
        </p:spPr>
        <p:txBody>
          <a:bodyPr anchor="t"/>
          <a:lstStyle>
            <a:lvl1pPr algn="l" defTabSz="914400" rtl="0" eaLnBrk="1" latinLnBrk="0" hangingPunct="1">
              <a:lnSpc>
                <a:spcPct val="90000"/>
              </a:lnSpc>
              <a:spcBef>
                <a:spcPct val="0"/>
              </a:spcBef>
              <a:buNone/>
              <a:defRPr sz="3400" kern="1200">
                <a:solidFill>
                  <a:schemeClr val="accent1">
                    <a:lumMod val="50000"/>
                  </a:schemeClr>
                </a:solidFill>
                <a:latin typeface="+mn-lt"/>
                <a:ea typeface="+mj-ea"/>
                <a:cs typeface="+mj-cs"/>
              </a:defRPr>
            </a:lvl1pPr>
          </a:lstStyle>
          <a:p>
            <a:pPr>
              <a:spcBef>
                <a:spcPts val="800"/>
              </a:spcBef>
            </a:pPr>
            <a:r>
              <a:rPr lang="en-US" spc="10" dirty="0">
                <a:solidFill>
                  <a:schemeClr val="bg1"/>
                </a:solidFill>
              </a:rPr>
              <a:t>Choose your overall allocation</a:t>
            </a:r>
            <a:endParaRPr lang="en-US" altLang="en-US" sz="2200" dirty="0">
              <a:solidFill>
                <a:schemeClr val="bg1"/>
              </a:solidFill>
            </a:endParaRPr>
          </a:p>
        </p:txBody>
      </p:sp>
      <p:grpSp>
        <p:nvGrpSpPr>
          <p:cNvPr id="2" name="Group 1">
            <a:extLst>
              <a:ext uri="{FF2B5EF4-FFF2-40B4-BE49-F238E27FC236}">
                <a16:creationId xmlns:a16="http://schemas.microsoft.com/office/drawing/2014/main" id="{F796813D-7B41-234F-B38B-ACEE3734900F}"/>
              </a:ext>
            </a:extLst>
          </p:cNvPr>
          <p:cNvGrpSpPr/>
          <p:nvPr/>
        </p:nvGrpSpPr>
        <p:grpSpPr>
          <a:xfrm>
            <a:off x="39789" y="1715396"/>
            <a:ext cx="12026155" cy="3738812"/>
            <a:chOff x="39789" y="1715396"/>
            <a:chExt cx="12026155" cy="3738812"/>
          </a:xfrm>
        </p:grpSpPr>
        <p:graphicFrame>
          <p:nvGraphicFramePr>
            <p:cNvPr id="14" name="Chart 13"/>
            <p:cNvGraphicFramePr/>
            <p:nvPr>
              <p:extLst>
                <p:ext uri="{D42A27DB-BD31-4B8C-83A1-F6EECF244321}">
                  <p14:modId xmlns:p14="http://schemas.microsoft.com/office/powerpoint/2010/main" val="2157281644"/>
                </p:ext>
              </p:extLst>
            </p:nvPr>
          </p:nvGraphicFramePr>
          <p:xfrm>
            <a:off x="39789" y="2739739"/>
            <a:ext cx="2386371" cy="16072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p:nvPr>
              <p:extLst>
                <p:ext uri="{D42A27DB-BD31-4B8C-83A1-F6EECF244321}">
                  <p14:modId xmlns:p14="http://schemas.microsoft.com/office/powerpoint/2010/main" val="2344750692"/>
                </p:ext>
              </p:extLst>
            </p:nvPr>
          </p:nvGraphicFramePr>
          <p:xfrm>
            <a:off x="1977658" y="2733644"/>
            <a:ext cx="2386371" cy="16072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p:cNvGraphicFramePr/>
            <p:nvPr>
              <p:extLst>
                <p:ext uri="{D42A27DB-BD31-4B8C-83A1-F6EECF244321}">
                  <p14:modId xmlns:p14="http://schemas.microsoft.com/office/powerpoint/2010/main" val="2032462653"/>
                </p:ext>
              </p:extLst>
            </p:nvPr>
          </p:nvGraphicFramePr>
          <p:xfrm>
            <a:off x="3870363" y="2741836"/>
            <a:ext cx="2386371" cy="160729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Chart 20"/>
            <p:cNvGraphicFramePr/>
            <p:nvPr>
              <p:extLst>
                <p:ext uri="{D42A27DB-BD31-4B8C-83A1-F6EECF244321}">
                  <p14:modId xmlns:p14="http://schemas.microsoft.com/office/powerpoint/2010/main" val="620959214"/>
                </p:ext>
              </p:extLst>
            </p:nvPr>
          </p:nvGraphicFramePr>
          <p:xfrm>
            <a:off x="5779454" y="2747932"/>
            <a:ext cx="2386371" cy="160729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Chart 21"/>
            <p:cNvGraphicFramePr/>
            <p:nvPr>
              <p:extLst>
                <p:ext uri="{D42A27DB-BD31-4B8C-83A1-F6EECF244321}">
                  <p14:modId xmlns:p14="http://schemas.microsoft.com/office/powerpoint/2010/main" val="118153619"/>
                </p:ext>
              </p:extLst>
            </p:nvPr>
          </p:nvGraphicFramePr>
          <p:xfrm>
            <a:off x="7762289" y="2731202"/>
            <a:ext cx="2386371" cy="160729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3" name="Chart 22"/>
            <p:cNvGraphicFramePr/>
            <p:nvPr>
              <p:extLst>
                <p:ext uri="{D42A27DB-BD31-4B8C-83A1-F6EECF244321}">
                  <p14:modId xmlns:p14="http://schemas.microsoft.com/office/powerpoint/2010/main" val="1878981419"/>
                </p:ext>
              </p:extLst>
            </p:nvPr>
          </p:nvGraphicFramePr>
          <p:xfrm>
            <a:off x="9652945" y="2739742"/>
            <a:ext cx="2386371" cy="1607299"/>
          </p:xfrm>
          <a:graphic>
            <a:graphicData uri="http://schemas.openxmlformats.org/drawingml/2006/chart">
              <c:chart xmlns:c="http://schemas.openxmlformats.org/drawingml/2006/chart" xmlns:r="http://schemas.openxmlformats.org/officeDocument/2006/relationships" r:id="rId8"/>
            </a:graphicData>
          </a:graphic>
        </p:graphicFrame>
        <p:grpSp>
          <p:nvGrpSpPr>
            <p:cNvPr id="73" name="Group 72"/>
            <p:cNvGrpSpPr/>
            <p:nvPr/>
          </p:nvGrpSpPr>
          <p:grpSpPr>
            <a:xfrm>
              <a:off x="577369" y="4358787"/>
              <a:ext cx="1917136" cy="459100"/>
              <a:chOff x="689077" y="4181329"/>
              <a:chExt cx="1917136" cy="459100"/>
            </a:xfrm>
          </p:grpSpPr>
          <p:sp>
            <p:nvSpPr>
              <p:cNvPr id="28" name="TextBox 27"/>
              <p:cNvSpPr txBox="1"/>
              <p:nvPr/>
            </p:nvSpPr>
            <p:spPr>
              <a:xfrm>
                <a:off x="873806" y="4181329"/>
                <a:ext cx="1732407" cy="459100"/>
              </a:xfrm>
              <a:prstGeom prst="rect">
                <a:avLst/>
              </a:prstGeom>
              <a:noFill/>
            </p:spPr>
            <p:txBody>
              <a:bodyPr wrap="square" rtlCol="0" anchor="ctr">
                <a:spAutoFit/>
              </a:bodyPr>
              <a:lstStyle/>
              <a:p>
                <a:pPr>
                  <a:spcBef>
                    <a:spcPts val="600"/>
                  </a:spcBef>
                </a:pPr>
                <a:r>
                  <a:rPr lang="en-US" sz="900" dirty="0">
                    <a:solidFill>
                      <a:srgbClr val="FFFFFF"/>
                    </a:solidFill>
                    <a:latin typeface="Charles Modern Cond" panose="020B0506040503020204"/>
                    <a:cs typeface="Charles Modern Cond"/>
                  </a:rPr>
                  <a:t>40% Fixed income</a:t>
                </a:r>
              </a:p>
              <a:p>
                <a:pPr>
                  <a:spcBef>
                    <a:spcPts val="600"/>
                  </a:spcBef>
                </a:pPr>
                <a:r>
                  <a:rPr lang="en-US" sz="900" dirty="0">
                    <a:solidFill>
                      <a:srgbClr val="FFFFFF"/>
                    </a:solidFill>
                    <a:latin typeface="Charles Modern Cond" panose="020B0506040503020204"/>
                    <a:cs typeface="Charles Modern Cond"/>
                  </a:rPr>
                  <a:t>60% Cash Investments</a:t>
                </a:r>
              </a:p>
            </p:txBody>
          </p:sp>
          <p:cxnSp>
            <p:nvCxnSpPr>
              <p:cNvPr id="29" name="Straight Connector 28"/>
              <p:cNvCxnSpPr/>
              <p:nvPr/>
            </p:nvCxnSpPr>
            <p:spPr>
              <a:xfrm flipV="1">
                <a:off x="689077" y="4303389"/>
                <a:ext cx="148439" cy="71"/>
              </a:xfrm>
              <a:prstGeom prst="line">
                <a:avLst/>
              </a:prstGeom>
              <a:ln w="76200" cap="rnd">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96123" y="4513863"/>
                <a:ext cx="148439" cy="71"/>
              </a:xfrm>
              <a:prstGeom prst="line">
                <a:avLst/>
              </a:prstGeom>
              <a:ln w="76200" cap="rnd">
                <a:solidFill>
                  <a:schemeClr val="bg2"/>
                </a:solidFill>
              </a:ln>
            </p:spPr>
            <p:style>
              <a:lnRef idx="2">
                <a:schemeClr val="accent1"/>
              </a:lnRef>
              <a:fillRef idx="0">
                <a:schemeClr val="accent1"/>
              </a:fillRef>
              <a:effectRef idx="1">
                <a:schemeClr val="accent1"/>
              </a:effectRef>
              <a:fontRef idx="minor">
                <a:schemeClr val="tx1"/>
              </a:fontRef>
            </p:style>
          </p:cxnSp>
        </p:grpSp>
        <p:grpSp>
          <p:nvGrpSpPr>
            <p:cNvPr id="49" name="Group 48"/>
            <p:cNvGrpSpPr/>
            <p:nvPr/>
          </p:nvGrpSpPr>
          <p:grpSpPr>
            <a:xfrm>
              <a:off x="2384870" y="4362801"/>
              <a:ext cx="1936452" cy="877163"/>
              <a:chOff x="2742736" y="4193536"/>
              <a:chExt cx="1936452" cy="877163"/>
            </a:xfrm>
          </p:grpSpPr>
          <p:sp>
            <p:nvSpPr>
              <p:cNvPr id="31" name="TextBox 30"/>
              <p:cNvSpPr txBox="1"/>
              <p:nvPr/>
            </p:nvSpPr>
            <p:spPr>
              <a:xfrm>
                <a:off x="2946781" y="4193536"/>
                <a:ext cx="1732407" cy="877163"/>
              </a:xfrm>
              <a:prstGeom prst="rect">
                <a:avLst/>
              </a:prstGeom>
              <a:noFill/>
            </p:spPr>
            <p:txBody>
              <a:bodyPr wrap="square" rtlCol="0" anchor="ctr">
                <a:spAutoFit/>
              </a:bodyPr>
              <a:lstStyle/>
              <a:p>
                <a:pPr>
                  <a:spcBef>
                    <a:spcPts val="600"/>
                  </a:spcBef>
                </a:pPr>
                <a:r>
                  <a:rPr lang="en-US" sz="900" dirty="0">
                    <a:solidFill>
                      <a:srgbClr val="FFFFFF"/>
                    </a:solidFill>
                    <a:latin typeface="Charles Modern Cond" panose="020B0506040503020204"/>
                    <a:cs typeface="Charles Modern Cond"/>
                  </a:rPr>
                  <a:t>15% Large-cap equity</a:t>
                </a:r>
              </a:p>
              <a:p>
                <a:pPr>
                  <a:spcBef>
                    <a:spcPts val="600"/>
                  </a:spcBef>
                </a:pPr>
                <a:r>
                  <a:rPr lang="en-US" sz="900" dirty="0">
                    <a:solidFill>
                      <a:srgbClr val="FFFFFF"/>
                    </a:solidFill>
                    <a:latin typeface="Charles Modern Cond" panose="020B0506040503020204"/>
                    <a:cs typeface="Charles Modern Cond"/>
                  </a:rPr>
                  <a:t>5% International equity</a:t>
                </a:r>
              </a:p>
              <a:p>
                <a:pPr>
                  <a:spcBef>
                    <a:spcPts val="600"/>
                  </a:spcBef>
                </a:pPr>
                <a:r>
                  <a:rPr lang="en-US" sz="900" dirty="0">
                    <a:solidFill>
                      <a:srgbClr val="FFFFFF"/>
                    </a:solidFill>
                    <a:latin typeface="Charles Modern Cond" panose="020B0506040503020204"/>
                    <a:cs typeface="Charles Modern Cond"/>
                  </a:rPr>
                  <a:t>50% Fixed income</a:t>
                </a:r>
              </a:p>
              <a:p>
                <a:pPr>
                  <a:spcBef>
                    <a:spcPts val="600"/>
                  </a:spcBef>
                </a:pPr>
                <a:r>
                  <a:rPr lang="en-US" sz="900" dirty="0">
                    <a:solidFill>
                      <a:srgbClr val="FFFFFF"/>
                    </a:solidFill>
                    <a:latin typeface="Charles Modern Cond" panose="020B0506040503020204"/>
                    <a:cs typeface="Charles Modern Cond"/>
                  </a:rPr>
                  <a:t>30% Cash investments</a:t>
                </a:r>
              </a:p>
            </p:txBody>
          </p:sp>
          <p:cxnSp>
            <p:nvCxnSpPr>
              <p:cNvPr id="32" name="Straight Connector 31"/>
              <p:cNvCxnSpPr/>
              <p:nvPr/>
            </p:nvCxnSpPr>
            <p:spPr>
              <a:xfrm flipV="1">
                <a:off x="2743884" y="4309803"/>
                <a:ext cx="148439" cy="71"/>
              </a:xfrm>
              <a:prstGeom prst="line">
                <a:avLst/>
              </a:prstGeom>
              <a:ln w="76200" cap="rnd">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2742736" y="4523479"/>
                <a:ext cx="148439" cy="71"/>
              </a:xfrm>
              <a:prstGeom prst="line">
                <a:avLst/>
              </a:prstGeom>
              <a:ln w="76200" cap="rnd">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2742744" y="4738639"/>
                <a:ext cx="148439" cy="71"/>
              </a:xfrm>
              <a:prstGeom prst="line">
                <a:avLst/>
              </a:prstGeom>
              <a:ln w="76200" cap="rnd">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2747652" y="4950535"/>
                <a:ext cx="148439" cy="71"/>
              </a:xfrm>
              <a:prstGeom prst="line">
                <a:avLst/>
              </a:prstGeom>
              <a:ln w="76200" cap="rnd">
                <a:solidFill>
                  <a:schemeClr val="bg2"/>
                </a:solidFill>
              </a:ln>
            </p:spPr>
            <p:style>
              <a:lnRef idx="2">
                <a:schemeClr val="accent1"/>
              </a:lnRef>
              <a:fillRef idx="0">
                <a:schemeClr val="accent1"/>
              </a:fillRef>
              <a:effectRef idx="1">
                <a:schemeClr val="accent1"/>
              </a:effectRef>
              <a:fontRef idx="minor">
                <a:schemeClr val="tx1"/>
              </a:fontRef>
            </p:style>
          </p:cxnSp>
        </p:grpSp>
        <p:grpSp>
          <p:nvGrpSpPr>
            <p:cNvPr id="48" name="Group 47"/>
            <p:cNvGrpSpPr/>
            <p:nvPr/>
          </p:nvGrpSpPr>
          <p:grpSpPr>
            <a:xfrm>
              <a:off x="4303925" y="4359463"/>
              <a:ext cx="1938590" cy="1092607"/>
              <a:chOff x="4608727" y="4257888"/>
              <a:chExt cx="1938590" cy="1092607"/>
            </a:xfrm>
          </p:grpSpPr>
          <p:sp>
            <p:nvSpPr>
              <p:cNvPr id="38" name="TextBox 37"/>
              <p:cNvSpPr txBox="1"/>
              <p:nvPr/>
            </p:nvSpPr>
            <p:spPr>
              <a:xfrm>
                <a:off x="4814910" y="4257888"/>
                <a:ext cx="1732407" cy="1092607"/>
              </a:xfrm>
              <a:prstGeom prst="rect">
                <a:avLst/>
              </a:prstGeom>
              <a:noFill/>
            </p:spPr>
            <p:txBody>
              <a:bodyPr wrap="square" rtlCol="0" anchor="ctr">
                <a:spAutoFit/>
              </a:bodyPr>
              <a:lstStyle/>
              <a:p>
                <a:pPr>
                  <a:spcBef>
                    <a:spcPts val="600"/>
                  </a:spcBef>
                </a:pPr>
                <a:r>
                  <a:rPr lang="en-US" sz="900" dirty="0">
                    <a:solidFill>
                      <a:srgbClr val="FFFFFF"/>
                    </a:solidFill>
                    <a:latin typeface="Charles Modern Cond" panose="020B0506040503020204"/>
                    <a:cs typeface="Charles Modern Cond"/>
                  </a:rPr>
                  <a:t>25% Large-cap equity</a:t>
                </a:r>
              </a:p>
              <a:p>
                <a:pPr>
                  <a:spcBef>
                    <a:spcPts val="600"/>
                  </a:spcBef>
                </a:pPr>
                <a:r>
                  <a:rPr lang="en-US" sz="900" dirty="0">
                    <a:solidFill>
                      <a:srgbClr val="FFFFFF"/>
                    </a:solidFill>
                    <a:latin typeface="Charles Modern Cond" panose="020B0506040503020204"/>
                    <a:cs typeface="Charles Modern Cond"/>
                  </a:rPr>
                  <a:t>5% Small-cap equity</a:t>
                </a:r>
              </a:p>
              <a:p>
                <a:pPr>
                  <a:spcBef>
                    <a:spcPts val="600"/>
                  </a:spcBef>
                </a:pPr>
                <a:r>
                  <a:rPr lang="en-US" sz="900" dirty="0">
                    <a:solidFill>
                      <a:srgbClr val="FFFFFF"/>
                    </a:solidFill>
                    <a:latin typeface="Charles Modern Cond" panose="020B0506040503020204"/>
                    <a:cs typeface="Charles Modern Cond"/>
                  </a:rPr>
                  <a:t>10% International equity</a:t>
                </a:r>
              </a:p>
              <a:p>
                <a:pPr>
                  <a:spcBef>
                    <a:spcPts val="600"/>
                  </a:spcBef>
                </a:pPr>
                <a:r>
                  <a:rPr lang="en-US" sz="900" dirty="0">
                    <a:solidFill>
                      <a:srgbClr val="FFFFFF"/>
                    </a:solidFill>
                    <a:latin typeface="Charles Modern Cond" panose="020B0506040503020204"/>
                    <a:cs typeface="Charles Modern Cond"/>
                  </a:rPr>
                  <a:t>50% Fixed income</a:t>
                </a:r>
              </a:p>
              <a:p>
                <a:pPr>
                  <a:spcBef>
                    <a:spcPts val="600"/>
                  </a:spcBef>
                </a:pPr>
                <a:r>
                  <a:rPr lang="en-US" sz="900" dirty="0">
                    <a:solidFill>
                      <a:srgbClr val="FFFFFF"/>
                    </a:solidFill>
                    <a:latin typeface="Charles Modern Cond" panose="020B0506040503020204"/>
                    <a:cs typeface="Charles Modern Cond"/>
                  </a:rPr>
                  <a:t>10% Cash investments</a:t>
                </a:r>
              </a:p>
            </p:txBody>
          </p:sp>
          <p:cxnSp>
            <p:nvCxnSpPr>
              <p:cNvPr id="40" name="Straight Connector 39"/>
              <p:cNvCxnSpPr/>
              <p:nvPr/>
            </p:nvCxnSpPr>
            <p:spPr>
              <a:xfrm flipV="1">
                <a:off x="4608727" y="4589031"/>
                <a:ext cx="148439" cy="71"/>
              </a:xfrm>
              <a:prstGeom prst="line">
                <a:avLst/>
              </a:prstGeom>
              <a:ln w="76200" cap="rnd">
                <a:solidFill>
                  <a:srgbClr val="C6EFFF"/>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4613644" y="4806978"/>
                <a:ext cx="148439" cy="71"/>
              </a:xfrm>
              <a:prstGeom prst="line">
                <a:avLst/>
              </a:prstGeom>
              <a:ln w="76200" cap="rnd">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4613652" y="5016082"/>
                <a:ext cx="148439" cy="71"/>
              </a:xfrm>
              <a:prstGeom prst="line">
                <a:avLst/>
              </a:prstGeom>
              <a:ln w="76200" cap="rnd">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4612504" y="5234034"/>
                <a:ext cx="148439" cy="71"/>
              </a:xfrm>
              <a:prstGeom prst="line">
                <a:avLst/>
              </a:prstGeom>
              <a:ln w="76200" cap="rnd">
                <a:solidFill>
                  <a:schemeClr val="bg2"/>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608735" y="4378131"/>
                <a:ext cx="148439" cy="71"/>
              </a:xfrm>
              <a:prstGeom prst="line">
                <a:avLst/>
              </a:prstGeom>
              <a:ln w="76200" cap="rnd">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6253842" y="4361601"/>
              <a:ext cx="1940869" cy="1092607"/>
              <a:chOff x="4606448" y="4257888"/>
              <a:chExt cx="1940869" cy="1092607"/>
            </a:xfrm>
          </p:grpSpPr>
          <p:sp>
            <p:nvSpPr>
              <p:cNvPr id="51" name="TextBox 50"/>
              <p:cNvSpPr txBox="1"/>
              <p:nvPr/>
            </p:nvSpPr>
            <p:spPr>
              <a:xfrm>
                <a:off x="4814910" y="4257888"/>
                <a:ext cx="1732407" cy="1092607"/>
              </a:xfrm>
              <a:prstGeom prst="rect">
                <a:avLst/>
              </a:prstGeom>
              <a:noFill/>
            </p:spPr>
            <p:txBody>
              <a:bodyPr wrap="square" rtlCol="0" anchor="ctr">
                <a:spAutoFit/>
              </a:bodyPr>
              <a:lstStyle/>
              <a:p>
                <a:pPr>
                  <a:spcBef>
                    <a:spcPts val="600"/>
                  </a:spcBef>
                </a:pPr>
                <a:r>
                  <a:rPr lang="en-US" sz="900" dirty="0">
                    <a:solidFill>
                      <a:srgbClr val="FFFFFF"/>
                    </a:solidFill>
                    <a:latin typeface="Charles Modern Cond" panose="020B0506040503020204"/>
                    <a:cs typeface="Charles Modern Cond"/>
                  </a:rPr>
                  <a:t>35% Large-cap equity</a:t>
                </a:r>
              </a:p>
              <a:p>
                <a:pPr>
                  <a:spcBef>
                    <a:spcPts val="600"/>
                  </a:spcBef>
                </a:pPr>
                <a:r>
                  <a:rPr lang="en-US" sz="900" dirty="0">
                    <a:solidFill>
                      <a:srgbClr val="FFFFFF"/>
                    </a:solidFill>
                    <a:latin typeface="Charles Modern Cond" panose="020B0506040503020204"/>
                    <a:cs typeface="Charles Modern Cond"/>
                  </a:rPr>
                  <a:t>10% Small-cap equity</a:t>
                </a:r>
              </a:p>
              <a:p>
                <a:pPr>
                  <a:spcBef>
                    <a:spcPts val="600"/>
                  </a:spcBef>
                </a:pPr>
                <a:r>
                  <a:rPr lang="en-US" sz="900" dirty="0">
                    <a:solidFill>
                      <a:srgbClr val="FFFFFF"/>
                    </a:solidFill>
                    <a:latin typeface="Charles Modern Cond" panose="020B0506040503020204"/>
                    <a:cs typeface="Charles Modern Cond"/>
                  </a:rPr>
                  <a:t>15% International equity</a:t>
                </a:r>
              </a:p>
              <a:p>
                <a:pPr>
                  <a:spcBef>
                    <a:spcPts val="600"/>
                  </a:spcBef>
                </a:pPr>
                <a:r>
                  <a:rPr lang="en-US" sz="900" dirty="0">
                    <a:solidFill>
                      <a:srgbClr val="FFFFFF"/>
                    </a:solidFill>
                    <a:latin typeface="Charles Modern Cond" panose="020B0506040503020204"/>
                    <a:cs typeface="Charles Modern Cond"/>
                  </a:rPr>
                  <a:t>35% Fixed income</a:t>
                </a:r>
              </a:p>
              <a:p>
                <a:pPr>
                  <a:spcBef>
                    <a:spcPts val="600"/>
                  </a:spcBef>
                </a:pPr>
                <a:r>
                  <a:rPr lang="en-US" sz="900" dirty="0">
                    <a:solidFill>
                      <a:srgbClr val="FFFFFF"/>
                    </a:solidFill>
                    <a:latin typeface="Charles Modern Cond" panose="020B0506040503020204"/>
                    <a:cs typeface="Charles Modern Cond"/>
                  </a:rPr>
                  <a:t>5% Cash investments</a:t>
                </a:r>
              </a:p>
            </p:txBody>
          </p:sp>
          <p:cxnSp>
            <p:nvCxnSpPr>
              <p:cNvPr id="52" name="Straight Connector 51"/>
              <p:cNvCxnSpPr/>
              <p:nvPr/>
            </p:nvCxnSpPr>
            <p:spPr>
              <a:xfrm flipV="1">
                <a:off x="4608727" y="4589031"/>
                <a:ext cx="148439" cy="71"/>
              </a:xfrm>
              <a:prstGeom prst="line">
                <a:avLst/>
              </a:prstGeom>
              <a:ln w="76200" cap="rnd">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4607588" y="4806978"/>
                <a:ext cx="148439" cy="71"/>
              </a:xfrm>
              <a:prstGeom prst="line">
                <a:avLst/>
              </a:prstGeom>
              <a:ln w="76200" cap="rnd">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4607596" y="5016082"/>
                <a:ext cx="148439" cy="71"/>
              </a:xfrm>
              <a:prstGeom prst="line">
                <a:avLst/>
              </a:prstGeom>
              <a:ln w="76200" cap="rnd">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4606448" y="5227978"/>
                <a:ext cx="148439" cy="71"/>
              </a:xfrm>
              <a:prstGeom prst="line">
                <a:avLst/>
              </a:prstGeom>
              <a:ln w="76200" cap="rnd">
                <a:solidFill>
                  <a:schemeClr val="bg2"/>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4608735" y="4372075"/>
                <a:ext cx="148439" cy="71"/>
              </a:xfrm>
              <a:prstGeom prst="line">
                <a:avLst/>
              </a:prstGeom>
              <a:ln w="76200" cap="rnd">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64" name="Group 63"/>
            <p:cNvGrpSpPr/>
            <p:nvPr/>
          </p:nvGrpSpPr>
          <p:grpSpPr>
            <a:xfrm>
              <a:off x="8183529" y="4361601"/>
              <a:ext cx="1954897" cy="1092607"/>
              <a:chOff x="8778181" y="4225113"/>
              <a:chExt cx="1954897" cy="1092607"/>
            </a:xfrm>
          </p:grpSpPr>
          <p:sp>
            <p:nvSpPr>
              <p:cNvPr id="58" name="TextBox 57"/>
              <p:cNvSpPr txBox="1"/>
              <p:nvPr/>
            </p:nvSpPr>
            <p:spPr>
              <a:xfrm>
                <a:off x="9000671" y="4225113"/>
                <a:ext cx="1732407" cy="1092607"/>
              </a:xfrm>
              <a:prstGeom prst="rect">
                <a:avLst/>
              </a:prstGeom>
              <a:noFill/>
            </p:spPr>
            <p:txBody>
              <a:bodyPr wrap="square" rtlCol="0" anchor="ctr">
                <a:spAutoFit/>
              </a:bodyPr>
              <a:lstStyle/>
              <a:p>
                <a:pPr>
                  <a:spcBef>
                    <a:spcPts val="600"/>
                  </a:spcBef>
                </a:pPr>
                <a:r>
                  <a:rPr lang="en-US" sz="900" dirty="0">
                    <a:solidFill>
                      <a:srgbClr val="FFFFFF"/>
                    </a:solidFill>
                    <a:latin typeface="Charles Modern Cond" panose="020B0506040503020204"/>
                    <a:cs typeface="Charles Modern Cond"/>
                  </a:rPr>
                  <a:t>45% Large-cap equity</a:t>
                </a:r>
              </a:p>
              <a:p>
                <a:pPr>
                  <a:spcBef>
                    <a:spcPts val="600"/>
                  </a:spcBef>
                </a:pPr>
                <a:r>
                  <a:rPr lang="en-US" sz="900" dirty="0">
                    <a:solidFill>
                      <a:srgbClr val="FFFFFF"/>
                    </a:solidFill>
                    <a:latin typeface="Charles Modern Cond" panose="020B0506040503020204"/>
                    <a:cs typeface="Charles Modern Cond"/>
                  </a:rPr>
                  <a:t>15% Small-cap equity</a:t>
                </a:r>
              </a:p>
              <a:p>
                <a:pPr>
                  <a:spcBef>
                    <a:spcPts val="600"/>
                  </a:spcBef>
                </a:pPr>
                <a:r>
                  <a:rPr lang="en-US" sz="900" dirty="0">
                    <a:solidFill>
                      <a:srgbClr val="FFFFFF"/>
                    </a:solidFill>
                    <a:latin typeface="Charles Modern Cond" panose="020B0506040503020204"/>
                    <a:cs typeface="Charles Modern Cond"/>
                  </a:rPr>
                  <a:t>20% International equity</a:t>
                </a:r>
              </a:p>
              <a:p>
                <a:pPr>
                  <a:spcBef>
                    <a:spcPts val="600"/>
                  </a:spcBef>
                </a:pPr>
                <a:r>
                  <a:rPr lang="en-US" sz="900" dirty="0">
                    <a:solidFill>
                      <a:srgbClr val="FFFFFF"/>
                    </a:solidFill>
                    <a:latin typeface="Charles Modern Cond" panose="020B0506040503020204"/>
                    <a:cs typeface="Charles Modern Cond"/>
                  </a:rPr>
                  <a:t>15% Fixed income</a:t>
                </a:r>
              </a:p>
              <a:p>
                <a:pPr>
                  <a:spcBef>
                    <a:spcPts val="600"/>
                  </a:spcBef>
                </a:pPr>
                <a:r>
                  <a:rPr lang="en-US" sz="900" dirty="0">
                    <a:solidFill>
                      <a:srgbClr val="FFFFFF"/>
                    </a:solidFill>
                    <a:latin typeface="Charles Modern Cond" panose="020B0506040503020204"/>
                    <a:cs typeface="Charles Modern Cond"/>
                  </a:rPr>
                  <a:t>5% Cash investments</a:t>
                </a:r>
              </a:p>
            </p:txBody>
          </p:sp>
          <p:cxnSp>
            <p:nvCxnSpPr>
              <p:cNvPr id="59" name="Straight Connector 58"/>
              <p:cNvCxnSpPr/>
              <p:nvPr/>
            </p:nvCxnSpPr>
            <p:spPr>
              <a:xfrm flipV="1">
                <a:off x="8781492" y="4554926"/>
                <a:ext cx="148439" cy="71"/>
              </a:xfrm>
              <a:prstGeom prst="line">
                <a:avLst/>
              </a:prstGeom>
              <a:ln w="76200" cap="rnd">
                <a:solidFill>
                  <a:srgbClr val="C6EFFF"/>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8780353" y="4778929"/>
                <a:ext cx="148439" cy="71"/>
              </a:xfrm>
              <a:prstGeom prst="line">
                <a:avLst/>
              </a:prstGeom>
              <a:ln w="76200" cap="rnd">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8780361" y="4988033"/>
                <a:ext cx="148439" cy="71"/>
              </a:xfrm>
              <a:prstGeom prst="line">
                <a:avLst/>
              </a:prstGeom>
              <a:ln w="76200" cap="rnd">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8778181" y="5199929"/>
                <a:ext cx="148439" cy="71"/>
              </a:xfrm>
              <a:prstGeom prst="line">
                <a:avLst/>
              </a:prstGeom>
              <a:ln w="76200" cap="rnd">
                <a:solidFill>
                  <a:schemeClr val="bg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8781500" y="4344026"/>
                <a:ext cx="148439" cy="71"/>
              </a:xfrm>
              <a:prstGeom prst="line">
                <a:avLst/>
              </a:prstGeom>
              <a:ln w="76200" cap="rnd">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65" name="Group 64"/>
            <p:cNvGrpSpPr/>
            <p:nvPr/>
          </p:nvGrpSpPr>
          <p:grpSpPr>
            <a:xfrm>
              <a:off x="10113219" y="4363447"/>
              <a:ext cx="1952725" cy="877163"/>
              <a:chOff x="8780353" y="4214695"/>
              <a:chExt cx="1952725" cy="877163"/>
            </a:xfrm>
          </p:grpSpPr>
          <p:sp>
            <p:nvSpPr>
              <p:cNvPr id="66" name="TextBox 65"/>
              <p:cNvSpPr txBox="1"/>
              <p:nvPr/>
            </p:nvSpPr>
            <p:spPr>
              <a:xfrm>
                <a:off x="9000671" y="4214695"/>
                <a:ext cx="1732407" cy="877163"/>
              </a:xfrm>
              <a:prstGeom prst="rect">
                <a:avLst/>
              </a:prstGeom>
              <a:noFill/>
            </p:spPr>
            <p:txBody>
              <a:bodyPr wrap="square" rtlCol="0" anchor="ctr">
                <a:spAutoFit/>
              </a:bodyPr>
              <a:lstStyle/>
              <a:p>
                <a:pPr>
                  <a:spcBef>
                    <a:spcPts val="600"/>
                  </a:spcBef>
                </a:pPr>
                <a:r>
                  <a:rPr lang="en-US" sz="900" dirty="0">
                    <a:solidFill>
                      <a:srgbClr val="FFFFFF"/>
                    </a:solidFill>
                    <a:latin typeface="Charles Modern Cond" panose="020B0506040503020204"/>
                    <a:cs typeface="Charles Modern Cond"/>
                  </a:rPr>
                  <a:t>50% Large-cap equity</a:t>
                </a:r>
              </a:p>
              <a:p>
                <a:pPr>
                  <a:spcBef>
                    <a:spcPts val="600"/>
                  </a:spcBef>
                </a:pPr>
                <a:r>
                  <a:rPr lang="en-US" sz="900" dirty="0">
                    <a:solidFill>
                      <a:srgbClr val="FFFFFF"/>
                    </a:solidFill>
                    <a:latin typeface="Charles Modern Cond" panose="020B0506040503020204"/>
                    <a:cs typeface="Charles Modern Cond"/>
                  </a:rPr>
                  <a:t>20% Small-cap equity</a:t>
                </a:r>
              </a:p>
              <a:p>
                <a:pPr>
                  <a:spcBef>
                    <a:spcPts val="600"/>
                  </a:spcBef>
                </a:pPr>
                <a:r>
                  <a:rPr lang="en-US" sz="900" dirty="0">
                    <a:solidFill>
                      <a:srgbClr val="FFFFFF"/>
                    </a:solidFill>
                    <a:latin typeface="Charles Modern Cond" panose="020B0506040503020204"/>
                    <a:cs typeface="Charles Modern Cond"/>
                  </a:rPr>
                  <a:t>25% International equity</a:t>
                </a:r>
              </a:p>
              <a:p>
                <a:pPr>
                  <a:spcBef>
                    <a:spcPts val="600"/>
                  </a:spcBef>
                </a:pPr>
                <a:r>
                  <a:rPr lang="en-US" sz="900" dirty="0">
                    <a:solidFill>
                      <a:srgbClr val="FFFFFF"/>
                    </a:solidFill>
                    <a:latin typeface="Charles Modern Cond" panose="020B0506040503020204"/>
                    <a:cs typeface="Charles Modern Cond"/>
                  </a:rPr>
                  <a:t>5% Cash investments</a:t>
                </a:r>
              </a:p>
            </p:txBody>
          </p:sp>
          <p:cxnSp>
            <p:nvCxnSpPr>
              <p:cNvPr id="67" name="Straight Connector 66"/>
              <p:cNvCxnSpPr/>
              <p:nvPr/>
            </p:nvCxnSpPr>
            <p:spPr>
              <a:xfrm flipV="1">
                <a:off x="8781492" y="4542814"/>
                <a:ext cx="148439" cy="71"/>
              </a:xfrm>
              <a:prstGeom prst="line">
                <a:avLst/>
              </a:prstGeom>
              <a:ln w="76200" cap="rnd">
                <a:solidFill>
                  <a:srgbClr val="C6EFFF"/>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8780353" y="4760761"/>
                <a:ext cx="148439" cy="71"/>
              </a:xfrm>
              <a:prstGeom prst="line">
                <a:avLst/>
              </a:prstGeom>
              <a:ln w="76200" cap="rnd">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8780361" y="4975921"/>
                <a:ext cx="148439" cy="71"/>
              </a:xfrm>
              <a:prstGeom prst="line">
                <a:avLst/>
              </a:prstGeom>
              <a:ln w="76200" cap="rnd">
                <a:solidFill>
                  <a:schemeClr val="bg2"/>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8781500" y="4337970"/>
                <a:ext cx="148439" cy="71"/>
              </a:xfrm>
              <a:prstGeom prst="line">
                <a:avLst/>
              </a:prstGeom>
              <a:ln w="76200" cap="rnd">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92CF18F1-3EAE-0145-99A5-89DB9C1B82B6}"/>
                </a:ext>
              </a:extLst>
            </p:cNvPr>
            <p:cNvGrpSpPr/>
            <p:nvPr/>
          </p:nvGrpSpPr>
          <p:grpSpPr>
            <a:xfrm>
              <a:off x="429203" y="2226456"/>
              <a:ext cx="11387235" cy="528136"/>
              <a:chOff x="429203" y="2274202"/>
              <a:chExt cx="11387235" cy="528136"/>
            </a:xfrm>
          </p:grpSpPr>
          <p:sp>
            <p:nvSpPr>
              <p:cNvPr id="83" name="TextBox 82"/>
              <p:cNvSpPr txBox="1"/>
              <p:nvPr/>
            </p:nvSpPr>
            <p:spPr>
              <a:xfrm>
                <a:off x="429203" y="2275014"/>
                <a:ext cx="1614982" cy="523220"/>
              </a:xfrm>
              <a:prstGeom prst="rect">
                <a:avLst/>
              </a:prstGeom>
              <a:noFill/>
              <a:ln>
                <a:noFill/>
              </a:ln>
            </p:spPr>
            <p:txBody>
              <a:bodyPr wrap="square" rtlCol="0">
                <a:spAutoFit/>
              </a:bodyPr>
              <a:lstStyle/>
              <a:p>
                <a:pPr algn="ctr"/>
                <a:r>
                  <a:rPr lang="en-US" sz="1400" dirty="0">
                    <a:solidFill>
                      <a:srgbClr val="FFFFFF"/>
                    </a:solidFill>
                  </a:rPr>
                  <a:t>Short-term </a:t>
                </a:r>
                <a:br>
                  <a:rPr lang="en-US" sz="1400" dirty="0">
                    <a:solidFill>
                      <a:srgbClr val="FFFFFF"/>
                    </a:solidFill>
                  </a:rPr>
                </a:br>
                <a:r>
                  <a:rPr lang="en-US" sz="1400" dirty="0">
                    <a:solidFill>
                      <a:srgbClr val="FFFFFF"/>
                    </a:solidFill>
                  </a:rPr>
                  <a:t>allocation</a:t>
                </a:r>
              </a:p>
            </p:txBody>
          </p:sp>
          <p:sp>
            <p:nvSpPr>
              <p:cNvPr id="84" name="TextBox 83"/>
              <p:cNvSpPr txBox="1"/>
              <p:nvPr/>
            </p:nvSpPr>
            <p:spPr>
              <a:xfrm>
                <a:off x="2166112" y="2275014"/>
                <a:ext cx="1930388" cy="523220"/>
              </a:xfrm>
              <a:prstGeom prst="rect">
                <a:avLst/>
              </a:prstGeom>
              <a:noFill/>
              <a:ln>
                <a:noFill/>
              </a:ln>
            </p:spPr>
            <p:txBody>
              <a:bodyPr wrap="square" rtlCol="0">
                <a:spAutoFit/>
              </a:bodyPr>
              <a:lstStyle/>
              <a:p>
                <a:pPr algn="ctr"/>
                <a:r>
                  <a:rPr lang="en-US" sz="1400" dirty="0">
                    <a:solidFill>
                      <a:srgbClr val="FFFFFF"/>
                    </a:solidFill>
                  </a:rPr>
                  <a:t>Conservative</a:t>
                </a:r>
                <a:br>
                  <a:rPr lang="en-US" sz="1400" dirty="0">
                    <a:solidFill>
                      <a:srgbClr val="FFFFFF"/>
                    </a:solidFill>
                  </a:rPr>
                </a:br>
                <a:r>
                  <a:rPr lang="en-US" sz="1400" dirty="0">
                    <a:solidFill>
                      <a:srgbClr val="FFFFFF"/>
                    </a:solidFill>
                  </a:rPr>
                  <a:t>allocation</a:t>
                </a:r>
              </a:p>
            </p:txBody>
          </p:sp>
          <p:sp>
            <p:nvSpPr>
              <p:cNvPr id="85" name="TextBox 84"/>
              <p:cNvSpPr txBox="1"/>
              <p:nvPr/>
            </p:nvSpPr>
            <p:spPr>
              <a:xfrm>
                <a:off x="4096500" y="2275015"/>
                <a:ext cx="1971359" cy="523220"/>
              </a:xfrm>
              <a:prstGeom prst="rect">
                <a:avLst/>
              </a:prstGeom>
              <a:noFill/>
              <a:ln>
                <a:noFill/>
              </a:ln>
            </p:spPr>
            <p:txBody>
              <a:bodyPr wrap="square" rtlCol="0">
                <a:spAutoFit/>
              </a:bodyPr>
              <a:lstStyle/>
              <a:p>
                <a:pPr algn="ctr"/>
                <a:r>
                  <a:rPr lang="en-US" sz="1400" dirty="0">
                    <a:solidFill>
                      <a:srgbClr val="FFFFFF"/>
                    </a:solidFill>
                  </a:rPr>
                  <a:t>Moderately</a:t>
                </a:r>
                <a:br>
                  <a:rPr lang="en-US" sz="1400" dirty="0">
                    <a:solidFill>
                      <a:srgbClr val="FFFFFF"/>
                    </a:solidFill>
                  </a:rPr>
                </a:br>
                <a:r>
                  <a:rPr lang="en-US" sz="1400" dirty="0">
                    <a:solidFill>
                      <a:srgbClr val="FFFFFF"/>
                    </a:solidFill>
                  </a:rPr>
                  <a:t>conservative</a:t>
                </a:r>
              </a:p>
            </p:txBody>
          </p:sp>
          <p:sp>
            <p:nvSpPr>
              <p:cNvPr id="86" name="TextBox 85"/>
              <p:cNvSpPr txBox="1"/>
              <p:nvPr/>
            </p:nvSpPr>
            <p:spPr>
              <a:xfrm>
                <a:off x="6046569" y="2275016"/>
                <a:ext cx="1930393" cy="523220"/>
              </a:xfrm>
              <a:prstGeom prst="rect">
                <a:avLst/>
              </a:prstGeom>
              <a:noFill/>
              <a:ln>
                <a:noFill/>
              </a:ln>
            </p:spPr>
            <p:txBody>
              <a:bodyPr wrap="square" rtlCol="0">
                <a:spAutoFit/>
              </a:bodyPr>
              <a:lstStyle/>
              <a:p>
                <a:pPr algn="ctr"/>
                <a:r>
                  <a:rPr lang="en-US" sz="1400" dirty="0">
                    <a:solidFill>
                      <a:srgbClr val="FFFFFF"/>
                    </a:solidFill>
                  </a:rPr>
                  <a:t>Moderate</a:t>
                </a:r>
                <a:br>
                  <a:rPr lang="en-US" sz="1400" dirty="0">
                    <a:solidFill>
                      <a:srgbClr val="FFFFFF"/>
                    </a:solidFill>
                  </a:rPr>
                </a:br>
                <a:r>
                  <a:rPr lang="en-US" sz="1400" dirty="0">
                    <a:solidFill>
                      <a:srgbClr val="FFFFFF"/>
                    </a:solidFill>
                  </a:rPr>
                  <a:t>allocation</a:t>
                </a:r>
              </a:p>
            </p:txBody>
          </p:sp>
          <p:sp>
            <p:nvSpPr>
              <p:cNvPr id="88" name="TextBox 87"/>
              <p:cNvSpPr txBox="1"/>
              <p:nvPr/>
            </p:nvSpPr>
            <p:spPr>
              <a:xfrm>
                <a:off x="7976949" y="2274202"/>
                <a:ext cx="1930393" cy="523220"/>
              </a:xfrm>
              <a:prstGeom prst="rect">
                <a:avLst/>
              </a:prstGeom>
              <a:noFill/>
              <a:ln>
                <a:noFill/>
              </a:ln>
            </p:spPr>
            <p:txBody>
              <a:bodyPr wrap="square" rtlCol="0">
                <a:spAutoFit/>
              </a:bodyPr>
              <a:lstStyle/>
              <a:p>
                <a:pPr algn="ctr"/>
                <a:r>
                  <a:rPr lang="en-US" sz="1400" dirty="0">
                    <a:solidFill>
                      <a:srgbClr val="FFFFFF"/>
                    </a:solidFill>
                  </a:rPr>
                  <a:t>Moderately</a:t>
                </a:r>
                <a:br>
                  <a:rPr lang="en-US" sz="1400" dirty="0">
                    <a:solidFill>
                      <a:srgbClr val="FFFFFF"/>
                    </a:solidFill>
                  </a:rPr>
                </a:br>
                <a:r>
                  <a:rPr lang="en-US" sz="1400" dirty="0">
                    <a:solidFill>
                      <a:srgbClr val="FFFFFF"/>
                    </a:solidFill>
                  </a:rPr>
                  <a:t>aggressive</a:t>
                </a:r>
              </a:p>
            </p:txBody>
          </p:sp>
          <p:sp>
            <p:nvSpPr>
              <p:cNvPr id="89" name="TextBox 88"/>
              <p:cNvSpPr txBox="1"/>
              <p:nvPr/>
            </p:nvSpPr>
            <p:spPr>
              <a:xfrm>
                <a:off x="9927015" y="2279118"/>
                <a:ext cx="1889423" cy="523220"/>
              </a:xfrm>
              <a:prstGeom prst="rect">
                <a:avLst/>
              </a:prstGeom>
              <a:noFill/>
              <a:ln>
                <a:noFill/>
              </a:ln>
            </p:spPr>
            <p:txBody>
              <a:bodyPr wrap="square" rtlCol="0">
                <a:spAutoFit/>
              </a:bodyPr>
              <a:lstStyle/>
              <a:p>
                <a:pPr algn="ctr"/>
                <a:r>
                  <a:rPr lang="en-US" sz="1400" dirty="0">
                    <a:solidFill>
                      <a:srgbClr val="FFFFFF"/>
                    </a:solidFill>
                  </a:rPr>
                  <a:t>Aggressive</a:t>
                </a:r>
                <a:br>
                  <a:rPr lang="en-US" sz="1400" dirty="0">
                    <a:solidFill>
                      <a:srgbClr val="FFFFFF"/>
                    </a:solidFill>
                  </a:rPr>
                </a:br>
                <a:r>
                  <a:rPr lang="en-US" sz="1400" dirty="0">
                    <a:solidFill>
                      <a:srgbClr val="FFFFFF"/>
                    </a:solidFill>
                  </a:rPr>
                  <a:t>allocation</a:t>
                </a:r>
              </a:p>
            </p:txBody>
          </p:sp>
        </p:grpSp>
        <p:sp>
          <p:nvSpPr>
            <p:cNvPr id="76" name="Rectangle 75">
              <a:extLst>
                <a:ext uri="{FF2B5EF4-FFF2-40B4-BE49-F238E27FC236}">
                  <a16:creationId xmlns:a16="http://schemas.microsoft.com/office/drawing/2014/main" id="{DA52E538-A905-6640-8436-B72FD30DA58C}"/>
                </a:ext>
              </a:extLst>
            </p:cNvPr>
            <p:cNvSpPr/>
            <p:nvPr/>
          </p:nvSpPr>
          <p:spPr>
            <a:xfrm>
              <a:off x="547640" y="1715396"/>
              <a:ext cx="4155701" cy="389636"/>
            </a:xfrm>
            <a:prstGeom prst="rect">
              <a:avLst/>
            </a:prstGeom>
          </p:spPr>
          <p:txBody>
            <a:bodyPr wrap="square" lIns="0" tIns="0" rIns="0" bIns="0">
              <a:noAutofit/>
            </a:bodyPr>
            <a:lstStyle/>
            <a:p>
              <a:pPr>
                <a:spcBef>
                  <a:spcPts val="1000"/>
                </a:spcBef>
                <a:buSzPct val="80000"/>
              </a:pPr>
              <a:r>
                <a:rPr lang="en-US" sz="1600" spc="20" dirty="0">
                  <a:solidFill>
                    <a:schemeClr val="accent5"/>
                  </a:solidFill>
                </a:rPr>
                <a:t>Schwab model portfolio allocations:</a:t>
              </a:r>
            </a:p>
          </p:txBody>
        </p:sp>
      </p:grpSp>
      <p:sp>
        <p:nvSpPr>
          <p:cNvPr id="82" name="TextBox 81">
            <a:extLst>
              <a:ext uri="{FF2B5EF4-FFF2-40B4-BE49-F238E27FC236}">
                <a16:creationId xmlns:a16="http://schemas.microsoft.com/office/drawing/2014/main" id="{29C1DEB4-9312-1F49-83DE-AA378953BB4F}"/>
              </a:ext>
            </a:extLst>
          </p:cNvPr>
          <p:cNvSpPr txBox="1"/>
          <p:nvPr/>
        </p:nvSpPr>
        <p:spPr>
          <a:xfrm>
            <a:off x="525166" y="395690"/>
            <a:ext cx="755335" cy="923330"/>
          </a:xfrm>
          <a:prstGeom prst="rect">
            <a:avLst/>
          </a:prstGeom>
          <a:noFill/>
        </p:spPr>
        <p:txBody>
          <a:bodyPr wrap="none" rtlCol="0" anchor="t">
            <a:spAutoFit/>
          </a:bodyPr>
          <a:lstStyle/>
          <a:p>
            <a:pPr>
              <a:lnSpc>
                <a:spcPct val="90000"/>
              </a:lnSpc>
            </a:pPr>
            <a:r>
              <a:rPr lang="en-US" sz="2000" dirty="0">
                <a:solidFill>
                  <a:schemeClr val="bg2"/>
                </a:solidFill>
                <a:latin typeface="+mj-lt"/>
              </a:rPr>
              <a:t>Step</a:t>
            </a:r>
          </a:p>
          <a:p>
            <a:pPr>
              <a:lnSpc>
                <a:spcPct val="90000"/>
              </a:lnSpc>
            </a:pPr>
            <a:r>
              <a:rPr lang="en-US" sz="4000" dirty="0">
                <a:solidFill>
                  <a:schemeClr val="bg2"/>
                </a:solidFill>
                <a:latin typeface="+mj-lt"/>
              </a:rPr>
              <a:t>02</a:t>
            </a:r>
          </a:p>
        </p:txBody>
      </p:sp>
    </p:spTree>
    <p:extLst>
      <p:ext uri="{BB962C8B-B14F-4D97-AF65-F5344CB8AC3E}">
        <p14:creationId xmlns:p14="http://schemas.microsoft.com/office/powerpoint/2010/main" val="399523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678384" y="380720"/>
            <a:ext cx="9036012" cy="846797"/>
          </a:xfrm>
        </p:spPr>
        <p:txBody>
          <a:bodyPr>
            <a:normAutofit fontScale="90000"/>
          </a:bodyPr>
          <a:lstStyle/>
          <a:p>
            <a:pPr>
              <a:lnSpc>
                <a:spcPct val="100000"/>
              </a:lnSpc>
              <a:spcBef>
                <a:spcPts val="900"/>
              </a:spcBef>
            </a:pPr>
            <a:r>
              <a:rPr lang="en-US" sz="3800" dirty="0">
                <a:solidFill>
                  <a:schemeClr val="bg1"/>
                </a:solidFill>
              </a:rPr>
              <a:t>Select types of fixed income investments</a:t>
            </a:r>
            <a:br>
              <a:rPr lang="en-US" sz="3600" dirty="0">
                <a:solidFill>
                  <a:schemeClr val="bg1"/>
                </a:solidFill>
              </a:rPr>
            </a:br>
            <a:r>
              <a:rPr lang="en-US" sz="2400" dirty="0">
                <a:solidFill>
                  <a:schemeClr val="bg1"/>
                </a:solidFill>
              </a:rPr>
              <a:t>Components of Bloomberg US Aggregate Bond Index</a:t>
            </a:r>
          </a:p>
        </p:txBody>
      </p:sp>
      <p:sp>
        <p:nvSpPr>
          <p:cNvPr id="13" name="Slide Number Placeholder 1"/>
          <p:cNvSpPr txBox="1">
            <a:spLocks/>
          </p:cNvSpPr>
          <p:nvPr/>
        </p:nvSpPr>
        <p:spPr>
          <a:xfrm>
            <a:off x="11799796" y="6341111"/>
            <a:ext cx="392204" cy="384810"/>
          </a:xfrm>
          <a:prstGeom prst="rect">
            <a:avLst/>
          </a:prstGeom>
          <a:solidFill>
            <a:schemeClr val="bg2"/>
          </a:solidFill>
        </p:spPr>
        <p:txBody>
          <a:bodyPr vert="horz" lIns="0" tIns="0" rIns="0" bIns="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C42D48-3D89-451C-9D14-12E9AAE2BFF0}" type="slidenum">
              <a:rPr lang="en-US" smtClean="0">
                <a:solidFill>
                  <a:srgbClr val="FFFFFF"/>
                </a:solidFill>
              </a:rPr>
              <a:pPr/>
              <a:t>12</a:t>
            </a:fld>
            <a:endParaRPr lang="en-US" dirty="0">
              <a:solidFill>
                <a:srgbClr val="FFFFFF"/>
              </a:solidFill>
            </a:endParaRPr>
          </a:p>
        </p:txBody>
      </p:sp>
      <p:sp>
        <p:nvSpPr>
          <p:cNvPr id="14" name="TextBox 13"/>
          <p:cNvSpPr txBox="1"/>
          <p:nvPr/>
        </p:nvSpPr>
        <p:spPr>
          <a:xfrm>
            <a:off x="7252399" y="6440199"/>
            <a:ext cx="4462724" cy="338554"/>
          </a:xfrm>
          <a:prstGeom prst="rect">
            <a:avLst/>
          </a:prstGeom>
          <a:noFill/>
        </p:spPr>
        <p:txBody>
          <a:bodyPr wrap="square" rtlCol="0">
            <a:spAutoFit/>
          </a:bodyPr>
          <a:lstStyle/>
          <a:p>
            <a:pPr algn="r"/>
            <a:r>
              <a:rPr lang="en-US" sz="800" dirty="0">
                <a:solidFill>
                  <a:srgbClr val="98A4AE"/>
                </a:solidFill>
              </a:rPr>
              <a:t>©2023 Charles Schwab &amp; Co., Inc. (“Schwab”). All rights reserved. Member SIPC.</a:t>
            </a:r>
          </a:p>
          <a:p>
            <a:pPr algn="r"/>
            <a:endParaRPr lang="en-US" sz="800" dirty="0">
              <a:latin typeface="Charles Modern Cond"/>
            </a:endParaRPr>
          </a:p>
        </p:txBody>
      </p:sp>
      <p:graphicFrame>
        <p:nvGraphicFramePr>
          <p:cNvPr id="3" name="Chart 2"/>
          <p:cNvGraphicFramePr/>
          <p:nvPr>
            <p:extLst>
              <p:ext uri="{D42A27DB-BD31-4B8C-83A1-F6EECF244321}">
                <p14:modId xmlns:p14="http://schemas.microsoft.com/office/powerpoint/2010/main" val="2626080073"/>
              </p:ext>
            </p:extLst>
          </p:nvPr>
        </p:nvGraphicFramePr>
        <p:xfrm>
          <a:off x="4927058" y="1741225"/>
          <a:ext cx="5865768" cy="3910512"/>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4"/>
          <p:cNvSpPr txBox="1">
            <a:spLocks/>
          </p:cNvSpPr>
          <p:nvPr/>
        </p:nvSpPr>
        <p:spPr>
          <a:xfrm>
            <a:off x="673836" y="2714236"/>
            <a:ext cx="3152124" cy="222115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400" kern="1200">
                <a:solidFill>
                  <a:schemeClr val="accent1">
                    <a:lumMod val="50000"/>
                  </a:schemeClr>
                </a:solidFill>
                <a:latin typeface="+mn-lt"/>
                <a:ea typeface="+mj-ea"/>
                <a:cs typeface="+mj-cs"/>
              </a:defRPr>
            </a:lvl1pPr>
          </a:lstStyle>
          <a:p>
            <a:pPr>
              <a:lnSpc>
                <a:spcPct val="100000"/>
              </a:lnSpc>
            </a:pPr>
            <a:r>
              <a:rPr lang="en-US" sz="1600" kern="0" dirty="0">
                <a:solidFill>
                  <a:srgbClr val="FFFFFF"/>
                </a:solidFill>
              </a:rPr>
              <a:t>The standard fixed income benchmark is 70% government related securities</a:t>
            </a:r>
          </a:p>
        </p:txBody>
      </p:sp>
      <p:grpSp>
        <p:nvGrpSpPr>
          <p:cNvPr id="11" name="Group 10">
            <a:extLst>
              <a:ext uri="{FF2B5EF4-FFF2-40B4-BE49-F238E27FC236}">
                <a16:creationId xmlns:a16="http://schemas.microsoft.com/office/drawing/2014/main" id="{FBAC6661-1E91-3F49-A93F-73787570D0E2}"/>
              </a:ext>
            </a:extLst>
          </p:cNvPr>
          <p:cNvGrpSpPr/>
          <p:nvPr/>
        </p:nvGrpSpPr>
        <p:grpSpPr>
          <a:xfrm>
            <a:off x="4329102" y="2803105"/>
            <a:ext cx="1380453" cy="738618"/>
            <a:chOff x="4329102" y="2803105"/>
            <a:chExt cx="1380453" cy="738618"/>
          </a:xfrm>
        </p:grpSpPr>
        <p:cxnSp>
          <p:nvCxnSpPr>
            <p:cNvPr id="16" name="Straight Connector 15"/>
            <p:cNvCxnSpPr/>
            <p:nvPr/>
          </p:nvCxnSpPr>
          <p:spPr>
            <a:xfrm>
              <a:off x="4367724" y="2803105"/>
              <a:ext cx="240225" cy="0"/>
            </a:xfrm>
            <a:prstGeom prst="line">
              <a:avLst/>
            </a:prstGeom>
            <a:ln w="76200" cap="rnd">
              <a:solidFill>
                <a:schemeClr val="tx2"/>
              </a:solidFill>
            </a:ln>
          </p:spPr>
          <p:style>
            <a:lnRef idx="2">
              <a:schemeClr val="accent1"/>
            </a:lnRef>
            <a:fillRef idx="0">
              <a:schemeClr val="accent1"/>
            </a:fillRef>
            <a:effectRef idx="1">
              <a:schemeClr val="accent1"/>
            </a:effectRef>
            <a:fontRef idx="minor">
              <a:schemeClr val="tx1"/>
            </a:fontRef>
          </p:style>
        </p:cxnSp>
        <p:sp>
          <p:nvSpPr>
            <p:cNvPr id="17" name="Title 4"/>
            <p:cNvSpPr txBox="1">
              <a:spLocks/>
            </p:cNvSpPr>
            <p:nvPr/>
          </p:nvSpPr>
          <p:spPr>
            <a:xfrm>
              <a:off x="4329102" y="2932927"/>
              <a:ext cx="1380453" cy="60879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400" kern="1200">
                  <a:solidFill>
                    <a:schemeClr val="accent1">
                      <a:lumMod val="50000"/>
                    </a:schemeClr>
                  </a:solidFill>
                  <a:latin typeface="+mn-lt"/>
                  <a:ea typeface="+mj-ea"/>
                  <a:cs typeface="+mj-cs"/>
                </a:defRPr>
              </a:lvl1pPr>
            </a:lstStyle>
            <a:p>
              <a:pPr>
                <a:lnSpc>
                  <a:spcPct val="100000"/>
                </a:lnSpc>
              </a:pPr>
              <a:r>
                <a:rPr lang="en-US" sz="1400" dirty="0">
                  <a:solidFill>
                    <a:srgbClr val="FFFFFF"/>
                  </a:solidFill>
                </a:rPr>
                <a:t>Stock</a:t>
              </a:r>
            </a:p>
            <a:p>
              <a:pPr>
                <a:lnSpc>
                  <a:spcPct val="100000"/>
                </a:lnSpc>
              </a:pPr>
              <a:r>
                <a:rPr lang="en-US" sz="1400" dirty="0">
                  <a:solidFill>
                    <a:srgbClr val="FFFFFF"/>
                  </a:solidFill>
                </a:rPr>
                <a:t>60%</a:t>
              </a:r>
            </a:p>
          </p:txBody>
        </p:sp>
        <p:cxnSp>
          <p:nvCxnSpPr>
            <p:cNvPr id="8" name="Straight Connector 7"/>
            <p:cNvCxnSpPr/>
            <p:nvPr/>
          </p:nvCxnSpPr>
          <p:spPr>
            <a:xfrm>
              <a:off x="4337594" y="3540634"/>
              <a:ext cx="640806" cy="0"/>
            </a:xfrm>
            <a:prstGeom prst="line">
              <a:avLst/>
            </a:prstGeom>
            <a:ln w="15875">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987834" y="3540634"/>
              <a:ext cx="264886" cy="0"/>
            </a:xfrm>
            <a:prstGeom prst="line">
              <a:avLst/>
            </a:prstGeom>
            <a:ln w="15875">
              <a:solidFill>
                <a:schemeClr val="tx1">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74DCD218-15E9-864C-B629-28A7F70E4175}"/>
              </a:ext>
            </a:extLst>
          </p:cNvPr>
          <p:cNvGrpSpPr/>
          <p:nvPr/>
        </p:nvGrpSpPr>
        <p:grpSpPr>
          <a:xfrm>
            <a:off x="7907818" y="3461466"/>
            <a:ext cx="1923793" cy="974920"/>
            <a:chOff x="7907818" y="3461466"/>
            <a:chExt cx="1923793" cy="974920"/>
          </a:xfrm>
        </p:grpSpPr>
        <p:grpSp>
          <p:nvGrpSpPr>
            <p:cNvPr id="6" name="Group 5">
              <a:extLst>
                <a:ext uri="{FF2B5EF4-FFF2-40B4-BE49-F238E27FC236}">
                  <a16:creationId xmlns:a16="http://schemas.microsoft.com/office/drawing/2014/main" id="{0A850288-207B-DE45-90C1-37BA22E2B732}"/>
                </a:ext>
              </a:extLst>
            </p:cNvPr>
            <p:cNvGrpSpPr/>
            <p:nvPr/>
          </p:nvGrpSpPr>
          <p:grpSpPr>
            <a:xfrm>
              <a:off x="7907818" y="3461466"/>
              <a:ext cx="1923793" cy="974920"/>
              <a:chOff x="7907818" y="4144218"/>
              <a:chExt cx="1923793" cy="974920"/>
            </a:xfrm>
          </p:grpSpPr>
          <p:cxnSp>
            <p:nvCxnSpPr>
              <p:cNvPr id="15" name="Straight Connector 14"/>
              <p:cNvCxnSpPr/>
              <p:nvPr/>
            </p:nvCxnSpPr>
            <p:spPr>
              <a:xfrm>
                <a:off x="8482342" y="4144218"/>
                <a:ext cx="240225" cy="0"/>
              </a:xfrm>
              <a:prstGeom prst="line">
                <a:avLst/>
              </a:prstGeom>
              <a:ln w="76200" cap="rnd">
                <a:solidFill>
                  <a:schemeClr val="accent1"/>
                </a:solidFill>
              </a:ln>
            </p:spPr>
            <p:style>
              <a:lnRef idx="2">
                <a:schemeClr val="accent1"/>
              </a:lnRef>
              <a:fillRef idx="0">
                <a:schemeClr val="accent1"/>
              </a:fillRef>
              <a:effectRef idx="1">
                <a:schemeClr val="accent1"/>
              </a:effectRef>
              <a:fontRef idx="minor">
                <a:schemeClr val="tx1"/>
              </a:fontRef>
            </p:style>
          </p:cxnSp>
          <p:sp>
            <p:nvSpPr>
              <p:cNvPr id="19" name="Title 4"/>
              <p:cNvSpPr txBox="1">
                <a:spLocks/>
              </p:cNvSpPr>
              <p:nvPr/>
            </p:nvSpPr>
            <p:spPr>
              <a:xfrm>
                <a:off x="8451158" y="4294225"/>
                <a:ext cx="1380453" cy="60879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400" kern="1200">
                    <a:solidFill>
                      <a:schemeClr val="accent1">
                        <a:lumMod val="50000"/>
                      </a:schemeClr>
                    </a:solidFill>
                    <a:latin typeface="+mn-lt"/>
                    <a:ea typeface="+mj-ea"/>
                    <a:cs typeface="+mj-cs"/>
                  </a:defRPr>
                </a:lvl1pPr>
              </a:lstStyle>
              <a:p>
                <a:pPr>
                  <a:lnSpc>
                    <a:spcPct val="100000"/>
                  </a:lnSpc>
                </a:pPr>
                <a:r>
                  <a:rPr lang="en-US" sz="1400" dirty="0">
                    <a:solidFill>
                      <a:srgbClr val="FFFFFF"/>
                    </a:solidFill>
                  </a:rPr>
                  <a:t>Fixed </a:t>
                </a:r>
                <a:br>
                  <a:rPr lang="en-US" sz="1400" dirty="0">
                    <a:solidFill>
                      <a:srgbClr val="FFFFFF"/>
                    </a:solidFill>
                  </a:rPr>
                </a:br>
                <a:r>
                  <a:rPr lang="en-US" sz="1400" dirty="0">
                    <a:solidFill>
                      <a:srgbClr val="FFFFFF"/>
                    </a:solidFill>
                  </a:rPr>
                  <a:t>income</a:t>
                </a:r>
              </a:p>
              <a:p>
                <a:pPr>
                  <a:lnSpc>
                    <a:spcPct val="100000"/>
                  </a:lnSpc>
                </a:pPr>
                <a:r>
                  <a:rPr lang="en-US" sz="1400" dirty="0">
                    <a:solidFill>
                      <a:srgbClr val="FFFFFF"/>
                    </a:solidFill>
                  </a:rPr>
                  <a:t>35%</a:t>
                </a:r>
              </a:p>
            </p:txBody>
          </p:sp>
          <p:cxnSp>
            <p:nvCxnSpPr>
              <p:cNvPr id="22" name="Straight Connector 21"/>
              <p:cNvCxnSpPr>
                <a:cxnSpLocks/>
              </p:cNvCxnSpPr>
              <p:nvPr/>
            </p:nvCxnSpPr>
            <p:spPr>
              <a:xfrm>
                <a:off x="7907818" y="5119138"/>
                <a:ext cx="1154902" cy="0"/>
              </a:xfrm>
              <a:prstGeom prst="line">
                <a:avLst/>
              </a:prstGeom>
              <a:ln w="15875">
                <a:solidFill>
                  <a:schemeClr val="bg2"/>
                </a:solidFill>
              </a:ln>
            </p:spPr>
            <p:style>
              <a:lnRef idx="2">
                <a:schemeClr val="accent1"/>
              </a:lnRef>
              <a:fillRef idx="0">
                <a:schemeClr val="accent1"/>
              </a:fillRef>
              <a:effectRef idx="1">
                <a:schemeClr val="accent1"/>
              </a:effectRef>
              <a:fontRef idx="minor">
                <a:schemeClr val="tx1"/>
              </a:fontRef>
            </p:style>
          </p:cxnSp>
        </p:grpSp>
        <p:cxnSp>
          <p:nvCxnSpPr>
            <p:cNvPr id="44" name="Straight Connector 43">
              <a:extLst>
                <a:ext uri="{FF2B5EF4-FFF2-40B4-BE49-F238E27FC236}">
                  <a16:creationId xmlns:a16="http://schemas.microsoft.com/office/drawing/2014/main" id="{1F4A6084-35E6-4F47-BDBE-37AAB9C40730}"/>
                </a:ext>
              </a:extLst>
            </p:cNvPr>
            <p:cNvCxnSpPr/>
            <p:nvPr/>
          </p:nvCxnSpPr>
          <p:spPr>
            <a:xfrm>
              <a:off x="7907818" y="4436386"/>
              <a:ext cx="264886" cy="0"/>
            </a:xfrm>
            <a:prstGeom prst="line">
              <a:avLst/>
            </a:prstGeom>
            <a:ln w="15875">
              <a:solidFill>
                <a:schemeClr val="tx1">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33" name="Group 32"/>
          <p:cNvGrpSpPr/>
          <p:nvPr/>
        </p:nvGrpSpPr>
        <p:grpSpPr>
          <a:xfrm>
            <a:off x="7223779" y="2371145"/>
            <a:ext cx="3098799" cy="2936240"/>
            <a:chOff x="7237617" y="2094654"/>
            <a:chExt cx="2241663" cy="2866330"/>
          </a:xfrm>
        </p:grpSpPr>
        <p:cxnSp>
          <p:nvCxnSpPr>
            <p:cNvPr id="29" name="Straight Connector 28"/>
            <p:cNvCxnSpPr/>
            <p:nvPr/>
          </p:nvCxnSpPr>
          <p:spPr>
            <a:xfrm>
              <a:off x="7237617" y="2094654"/>
              <a:ext cx="2235200" cy="0"/>
            </a:xfrm>
            <a:prstGeom prst="line">
              <a:avLst/>
            </a:prstGeom>
            <a:ln w="9525">
              <a:solidFill>
                <a:schemeClr val="bg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494845" y="4960984"/>
              <a:ext cx="1984435" cy="0"/>
            </a:xfrm>
            <a:prstGeom prst="line">
              <a:avLst/>
            </a:prstGeom>
            <a:ln w="9525">
              <a:solidFill>
                <a:schemeClr val="bg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grpSp>
      <p:sp>
        <p:nvSpPr>
          <p:cNvPr id="35" name="Rectangle 34"/>
          <p:cNvSpPr/>
          <p:nvPr/>
        </p:nvSpPr>
        <p:spPr>
          <a:xfrm>
            <a:off x="10332720" y="2371146"/>
            <a:ext cx="955040" cy="95504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10332720" y="3366826"/>
            <a:ext cx="955040" cy="95504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0332720" y="4372665"/>
            <a:ext cx="955040" cy="95504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10322560" y="2693584"/>
            <a:ext cx="976549" cy="615553"/>
          </a:xfrm>
          <a:prstGeom prst="rect">
            <a:avLst/>
          </a:prstGeom>
          <a:noFill/>
        </p:spPr>
        <p:txBody>
          <a:bodyPr wrap="none" rtlCol="0">
            <a:spAutoFit/>
          </a:bodyPr>
          <a:lstStyle/>
          <a:p>
            <a:r>
              <a:rPr lang="en-US" sz="900" dirty="0">
                <a:solidFill>
                  <a:schemeClr val="bg1"/>
                </a:solidFill>
              </a:rPr>
              <a:t>Treasuries and </a:t>
            </a:r>
            <a:br>
              <a:rPr lang="en-US" sz="900" dirty="0">
                <a:solidFill>
                  <a:schemeClr val="bg1"/>
                </a:solidFill>
              </a:rPr>
            </a:br>
            <a:r>
              <a:rPr lang="en-US" sz="900" dirty="0">
                <a:solidFill>
                  <a:schemeClr val="bg1"/>
                </a:solidFill>
              </a:rPr>
              <a:t>agency bonds</a:t>
            </a:r>
          </a:p>
          <a:p>
            <a:r>
              <a:rPr lang="en-US" sz="1600" dirty="0">
                <a:solidFill>
                  <a:schemeClr val="bg1"/>
                </a:solidFill>
              </a:rPr>
              <a:t>40%</a:t>
            </a:r>
          </a:p>
        </p:txBody>
      </p:sp>
      <p:sp>
        <p:nvSpPr>
          <p:cNvPr id="39" name="TextBox 38"/>
          <p:cNvSpPr txBox="1"/>
          <p:nvPr/>
        </p:nvSpPr>
        <p:spPr>
          <a:xfrm>
            <a:off x="10312401" y="3679104"/>
            <a:ext cx="1042273" cy="615553"/>
          </a:xfrm>
          <a:prstGeom prst="rect">
            <a:avLst/>
          </a:prstGeom>
          <a:noFill/>
        </p:spPr>
        <p:txBody>
          <a:bodyPr wrap="none" rtlCol="0">
            <a:spAutoFit/>
          </a:bodyPr>
          <a:lstStyle/>
          <a:p>
            <a:r>
              <a:rPr lang="en-US" sz="900" dirty="0">
                <a:solidFill>
                  <a:schemeClr val="bg1"/>
                </a:solidFill>
              </a:rPr>
              <a:t>Fannie, Freddie, </a:t>
            </a:r>
            <a:br>
              <a:rPr lang="en-US" sz="900" dirty="0">
                <a:solidFill>
                  <a:schemeClr val="bg1"/>
                </a:solidFill>
              </a:rPr>
            </a:br>
            <a:r>
              <a:rPr lang="en-US" sz="900" dirty="0">
                <a:solidFill>
                  <a:schemeClr val="bg1"/>
                </a:solidFill>
              </a:rPr>
              <a:t>and Ginnie Mae</a:t>
            </a:r>
          </a:p>
          <a:p>
            <a:r>
              <a:rPr lang="en-US" sz="1600" dirty="0">
                <a:solidFill>
                  <a:schemeClr val="bg1"/>
                </a:solidFill>
              </a:rPr>
              <a:t>30%</a:t>
            </a:r>
          </a:p>
        </p:txBody>
      </p:sp>
      <p:sp>
        <p:nvSpPr>
          <p:cNvPr id="40" name="TextBox 39"/>
          <p:cNvSpPr txBox="1"/>
          <p:nvPr/>
        </p:nvSpPr>
        <p:spPr>
          <a:xfrm>
            <a:off x="10312401" y="4654463"/>
            <a:ext cx="705642" cy="615553"/>
          </a:xfrm>
          <a:prstGeom prst="rect">
            <a:avLst/>
          </a:prstGeom>
          <a:noFill/>
        </p:spPr>
        <p:txBody>
          <a:bodyPr wrap="none" rtlCol="0">
            <a:spAutoFit/>
          </a:bodyPr>
          <a:lstStyle/>
          <a:p>
            <a:r>
              <a:rPr lang="en-US" sz="900" dirty="0">
                <a:solidFill>
                  <a:schemeClr val="bg1"/>
                </a:solidFill>
              </a:rPr>
              <a:t>Corporate</a:t>
            </a:r>
            <a:br>
              <a:rPr lang="en-US" sz="900" dirty="0">
                <a:solidFill>
                  <a:schemeClr val="bg1"/>
                </a:solidFill>
              </a:rPr>
            </a:br>
            <a:r>
              <a:rPr lang="en-US" sz="900" dirty="0">
                <a:solidFill>
                  <a:schemeClr val="bg1"/>
                </a:solidFill>
              </a:rPr>
              <a:t>bonds</a:t>
            </a:r>
          </a:p>
          <a:p>
            <a:r>
              <a:rPr lang="en-US" sz="1600" dirty="0">
                <a:solidFill>
                  <a:schemeClr val="bg1"/>
                </a:solidFill>
              </a:rPr>
              <a:t>30%</a:t>
            </a:r>
          </a:p>
        </p:txBody>
      </p:sp>
      <p:sp>
        <p:nvSpPr>
          <p:cNvPr id="45" name="TextBox 44"/>
          <p:cNvSpPr txBox="1"/>
          <p:nvPr/>
        </p:nvSpPr>
        <p:spPr>
          <a:xfrm>
            <a:off x="539353" y="5994197"/>
            <a:ext cx="6867281" cy="646331"/>
          </a:xfrm>
          <a:prstGeom prst="rect">
            <a:avLst/>
          </a:prstGeom>
          <a:noFill/>
        </p:spPr>
        <p:txBody>
          <a:bodyPr wrap="square" lIns="0" rtlCol="0" anchor="b">
            <a:spAutoFit/>
          </a:bodyPr>
          <a:lstStyle/>
          <a:p>
            <a:pPr lvl="0"/>
            <a:r>
              <a:rPr lang="en-US" altLang="en-US" sz="900" dirty="0">
                <a:solidFill>
                  <a:schemeClr val="bg2"/>
                </a:solidFill>
                <a:latin typeface="+mj-lt"/>
                <a:cs typeface="Arial" pitchFamily="34" charset="0"/>
              </a:rPr>
              <a:t>Source:  Schwab Center for Financial Research with data provided by Bloomberg. Data as of 12/31/2022. The Bloomberg US Aggregate Bond Index does not include municipal bonds, treasury inflation-protected securities (TIPS), or high-yield bonds. The percentages shown above are approximates. Commercial mortgage-backed securities and asset-backed securities are rolled into “corporate bonds”.</a:t>
            </a:r>
            <a:endParaRPr lang="en-US" sz="900" dirty="0">
              <a:solidFill>
                <a:schemeClr val="bg1"/>
              </a:solidFill>
              <a:latin typeface="+mj-lt"/>
            </a:endParaRPr>
          </a:p>
        </p:txBody>
      </p:sp>
      <p:sp>
        <p:nvSpPr>
          <p:cNvPr id="32" name="TextBox 31"/>
          <p:cNvSpPr txBox="1"/>
          <p:nvPr/>
        </p:nvSpPr>
        <p:spPr>
          <a:xfrm>
            <a:off x="525166" y="395690"/>
            <a:ext cx="755335" cy="923330"/>
          </a:xfrm>
          <a:prstGeom prst="rect">
            <a:avLst/>
          </a:prstGeom>
          <a:noFill/>
        </p:spPr>
        <p:txBody>
          <a:bodyPr wrap="none" rtlCol="0" anchor="t">
            <a:spAutoFit/>
          </a:bodyPr>
          <a:lstStyle/>
          <a:p>
            <a:pPr>
              <a:lnSpc>
                <a:spcPct val="90000"/>
              </a:lnSpc>
            </a:pPr>
            <a:r>
              <a:rPr lang="en-US" sz="2000" dirty="0">
                <a:solidFill>
                  <a:schemeClr val="bg2"/>
                </a:solidFill>
                <a:latin typeface="+mj-lt"/>
              </a:rPr>
              <a:t>Step</a:t>
            </a:r>
          </a:p>
          <a:p>
            <a:pPr>
              <a:lnSpc>
                <a:spcPct val="90000"/>
              </a:lnSpc>
            </a:pPr>
            <a:r>
              <a:rPr lang="en-US" sz="4000" dirty="0">
                <a:solidFill>
                  <a:schemeClr val="bg2"/>
                </a:solidFill>
                <a:latin typeface="+mj-lt"/>
              </a:rPr>
              <a:t>03</a:t>
            </a:r>
          </a:p>
        </p:txBody>
      </p:sp>
      <p:cxnSp>
        <p:nvCxnSpPr>
          <p:cNvPr id="34" name="Straight Connector 33"/>
          <p:cNvCxnSpPr/>
          <p:nvPr/>
        </p:nvCxnSpPr>
        <p:spPr>
          <a:xfrm>
            <a:off x="1391777" y="377152"/>
            <a:ext cx="0" cy="939030"/>
          </a:xfrm>
          <a:prstGeom prst="line">
            <a:avLst/>
          </a:prstGeom>
          <a:ln w="6350">
            <a:solidFill>
              <a:schemeClr val="bg2"/>
            </a:solidFill>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3D2E4392-9E40-8640-A519-460CA95312AD}"/>
              </a:ext>
            </a:extLst>
          </p:cNvPr>
          <p:cNvGrpSpPr/>
          <p:nvPr/>
        </p:nvGrpSpPr>
        <p:grpSpPr>
          <a:xfrm>
            <a:off x="6918960" y="1531586"/>
            <a:ext cx="2915540" cy="1147795"/>
            <a:chOff x="6918960" y="1531586"/>
            <a:chExt cx="2915540" cy="1147795"/>
          </a:xfrm>
        </p:grpSpPr>
        <p:grpSp>
          <p:nvGrpSpPr>
            <p:cNvPr id="4" name="Group 3">
              <a:extLst>
                <a:ext uri="{FF2B5EF4-FFF2-40B4-BE49-F238E27FC236}">
                  <a16:creationId xmlns:a16="http://schemas.microsoft.com/office/drawing/2014/main" id="{D3CAC033-8004-7445-B518-7FC5C4E36621}"/>
                </a:ext>
              </a:extLst>
            </p:cNvPr>
            <p:cNvGrpSpPr/>
            <p:nvPr/>
          </p:nvGrpSpPr>
          <p:grpSpPr>
            <a:xfrm>
              <a:off x="8454047" y="1531586"/>
              <a:ext cx="1380453" cy="733404"/>
              <a:chOff x="8454047" y="1482818"/>
              <a:chExt cx="1380453" cy="733404"/>
            </a:xfrm>
          </p:grpSpPr>
          <p:cxnSp>
            <p:nvCxnSpPr>
              <p:cNvPr id="18" name="Straight Connector 17"/>
              <p:cNvCxnSpPr/>
              <p:nvPr/>
            </p:nvCxnSpPr>
            <p:spPr>
              <a:xfrm>
                <a:off x="8483417" y="1482818"/>
                <a:ext cx="240225" cy="0"/>
              </a:xfrm>
              <a:prstGeom prst="line">
                <a:avLst/>
              </a:prstGeom>
              <a:ln w="76200" cap="rnd">
                <a:solidFill>
                  <a:schemeClr val="bg2"/>
                </a:solidFill>
              </a:ln>
            </p:spPr>
            <p:style>
              <a:lnRef idx="2">
                <a:schemeClr val="accent1"/>
              </a:lnRef>
              <a:fillRef idx="0">
                <a:schemeClr val="accent1"/>
              </a:fillRef>
              <a:effectRef idx="1">
                <a:schemeClr val="accent1"/>
              </a:effectRef>
              <a:fontRef idx="minor">
                <a:schemeClr val="tx1"/>
              </a:fontRef>
            </p:style>
          </p:cxnSp>
          <p:sp>
            <p:nvSpPr>
              <p:cNvPr id="20" name="Title 4"/>
              <p:cNvSpPr txBox="1">
                <a:spLocks/>
              </p:cNvSpPr>
              <p:nvPr/>
            </p:nvSpPr>
            <p:spPr>
              <a:xfrm>
                <a:off x="8454047" y="1607426"/>
                <a:ext cx="1380453" cy="60879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400" kern="1200">
                    <a:solidFill>
                      <a:schemeClr val="accent1">
                        <a:lumMod val="50000"/>
                      </a:schemeClr>
                    </a:solidFill>
                    <a:latin typeface="+mn-lt"/>
                    <a:ea typeface="+mj-ea"/>
                    <a:cs typeface="+mj-cs"/>
                  </a:defRPr>
                </a:lvl1pPr>
              </a:lstStyle>
              <a:p>
                <a:pPr>
                  <a:lnSpc>
                    <a:spcPct val="100000"/>
                  </a:lnSpc>
                </a:pPr>
                <a:r>
                  <a:rPr lang="en-US" sz="1400" dirty="0">
                    <a:solidFill>
                      <a:srgbClr val="FFFFFF"/>
                    </a:solidFill>
                  </a:rPr>
                  <a:t>Cash</a:t>
                </a:r>
                <a:br>
                  <a:rPr lang="en-US" sz="1400" dirty="0">
                    <a:solidFill>
                      <a:srgbClr val="FFFFFF"/>
                    </a:solidFill>
                  </a:rPr>
                </a:br>
                <a:r>
                  <a:rPr lang="en-US" sz="1400" dirty="0">
                    <a:solidFill>
                      <a:srgbClr val="FFFFFF"/>
                    </a:solidFill>
                  </a:rPr>
                  <a:t>5%</a:t>
                </a:r>
              </a:p>
            </p:txBody>
          </p:sp>
        </p:grpSp>
        <p:sp>
          <p:nvSpPr>
            <p:cNvPr id="30" name="Freeform 29"/>
            <p:cNvSpPr/>
            <p:nvPr/>
          </p:nvSpPr>
          <p:spPr>
            <a:xfrm>
              <a:off x="6918960" y="2240065"/>
              <a:ext cx="2133600" cy="92711"/>
            </a:xfrm>
            <a:custGeom>
              <a:avLst/>
              <a:gdLst>
                <a:gd name="connsiteX0" fmla="*/ 2133600 w 2133600"/>
                <a:gd name="connsiteY0" fmla="*/ 0 h 335280"/>
                <a:gd name="connsiteX1" fmla="*/ 0 w 2133600"/>
                <a:gd name="connsiteY1" fmla="*/ 10160 h 335280"/>
                <a:gd name="connsiteX2" fmla="*/ 0 w 2133600"/>
                <a:gd name="connsiteY2" fmla="*/ 335280 h 335280"/>
                <a:gd name="connsiteX3" fmla="*/ 0 w 2133600"/>
                <a:gd name="connsiteY3" fmla="*/ 335280 h 335280"/>
              </a:gdLst>
              <a:ahLst/>
              <a:cxnLst>
                <a:cxn ang="0">
                  <a:pos x="connsiteX0" y="connsiteY0"/>
                </a:cxn>
                <a:cxn ang="0">
                  <a:pos x="connsiteX1" y="connsiteY1"/>
                </a:cxn>
                <a:cxn ang="0">
                  <a:pos x="connsiteX2" y="connsiteY2"/>
                </a:cxn>
                <a:cxn ang="0">
                  <a:pos x="connsiteX3" y="connsiteY3"/>
                </a:cxn>
              </a:cxnLst>
              <a:rect l="l" t="t" r="r" b="b"/>
              <a:pathLst>
                <a:path w="2133600" h="335280">
                  <a:moveTo>
                    <a:pt x="2133600" y="0"/>
                  </a:moveTo>
                  <a:lnTo>
                    <a:pt x="0" y="10160"/>
                  </a:lnTo>
                  <a:lnTo>
                    <a:pt x="0" y="335280"/>
                  </a:lnTo>
                  <a:lnTo>
                    <a:pt x="0" y="335280"/>
                  </a:lnTo>
                </a:path>
              </a:pathLst>
            </a:custGeom>
            <a:ln>
              <a:solidFill>
                <a:schemeClr val="bg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21DEC795-3900-FD41-8322-462E5C925C3C}"/>
                </a:ext>
              </a:extLst>
            </p:cNvPr>
            <p:cNvCxnSpPr>
              <a:cxnSpLocks/>
            </p:cNvCxnSpPr>
            <p:nvPr/>
          </p:nvCxnSpPr>
          <p:spPr>
            <a:xfrm>
              <a:off x="6918960" y="2332776"/>
              <a:ext cx="0" cy="346605"/>
            </a:xfrm>
            <a:prstGeom prst="line">
              <a:avLst/>
            </a:prstGeom>
            <a:ln w="15875">
              <a:solidFill>
                <a:schemeClr val="tx1">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0500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55" name="TextBox 54"/>
          <p:cNvSpPr txBox="1"/>
          <p:nvPr/>
        </p:nvSpPr>
        <p:spPr>
          <a:xfrm>
            <a:off x="601580" y="5913849"/>
            <a:ext cx="6566138" cy="692497"/>
          </a:xfrm>
          <a:prstGeom prst="rect">
            <a:avLst/>
          </a:prstGeom>
          <a:noFill/>
        </p:spPr>
        <p:txBody>
          <a:bodyPr wrap="square" lIns="0" tIns="0" rIns="0" bIns="0" rtlCol="0" anchor="b">
            <a:spAutoFit/>
          </a:bodyPr>
          <a:lstStyle/>
          <a:p>
            <a:pPr>
              <a:spcBef>
                <a:spcPts val="300"/>
              </a:spcBef>
              <a:spcAft>
                <a:spcPct val="0"/>
              </a:spcAft>
              <a:defRPr/>
            </a:pPr>
            <a:r>
              <a:rPr lang="en-US" altLang="en-US" sz="900" spc="-20" dirty="0">
                <a:solidFill>
                  <a:schemeClr val="bg2"/>
                </a:solidFill>
                <a:latin typeface="+mj-lt"/>
                <a:cs typeface="Charles Modern Cond Light"/>
              </a:rPr>
              <a:t>International investments involve additional risks, which include differences in financial accounting standards, currency fluctuations, political instability, foreign taxes and regulations, and the potential for illiquid markets. Investing in emerging markets may accentuate these risks. Preferred stocks generally have lower credit ratings than the firm’s individual bonds. They generally have a lower claim to assets than the firm’s individual bonds, and often have higher yields than the firm’s individual bonds due to these risk characteristics. Preferred stocks are often callable, meaning the issuing company may redeem the stock at a certain price after a certain date.</a:t>
            </a:r>
          </a:p>
        </p:txBody>
      </p:sp>
      <p:sp>
        <p:nvSpPr>
          <p:cNvPr id="23" name="Slide Number Placeholder 1"/>
          <p:cNvSpPr txBox="1">
            <a:spLocks/>
          </p:cNvSpPr>
          <p:nvPr/>
        </p:nvSpPr>
        <p:spPr>
          <a:xfrm>
            <a:off x="11799796" y="6341111"/>
            <a:ext cx="392204" cy="384810"/>
          </a:xfrm>
          <a:prstGeom prst="rect">
            <a:avLst/>
          </a:prstGeom>
          <a:solidFill>
            <a:schemeClr val="bg2"/>
          </a:solidFill>
        </p:spPr>
        <p:txBody>
          <a:bodyPr vert="horz" lIns="0" tIns="0" rIns="0" bIns="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C42D48-3D89-451C-9D14-12E9AAE2BFF0}" type="slidenum">
              <a:rPr lang="en-US" smtClean="0">
                <a:solidFill>
                  <a:srgbClr val="FFFFFF"/>
                </a:solidFill>
              </a:rPr>
              <a:pPr/>
              <a:t>13</a:t>
            </a:fld>
            <a:endParaRPr lang="en-US" dirty="0">
              <a:solidFill>
                <a:srgbClr val="FFFFFF"/>
              </a:solidFill>
            </a:endParaRPr>
          </a:p>
        </p:txBody>
      </p:sp>
      <p:sp>
        <p:nvSpPr>
          <p:cNvPr id="24" name="TextBox 23"/>
          <p:cNvSpPr txBox="1"/>
          <p:nvPr/>
        </p:nvSpPr>
        <p:spPr>
          <a:xfrm>
            <a:off x="7252399" y="6440199"/>
            <a:ext cx="4462724" cy="338554"/>
          </a:xfrm>
          <a:prstGeom prst="rect">
            <a:avLst/>
          </a:prstGeom>
          <a:noFill/>
        </p:spPr>
        <p:txBody>
          <a:bodyPr wrap="square" rtlCol="0">
            <a:spAutoFit/>
          </a:bodyPr>
          <a:lstStyle/>
          <a:p>
            <a:pPr algn="r"/>
            <a:r>
              <a:rPr lang="en-US" sz="800" dirty="0">
                <a:solidFill>
                  <a:srgbClr val="98A4AE"/>
                </a:solidFill>
              </a:rPr>
              <a:t>©2023 Charles Schwab &amp; Co., Inc. (“Schwab”). All rights reserved. Member SIPC.</a:t>
            </a:r>
          </a:p>
          <a:p>
            <a:pPr algn="r"/>
            <a:endParaRPr lang="en-US" sz="800" dirty="0"/>
          </a:p>
        </p:txBody>
      </p:sp>
      <p:sp>
        <p:nvSpPr>
          <p:cNvPr id="29" name="Title 4"/>
          <p:cNvSpPr txBox="1">
            <a:spLocks/>
          </p:cNvSpPr>
          <p:nvPr/>
        </p:nvSpPr>
        <p:spPr>
          <a:xfrm>
            <a:off x="1678436" y="398862"/>
            <a:ext cx="9036012" cy="846797"/>
          </a:xfrm>
          <a:prstGeom prst="rect">
            <a:avLst/>
          </a:prstGeom>
        </p:spPr>
        <p:txBody>
          <a:bodyPr vert="horz" lIns="0" tIns="0" rIns="0" bIns="0" rtlCol="0" anchor="t">
            <a:normAutofit fontScale="97500"/>
          </a:bodyPr>
          <a:lstStyle>
            <a:lvl1pPr algn="l" defTabSz="914400" rtl="0" eaLnBrk="1" latinLnBrk="0" hangingPunct="1">
              <a:lnSpc>
                <a:spcPct val="90000"/>
              </a:lnSpc>
              <a:spcBef>
                <a:spcPct val="0"/>
              </a:spcBef>
              <a:buNone/>
              <a:defRPr sz="3400" kern="1200">
                <a:solidFill>
                  <a:schemeClr val="accent1">
                    <a:lumMod val="50000"/>
                  </a:schemeClr>
                </a:solidFill>
                <a:latin typeface="+mn-lt"/>
                <a:ea typeface="+mj-ea"/>
                <a:cs typeface="+mj-cs"/>
              </a:defRPr>
            </a:lvl1pPr>
          </a:lstStyle>
          <a:p>
            <a:pPr>
              <a:lnSpc>
                <a:spcPct val="110000"/>
              </a:lnSpc>
              <a:spcBef>
                <a:spcPts val="900"/>
              </a:spcBef>
            </a:pPr>
            <a:r>
              <a:rPr lang="en-US" sz="3500" dirty="0">
                <a:solidFill>
                  <a:schemeClr val="bg1"/>
                </a:solidFill>
              </a:rPr>
              <a:t>Select types of fixed income investments</a:t>
            </a:r>
          </a:p>
          <a:p>
            <a:pPr>
              <a:lnSpc>
                <a:spcPct val="110000"/>
              </a:lnSpc>
              <a:spcBef>
                <a:spcPts val="900"/>
              </a:spcBef>
            </a:pPr>
            <a:endParaRPr lang="en-US" sz="2700" dirty="0">
              <a:solidFill>
                <a:schemeClr val="tx1"/>
              </a:solidFill>
            </a:endParaRPr>
          </a:p>
        </p:txBody>
      </p:sp>
      <p:sp>
        <p:nvSpPr>
          <p:cNvPr id="40" name="TextBox 39"/>
          <p:cNvSpPr txBox="1"/>
          <p:nvPr/>
        </p:nvSpPr>
        <p:spPr>
          <a:xfrm>
            <a:off x="525166" y="395690"/>
            <a:ext cx="755335" cy="923330"/>
          </a:xfrm>
          <a:prstGeom prst="rect">
            <a:avLst/>
          </a:prstGeom>
          <a:noFill/>
        </p:spPr>
        <p:txBody>
          <a:bodyPr wrap="none" rtlCol="0" anchor="t">
            <a:spAutoFit/>
          </a:bodyPr>
          <a:lstStyle/>
          <a:p>
            <a:pPr>
              <a:lnSpc>
                <a:spcPct val="90000"/>
              </a:lnSpc>
            </a:pPr>
            <a:r>
              <a:rPr lang="en-US" sz="2000" dirty="0">
                <a:solidFill>
                  <a:schemeClr val="bg2"/>
                </a:solidFill>
                <a:latin typeface="+mj-lt"/>
              </a:rPr>
              <a:t>Step</a:t>
            </a:r>
          </a:p>
          <a:p>
            <a:pPr>
              <a:lnSpc>
                <a:spcPct val="90000"/>
              </a:lnSpc>
            </a:pPr>
            <a:r>
              <a:rPr lang="en-US" sz="4000" dirty="0">
                <a:solidFill>
                  <a:schemeClr val="bg2"/>
                </a:solidFill>
                <a:latin typeface="+mj-lt"/>
              </a:rPr>
              <a:t>03</a:t>
            </a:r>
          </a:p>
        </p:txBody>
      </p:sp>
      <p:cxnSp>
        <p:nvCxnSpPr>
          <p:cNvPr id="42" name="Straight Connector 41"/>
          <p:cNvCxnSpPr/>
          <p:nvPr/>
        </p:nvCxnSpPr>
        <p:spPr>
          <a:xfrm>
            <a:off x="1391777" y="377152"/>
            <a:ext cx="0" cy="939030"/>
          </a:xfrm>
          <a:prstGeom prst="line">
            <a:avLst/>
          </a:prstGeom>
          <a:ln w="6350">
            <a:solidFill>
              <a:schemeClr val="bg2"/>
            </a:solidFill>
          </a:ln>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A378E3F8-2C72-B04A-8787-F1A7016CCAD0}"/>
              </a:ext>
            </a:extLst>
          </p:cNvPr>
          <p:cNvGrpSpPr/>
          <p:nvPr/>
        </p:nvGrpSpPr>
        <p:grpSpPr>
          <a:xfrm>
            <a:off x="1678436" y="1738831"/>
            <a:ext cx="2008480" cy="3636583"/>
            <a:chOff x="1678436" y="1738831"/>
            <a:chExt cx="2008480" cy="3636583"/>
          </a:xfrm>
        </p:grpSpPr>
        <p:sp>
          <p:nvSpPr>
            <p:cNvPr id="9" name="Rectangle 8">
              <a:extLst>
                <a:ext uri="{FF2B5EF4-FFF2-40B4-BE49-F238E27FC236}">
                  <a16:creationId xmlns:a16="http://schemas.microsoft.com/office/drawing/2014/main" id="{4BFE9C10-E3BA-8A43-9888-C50C97AA529A}"/>
                </a:ext>
              </a:extLst>
            </p:cNvPr>
            <p:cNvSpPr/>
            <p:nvPr/>
          </p:nvSpPr>
          <p:spPr>
            <a:xfrm>
              <a:off x="1678436" y="1738831"/>
              <a:ext cx="2008480" cy="2008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82880" rIns="0" bIns="0" rtlCol="0" anchor="t"/>
            <a:lstStyle/>
            <a:p>
              <a:pPr lvl="0">
                <a:lnSpc>
                  <a:spcPct val="95000"/>
                </a:lnSpc>
                <a:spcBef>
                  <a:spcPts val="1000"/>
                </a:spcBef>
                <a:buSzPct val="80000"/>
              </a:pPr>
              <a:r>
                <a:rPr lang="en-US" sz="1600" b="1" dirty="0">
                  <a:solidFill>
                    <a:schemeClr val="bg1"/>
                  </a:solidFill>
                </a:rPr>
                <a:t>Short-term bonds</a:t>
              </a:r>
            </a:p>
            <a:p>
              <a:pPr lvl="0">
                <a:spcBef>
                  <a:spcPts val="1200"/>
                </a:spcBef>
                <a:buSzPct val="80000"/>
              </a:pPr>
              <a:r>
                <a:rPr lang="en-US" sz="1600" dirty="0">
                  <a:solidFill>
                    <a:schemeClr val="bg1"/>
                  </a:solidFill>
                </a:rPr>
                <a:t>Focus here for </a:t>
              </a:r>
              <a:br>
                <a:rPr lang="en-US" sz="1600" dirty="0">
                  <a:solidFill>
                    <a:schemeClr val="bg1"/>
                  </a:solidFill>
                </a:rPr>
              </a:br>
              <a:r>
                <a:rPr lang="en-US" sz="1600" dirty="0">
                  <a:solidFill>
                    <a:schemeClr val="bg1"/>
                  </a:solidFill>
                </a:rPr>
                <a:t>short-term needs</a:t>
              </a:r>
            </a:p>
          </p:txBody>
        </p:sp>
        <p:sp>
          <p:nvSpPr>
            <p:cNvPr id="10" name="TextBox 9">
              <a:extLst>
                <a:ext uri="{FF2B5EF4-FFF2-40B4-BE49-F238E27FC236}">
                  <a16:creationId xmlns:a16="http://schemas.microsoft.com/office/drawing/2014/main" id="{BF6284B1-F5ED-1B4C-B092-32A00954F632}"/>
                </a:ext>
              </a:extLst>
            </p:cNvPr>
            <p:cNvSpPr txBox="1"/>
            <p:nvPr/>
          </p:nvSpPr>
          <p:spPr>
            <a:xfrm>
              <a:off x="1678436" y="4036586"/>
              <a:ext cx="1902765" cy="1338828"/>
            </a:xfrm>
            <a:prstGeom prst="rect">
              <a:avLst/>
            </a:prstGeom>
            <a:noFill/>
          </p:spPr>
          <p:txBody>
            <a:bodyPr wrap="none" lIns="0" tIns="0" rIns="0" bIns="0" rtlCol="0">
              <a:spAutoFit/>
            </a:bodyPr>
            <a:lstStyle/>
            <a:p>
              <a:pPr marL="171450" indent="-171450">
                <a:spcBef>
                  <a:spcPts val="600"/>
                </a:spcBef>
                <a:buSzPct val="80000"/>
                <a:buFont typeface="Wingdings" pitchFamily="2" charset="2"/>
                <a:buChar char="§"/>
              </a:pPr>
              <a:r>
                <a:rPr lang="en-US" sz="1200" dirty="0">
                  <a:solidFill>
                    <a:srgbClr val="FFFFFF"/>
                  </a:solidFill>
                </a:rPr>
                <a:t>Short-term treasuries</a:t>
              </a:r>
            </a:p>
            <a:p>
              <a:pPr marL="171450" indent="-171450">
                <a:spcBef>
                  <a:spcPts val="600"/>
                </a:spcBef>
                <a:buSzPct val="80000"/>
                <a:buFont typeface="Wingdings" pitchFamily="2" charset="2"/>
                <a:buChar char="§"/>
              </a:pPr>
              <a:r>
                <a:rPr lang="en-US" sz="1200" dirty="0">
                  <a:solidFill>
                    <a:srgbClr val="FFFFFF"/>
                  </a:solidFill>
                </a:rPr>
                <a:t>Short-term municipalities</a:t>
              </a:r>
            </a:p>
            <a:p>
              <a:pPr marL="171450" indent="-171450">
                <a:spcBef>
                  <a:spcPts val="600"/>
                </a:spcBef>
                <a:buSzPct val="80000"/>
                <a:buFont typeface="Wingdings" pitchFamily="2" charset="2"/>
                <a:buChar char="§"/>
              </a:pPr>
              <a:r>
                <a:rPr lang="en-US" sz="1200" dirty="0">
                  <a:solidFill>
                    <a:srgbClr val="FFFFFF"/>
                  </a:solidFill>
                </a:rPr>
                <a:t>Short-term corporates</a:t>
              </a:r>
            </a:p>
            <a:p>
              <a:pPr marL="171450" indent="-171450">
                <a:spcBef>
                  <a:spcPts val="600"/>
                </a:spcBef>
                <a:buSzPct val="80000"/>
                <a:buFont typeface="Wingdings" pitchFamily="2" charset="2"/>
                <a:buChar char="§"/>
              </a:pPr>
              <a:r>
                <a:rPr lang="en-US" sz="1200" dirty="0">
                  <a:solidFill>
                    <a:srgbClr val="FFFFFF"/>
                  </a:solidFill>
                </a:rPr>
                <a:t>Certificates of Deposit</a:t>
              </a:r>
            </a:p>
            <a:p>
              <a:endParaRPr lang="en-US" sz="1200" dirty="0">
                <a:solidFill>
                  <a:srgbClr val="FFFFFF"/>
                </a:solidFill>
              </a:endParaRPr>
            </a:p>
            <a:p>
              <a:endParaRPr lang="en-US" sz="1200" dirty="0">
                <a:solidFill>
                  <a:srgbClr val="FFFFFF"/>
                </a:solidFill>
              </a:endParaRPr>
            </a:p>
          </p:txBody>
        </p:sp>
      </p:grpSp>
      <p:grpSp>
        <p:nvGrpSpPr>
          <p:cNvPr id="14" name="Group 13">
            <a:extLst>
              <a:ext uri="{FF2B5EF4-FFF2-40B4-BE49-F238E27FC236}">
                <a16:creationId xmlns:a16="http://schemas.microsoft.com/office/drawing/2014/main" id="{1FDB0754-8309-4443-8111-3E2852C75116}"/>
              </a:ext>
            </a:extLst>
          </p:cNvPr>
          <p:cNvGrpSpPr/>
          <p:nvPr/>
        </p:nvGrpSpPr>
        <p:grpSpPr>
          <a:xfrm>
            <a:off x="4329907" y="1694340"/>
            <a:ext cx="2950820" cy="4204294"/>
            <a:chOff x="4329907" y="1694340"/>
            <a:chExt cx="2950820" cy="4204294"/>
          </a:xfrm>
        </p:grpSpPr>
        <p:sp>
          <p:nvSpPr>
            <p:cNvPr id="60" name="Rectangle 59">
              <a:extLst>
                <a:ext uri="{FF2B5EF4-FFF2-40B4-BE49-F238E27FC236}">
                  <a16:creationId xmlns:a16="http://schemas.microsoft.com/office/drawing/2014/main" id="{06BBEDAC-ECE9-BF43-8E1B-F1C20351E66C}"/>
                </a:ext>
              </a:extLst>
            </p:cNvPr>
            <p:cNvSpPr/>
            <p:nvPr/>
          </p:nvSpPr>
          <p:spPr>
            <a:xfrm>
              <a:off x="5002067" y="1738831"/>
              <a:ext cx="2008480" cy="2008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82880" rIns="0" bIns="0" rtlCol="0" anchor="t"/>
            <a:lstStyle/>
            <a:p>
              <a:pPr lvl="0">
                <a:lnSpc>
                  <a:spcPct val="95000"/>
                </a:lnSpc>
                <a:spcBef>
                  <a:spcPts val="1000"/>
                </a:spcBef>
                <a:buSzPct val="80000"/>
              </a:pPr>
              <a:r>
                <a:rPr lang="en-US" sz="1600" b="1" dirty="0">
                  <a:solidFill>
                    <a:schemeClr val="bg1"/>
                  </a:solidFill>
                </a:rPr>
                <a:t>Core bonds</a:t>
              </a:r>
            </a:p>
            <a:p>
              <a:pPr lvl="0">
                <a:spcBef>
                  <a:spcPts val="1200"/>
                </a:spcBef>
                <a:buSzPct val="80000"/>
              </a:pPr>
              <a:r>
                <a:rPr lang="en-US" sz="1600" dirty="0">
                  <a:solidFill>
                    <a:schemeClr val="bg1"/>
                  </a:solidFill>
                </a:rPr>
                <a:t>Focus here for </a:t>
              </a:r>
              <a:br>
                <a:rPr lang="en-US" sz="1600" dirty="0">
                  <a:solidFill>
                    <a:schemeClr val="bg1"/>
                  </a:solidFill>
                </a:rPr>
              </a:br>
              <a:r>
                <a:rPr lang="en-US" sz="1600" dirty="0">
                  <a:solidFill>
                    <a:schemeClr val="bg1"/>
                  </a:solidFill>
                </a:rPr>
                <a:t>up to 100% of the remainder of </a:t>
              </a:r>
              <a:br>
                <a:rPr lang="en-US" sz="1600" dirty="0">
                  <a:solidFill>
                    <a:schemeClr val="bg1"/>
                  </a:solidFill>
                </a:rPr>
              </a:br>
              <a:r>
                <a:rPr lang="en-US" sz="1600" dirty="0">
                  <a:solidFill>
                    <a:schemeClr val="bg1"/>
                  </a:solidFill>
                </a:rPr>
                <a:t>a well-balanced portfolio</a:t>
              </a:r>
            </a:p>
          </p:txBody>
        </p:sp>
        <p:sp>
          <p:nvSpPr>
            <p:cNvPr id="64" name="TextBox 63">
              <a:extLst>
                <a:ext uri="{FF2B5EF4-FFF2-40B4-BE49-F238E27FC236}">
                  <a16:creationId xmlns:a16="http://schemas.microsoft.com/office/drawing/2014/main" id="{DF27C245-DE0C-B544-BCE6-4230A350D4A7}"/>
                </a:ext>
              </a:extLst>
            </p:cNvPr>
            <p:cNvSpPr txBox="1"/>
            <p:nvPr/>
          </p:nvSpPr>
          <p:spPr>
            <a:xfrm>
              <a:off x="5002859" y="4036586"/>
              <a:ext cx="2277868" cy="1862048"/>
            </a:xfrm>
            <a:prstGeom prst="rect">
              <a:avLst/>
            </a:prstGeom>
            <a:noFill/>
          </p:spPr>
          <p:txBody>
            <a:bodyPr wrap="none" lIns="0" tIns="0" rIns="0" bIns="0" rtlCol="0">
              <a:spAutoFit/>
            </a:bodyPr>
            <a:lstStyle/>
            <a:p>
              <a:pPr marL="171450" indent="-171450">
                <a:spcBef>
                  <a:spcPts val="600"/>
                </a:spcBef>
                <a:buSzPct val="80000"/>
                <a:buFont typeface="Wingdings" pitchFamily="2" charset="2"/>
                <a:buChar char="§"/>
              </a:pPr>
              <a:r>
                <a:rPr lang="en-US" sz="1200" dirty="0">
                  <a:solidFill>
                    <a:srgbClr val="FFFFFF"/>
                  </a:solidFill>
                </a:rPr>
                <a:t>Intermediate-term treasuries</a:t>
              </a:r>
            </a:p>
            <a:p>
              <a:pPr marL="171450" indent="-171450">
                <a:spcBef>
                  <a:spcPts val="600"/>
                </a:spcBef>
                <a:buSzPct val="80000"/>
                <a:buFont typeface="Wingdings" pitchFamily="2" charset="2"/>
                <a:buChar char="§"/>
              </a:pPr>
              <a:r>
                <a:rPr lang="en-US" sz="1200" dirty="0">
                  <a:solidFill>
                    <a:srgbClr val="FFFFFF"/>
                  </a:solidFill>
                </a:rPr>
                <a:t>Short-term municipalities</a:t>
              </a:r>
            </a:p>
            <a:p>
              <a:pPr marL="171450" indent="-171450">
                <a:spcBef>
                  <a:spcPts val="600"/>
                </a:spcBef>
                <a:buSzPct val="80000"/>
                <a:buFont typeface="Wingdings" pitchFamily="2" charset="2"/>
                <a:buChar char="§"/>
              </a:pPr>
              <a:r>
                <a:rPr lang="en-US" sz="1200" dirty="0">
                  <a:solidFill>
                    <a:srgbClr val="FFFFFF"/>
                  </a:solidFill>
                </a:rPr>
                <a:t>Short-term corporates</a:t>
              </a:r>
            </a:p>
            <a:p>
              <a:pPr marL="171450" indent="-171450">
                <a:spcBef>
                  <a:spcPts val="600"/>
                </a:spcBef>
                <a:buSzPct val="80000"/>
                <a:buFont typeface="Wingdings" pitchFamily="2" charset="2"/>
                <a:buChar char="§"/>
              </a:pPr>
              <a:r>
                <a:rPr lang="en-US" sz="1200" dirty="0">
                  <a:solidFill>
                    <a:srgbClr val="FFFFFF"/>
                  </a:solidFill>
                </a:rPr>
                <a:t>Government/Mortgage-Backed</a:t>
              </a:r>
            </a:p>
            <a:p>
              <a:pPr marL="171450" indent="-171450">
                <a:spcBef>
                  <a:spcPts val="600"/>
                </a:spcBef>
                <a:buSzPct val="80000"/>
                <a:buFont typeface="Wingdings" pitchFamily="2" charset="2"/>
                <a:buChar char="§"/>
              </a:pPr>
              <a:r>
                <a:rPr lang="en-US" sz="1200" dirty="0">
                  <a:solidFill>
                    <a:srgbClr val="FFFFFF"/>
                  </a:solidFill>
                </a:rPr>
                <a:t>International </a:t>
              </a:r>
              <a:br>
                <a:rPr lang="en-US" sz="1200" dirty="0">
                  <a:solidFill>
                    <a:srgbClr val="FFFFFF"/>
                  </a:solidFill>
                </a:rPr>
              </a:br>
              <a:r>
                <a:rPr lang="en-US" sz="1200" dirty="0">
                  <a:solidFill>
                    <a:srgbClr val="FFFFFF"/>
                  </a:solidFill>
                </a:rPr>
                <a:t>(developed markets)</a:t>
              </a:r>
            </a:p>
            <a:p>
              <a:pPr marL="171450" indent="-171450">
                <a:spcBef>
                  <a:spcPts val="600"/>
                </a:spcBef>
                <a:buSzPct val="80000"/>
                <a:buFont typeface="Wingdings" pitchFamily="2" charset="2"/>
                <a:buChar char="§"/>
              </a:pPr>
              <a:endParaRPr lang="en-US" sz="1200" dirty="0">
                <a:solidFill>
                  <a:srgbClr val="FFFFFF"/>
                </a:solidFill>
              </a:endParaRPr>
            </a:p>
            <a:p>
              <a:endParaRPr lang="en-US" sz="1200" dirty="0">
                <a:solidFill>
                  <a:srgbClr val="FFFFFF"/>
                </a:solidFill>
              </a:endParaRPr>
            </a:p>
          </p:txBody>
        </p:sp>
        <p:cxnSp>
          <p:nvCxnSpPr>
            <p:cNvPr id="67" name="Straight Connector 66">
              <a:extLst>
                <a:ext uri="{FF2B5EF4-FFF2-40B4-BE49-F238E27FC236}">
                  <a16:creationId xmlns:a16="http://schemas.microsoft.com/office/drawing/2014/main" id="{B37D200A-825B-1241-AF1F-10585E511F57}"/>
                </a:ext>
              </a:extLst>
            </p:cNvPr>
            <p:cNvCxnSpPr>
              <a:cxnSpLocks/>
            </p:cNvCxnSpPr>
            <p:nvPr/>
          </p:nvCxnSpPr>
          <p:spPr>
            <a:xfrm>
              <a:off x="4329907" y="1694340"/>
              <a:ext cx="0" cy="3738897"/>
            </a:xfrm>
            <a:prstGeom prst="line">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CC6E959F-3BA3-9C4C-BF1E-0DEC9C0073CC}"/>
              </a:ext>
            </a:extLst>
          </p:cNvPr>
          <p:cNvGrpSpPr/>
          <p:nvPr/>
        </p:nvGrpSpPr>
        <p:grpSpPr>
          <a:xfrm>
            <a:off x="7682707" y="1738831"/>
            <a:ext cx="3747439" cy="4498357"/>
            <a:chOff x="7682707" y="1738831"/>
            <a:chExt cx="3747439" cy="4498357"/>
          </a:xfrm>
        </p:grpSpPr>
        <p:sp>
          <p:nvSpPr>
            <p:cNvPr id="63" name="Rectangle 62">
              <a:extLst>
                <a:ext uri="{FF2B5EF4-FFF2-40B4-BE49-F238E27FC236}">
                  <a16:creationId xmlns:a16="http://schemas.microsoft.com/office/drawing/2014/main" id="{5443675C-663F-204C-A8EE-87AEA7BA758A}"/>
                </a:ext>
              </a:extLst>
            </p:cNvPr>
            <p:cNvSpPr/>
            <p:nvPr/>
          </p:nvSpPr>
          <p:spPr>
            <a:xfrm>
              <a:off x="8326055" y="1738831"/>
              <a:ext cx="2008480" cy="2008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82880" rIns="0" bIns="0" rtlCol="0" anchor="t"/>
            <a:lstStyle/>
            <a:p>
              <a:pPr lvl="0">
                <a:lnSpc>
                  <a:spcPct val="95000"/>
                </a:lnSpc>
                <a:spcBef>
                  <a:spcPts val="1000"/>
                </a:spcBef>
                <a:buSzPct val="80000"/>
              </a:pPr>
              <a:r>
                <a:rPr lang="en-US" sz="1600" b="1" dirty="0">
                  <a:solidFill>
                    <a:schemeClr val="bg1"/>
                  </a:solidFill>
                </a:rPr>
                <a:t>Aggressive bonds</a:t>
              </a:r>
            </a:p>
            <a:p>
              <a:pPr lvl="0">
                <a:spcBef>
                  <a:spcPts val="1200"/>
                </a:spcBef>
                <a:buSzPct val="80000"/>
              </a:pPr>
              <a:r>
                <a:rPr lang="en-US" sz="1600" dirty="0">
                  <a:solidFill>
                    <a:schemeClr val="bg1"/>
                  </a:solidFill>
                </a:rPr>
                <a:t>Limit to a </a:t>
              </a:r>
              <a:br>
                <a:rPr lang="en-US" sz="1600" dirty="0">
                  <a:solidFill>
                    <a:schemeClr val="bg1"/>
                  </a:solidFill>
                </a:rPr>
              </a:br>
              <a:r>
                <a:rPr lang="en-US" sz="1600" dirty="0">
                  <a:solidFill>
                    <a:schemeClr val="bg1"/>
                  </a:solidFill>
                </a:rPr>
                <a:t>maximum 20% </a:t>
              </a:r>
              <a:br>
                <a:rPr lang="en-US" sz="1600" dirty="0">
                  <a:solidFill>
                    <a:schemeClr val="bg1"/>
                  </a:solidFill>
                </a:rPr>
              </a:br>
              <a:r>
                <a:rPr lang="en-US" sz="1600" dirty="0">
                  <a:solidFill>
                    <a:schemeClr val="bg1"/>
                  </a:solidFill>
                </a:rPr>
                <a:t>of your overall allocation</a:t>
              </a:r>
            </a:p>
          </p:txBody>
        </p:sp>
        <p:sp>
          <p:nvSpPr>
            <p:cNvPr id="65" name="TextBox 64">
              <a:extLst>
                <a:ext uri="{FF2B5EF4-FFF2-40B4-BE49-F238E27FC236}">
                  <a16:creationId xmlns:a16="http://schemas.microsoft.com/office/drawing/2014/main" id="{82E01F34-28E8-5A4C-8222-36E1C8999CB8}"/>
                </a:ext>
              </a:extLst>
            </p:cNvPr>
            <p:cNvSpPr txBox="1"/>
            <p:nvPr/>
          </p:nvSpPr>
          <p:spPr>
            <a:xfrm>
              <a:off x="8326055" y="4036586"/>
              <a:ext cx="3104091" cy="2200602"/>
            </a:xfrm>
            <a:prstGeom prst="rect">
              <a:avLst/>
            </a:prstGeom>
            <a:noFill/>
          </p:spPr>
          <p:txBody>
            <a:bodyPr wrap="square" lIns="0" tIns="0" rIns="0" bIns="0" rtlCol="0">
              <a:spAutoFit/>
            </a:bodyPr>
            <a:lstStyle/>
            <a:p>
              <a:pPr marL="171450" indent="-171450">
                <a:spcBef>
                  <a:spcPts val="600"/>
                </a:spcBef>
                <a:buSzPct val="80000"/>
                <a:buFont typeface="Wingdings" pitchFamily="2" charset="2"/>
                <a:buChar char="§"/>
              </a:pPr>
              <a:r>
                <a:rPr lang="en-US" sz="1200" dirty="0">
                  <a:solidFill>
                    <a:srgbClr val="FFFFFF"/>
                  </a:solidFill>
                </a:rPr>
                <a:t>Long-term treasuries</a:t>
              </a:r>
            </a:p>
            <a:p>
              <a:pPr marL="171450" indent="-171450">
                <a:spcBef>
                  <a:spcPts val="600"/>
                </a:spcBef>
                <a:buSzPct val="80000"/>
                <a:buFont typeface="Wingdings" pitchFamily="2" charset="2"/>
                <a:buChar char="§"/>
              </a:pPr>
              <a:r>
                <a:rPr lang="en-US" sz="1200" dirty="0">
                  <a:solidFill>
                    <a:srgbClr val="FFFFFF"/>
                  </a:solidFill>
                </a:rPr>
                <a:t>Long-term municipalities</a:t>
              </a:r>
            </a:p>
            <a:p>
              <a:pPr marL="171450" indent="-171450">
                <a:spcBef>
                  <a:spcPts val="600"/>
                </a:spcBef>
                <a:buSzPct val="80000"/>
                <a:buFont typeface="Wingdings" pitchFamily="2" charset="2"/>
                <a:buChar char="§"/>
              </a:pPr>
              <a:r>
                <a:rPr lang="en-US" sz="1200" dirty="0">
                  <a:solidFill>
                    <a:srgbClr val="FFFFFF"/>
                  </a:solidFill>
                </a:rPr>
                <a:t>Long-term corporates</a:t>
              </a:r>
            </a:p>
            <a:p>
              <a:pPr marL="171450" indent="-171450">
                <a:spcBef>
                  <a:spcPts val="600"/>
                </a:spcBef>
                <a:buSzPct val="80000"/>
                <a:buFont typeface="Wingdings" pitchFamily="2" charset="2"/>
                <a:buChar char="§"/>
              </a:pPr>
              <a:r>
                <a:rPr lang="en-US" sz="1200" dirty="0">
                  <a:solidFill>
                    <a:srgbClr val="FFFFFF"/>
                  </a:solidFill>
                </a:rPr>
                <a:t>Sub-investment grade/High yield bonds</a:t>
              </a:r>
            </a:p>
            <a:p>
              <a:pPr marL="171450" indent="-171450">
                <a:spcBef>
                  <a:spcPts val="600"/>
                </a:spcBef>
                <a:buSzPct val="80000"/>
                <a:buFont typeface="Wingdings" pitchFamily="2" charset="2"/>
                <a:buChar char="§"/>
              </a:pPr>
              <a:r>
                <a:rPr lang="en-US" sz="1200" dirty="0">
                  <a:solidFill>
                    <a:srgbClr val="FFFFFF"/>
                  </a:solidFill>
                </a:rPr>
                <a:t>Emerging markets bonds</a:t>
              </a:r>
            </a:p>
            <a:p>
              <a:pPr marL="171450" indent="-171450">
                <a:spcBef>
                  <a:spcPts val="600"/>
                </a:spcBef>
                <a:buSzPct val="80000"/>
                <a:buFont typeface="Wingdings" pitchFamily="2" charset="2"/>
                <a:buChar char="§"/>
              </a:pPr>
              <a:r>
                <a:rPr lang="en-US" sz="1200" dirty="0">
                  <a:solidFill>
                    <a:srgbClr val="FFFFFF"/>
                  </a:solidFill>
                </a:rPr>
                <a:t>Preferred stocks and hybrid securities</a:t>
              </a:r>
            </a:p>
            <a:p>
              <a:pPr marL="171450" indent="-171450">
                <a:spcBef>
                  <a:spcPts val="600"/>
                </a:spcBef>
                <a:buSzPct val="80000"/>
                <a:buFont typeface="Wingdings" pitchFamily="2" charset="2"/>
                <a:buChar char="§"/>
              </a:pPr>
              <a:endParaRPr lang="en-US" sz="1200" dirty="0">
                <a:solidFill>
                  <a:srgbClr val="FFFFFF"/>
                </a:solidFill>
              </a:endParaRPr>
            </a:p>
            <a:p>
              <a:pPr marL="171450" indent="-171450">
                <a:spcBef>
                  <a:spcPts val="600"/>
                </a:spcBef>
                <a:buSzPct val="80000"/>
                <a:buFont typeface="Wingdings" pitchFamily="2" charset="2"/>
                <a:buChar char="§"/>
              </a:pPr>
              <a:endParaRPr lang="en-US" sz="1200" dirty="0">
                <a:solidFill>
                  <a:srgbClr val="FFFFFF"/>
                </a:solidFill>
              </a:endParaRPr>
            </a:p>
            <a:p>
              <a:endParaRPr lang="en-US" sz="1200" dirty="0">
                <a:solidFill>
                  <a:srgbClr val="FFFFFF"/>
                </a:solidFill>
              </a:endParaRPr>
            </a:p>
          </p:txBody>
        </p:sp>
        <p:cxnSp>
          <p:nvCxnSpPr>
            <p:cNvPr id="68" name="Straight Connector 67">
              <a:extLst>
                <a:ext uri="{FF2B5EF4-FFF2-40B4-BE49-F238E27FC236}">
                  <a16:creationId xmlns:a16="http://schemas.microsoft.com/office/drawing/2014/main" id="{E0B8BC1A-BF3D-314E-BFD5-894BBE20B06A}"/>
                </a:ext>
              </a:extLst>
            </p:cNvPr>
            <p:cNvCxnSpPr>
              <a:cxnSpLocks/>
            </p:cNvCxnSpPr>
            <p:nvPr/>
          </p:nvCxnSpPr>
          <p:spPr>
            <a:xfrm>
              <a:off x="7682707" y="1738831"/>
              <a:ext cx="0" cy="3738897"/>
            </a:xfrm>
            <a:prstGeom prst="line">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7089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1+#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7" y="-18465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p:cNvSpPr txBox="1"/>
          <p:nvPr/>
        </p:nvSpPr>
        <p:spPr>
          <a:xfrm>
            <a:off x="571508" y="437386"/>
            <a:ext cx="11310697" cy="317315"/>
          </a:xfrm>
          <a:prstGeom prst="rect">
            <a:avLst/>
          </a:prstGeom>
          <a:noFill/>
        </p:spPr>
        <p:txBody>
          <a:bodyPr lIns="0" tIns="0" rIns="0" bIns="0"/>
          <a:lstStyle/>
          <a:p>
            <a:pPr>
              <a:spcBef>
                <a:spcPct val="50000"/>
              </a:spcBef>
              <a:defRPr/>
            </a:pPr>
            <a:endParaRPr lang="en-US" sz="2200" kern="0" dirty="0">
              <a:solidFill>
                <a:srgbClr val="425563"/>
              </a:solidFill>
              <a:latin typeface="Charles Modern"/>
              <a:ea typeface="+mn-ea"/>
              <a:cs typeface="Arial" pitchFamily="34" charset="0"/>
            </a:endParaRPr>
          </a:p>
          <a:p>
            <a:pPr>
              <a:spcBef>
                <a:spcPct val="50000"/>
              </a:spcBef>
              <a:defRPr/>
            </a:pPr>
            <a:endParaRPr lang="en-US" sz="2200" kern="0" dirty="0">
              <a:solidFill>
                <a:srgbClr val="425563"/>
              </a:solidFill>
              <a:latin typeface="Charles Modern"/>
              <a:ea typeface="+mn-ea"/>
              <a:cs typeface="Arial" pitchFamily="34" charset="0"/>
            </a:endParaRPr>
          </a:p>
        </p:txBody>
      </p:sp>
      <p:graphicFrame>
        <p:nvGraphicFramePr>
          <p:cNvPr id="8" name="Group 2"/>
          <p:cNvGraphicFramePr>
            <a:graphicFrameLocks noGrp="1"/>
          </p:cNvGraphicFramePr>
          <p:nvPr>
            <p:extLst>
              <p:ext uri="{D42A27DB-BD31-4B8C-83A1-F6EECF244321}">
                <p14:modId xmlns:p14="http://schemas.microsoft.com/office/powerpoint/2010/main" val="3717789082"/>
              </p:ext>
            </p:extLst>
          </p:nvPr>
        </p:nvGraphicFramePr>
        <p:xfrm>
          <a:off x="662211" y="1912757"/>
          <a:ext cx="11529788" cy="3134480"/>
        </p:xfrm>
        <a:graphic>
          <a:graphicData uri="http://schemas.openxmlformats.org/drawingml/2006/table">
            <a:tbl>
              <a:tblPr bandRow="1"/>
              <a:tblGrid>
                <a:gridCol w="3580180">
                  <a:extLst>
                    <a:ext uri="{9D8B030D-6E8A-4147-A177-3AD203B41FA5}">
                      <a16:colId xmlns:a16="http://schemas.microsoft.com/office/drawing/2014/main" val="20000"/>
                    </a:ext>
                  </a:extLst>
                </a:gridCol>
                <a:gridCol w="3965944">
                  <a:extLst>
                    <a:ext uri="{9D8B030D-6E8A-4147-A177-3AD203B41FA5}">
                      <a16:colId xmlns:a16="http://schemas.microsoft.com/office/drawing/2014/main" val="20001"/>
                    </a:ext>
                  </a:extLst>
                </a:gridCol>
                <a:gridCol w="3983664">
                  <a:extLst>
                    <a:ext uri="{9D8B030D-6E8A-4147-A177-3AD203B41FA5}">
                      <a16:colId xmlns:a16="http://schemas.microsoft.com/office/drawing/2014/main" val="20002"/>
                    </a:ext>
                  </a:extLst>
                </a:gridCol>
              </a:tblGrid>
              <a:tr h="596082">
                <a:tc>
                  <a:txBody>
                    <a:bodyPr/>
                    <a:lstStyle/>
                    <a:p>
                      <a:pPr marL="0" marR="0" lvl="0" indent="0" algn="l" defTabSz="914400" rtl="0" eaLnBrk="0" fontAlgn="base" latinLnBrk="0" hangingPunct="0">
                        <a:lnSpc>
                          <a:spcPct val="95000"/>
                        </a:lnSpc>
                        <a:spcBef>
                          <a:spcPct val="35000"/>
                        </a:spcBef>
                        <a:spcAft>
                          <a:spcPts val="600"/>
                        </a:spcAft>
                        <a:buClr>
                          <a:srgbClr val="70A5E6"/>
                        </a:buClr>
                        <a:buSzTx/>
                        <a:buFont typeface="Arial" pitchFamily="34" charset="0"/>
                        <a:buNone/>
                        <a:tabLst/>
                      </a:pPr>
                      <a:endParaRPr kumimoji="1" lang="en-US" sz="1400" b="0" i="0" u="none" strike="noStrike" cap="none" normalizeH="0" baseline="0" dirty="0">
                        <a:ln>
                          <a:noFill/>
                        </a:ln>
                        <a:solidFill>
                          <a:schemeClr val="bg1"/>
                        </a:solidFill>
                        <a:effectLst/>
                        <a:latin typeface="+mn-lt"/>
                        <a:cs typeface="Arial" pitchFamily="34" charset="0"/>
                      </a:endParaRPr>
                    </a:p>
                  </a:txBody>
                  <a:tcPr marL="186221" marR="186221" marT="92175" marB="92175" anchor="ctr" horzOverflow="overflow">
                    <a:lnL w="6350" cap="flat" cmpd="sng" algn="ctr">
                      <a:noFill/>
                      <a:prstDash val="solid"/>
                      <a:round/>
                      <a:headEnd type="none" w="med" len="med"/>
                      <a:tailEnd type="none" w="med" len="med"/>
                    </a:lnL>
                    <a:lnR w="12700" cap="flat" cmpd="sng" algn="ctr">
                      <a:solidFill>
                        <a:schemeClr val="bg2"/>
                      </a:solidFill>
                      <a:prstDash val="dot"/>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9525" marR="0" lvl="0" indent="-9525" algn="l" defTabSz="914400" rtl="0" eaLnBrk="0" fontAlgn="base" latinLnBrk="0" hangingPunct="0">
                        <a:lnSpc>
                          <a:spcPct val="95000"/>
                        </a:lnSpc>
                        <a:spcBef>
                          <a:spcPct val="35000"/>
                        </a:spcBef>
                        <a:spcAft>
                          <a:spcPts val="600"/>
                        </a:spcAft>
                        <a:buClr>
                          <a:srgbClr val="70A5E6"/>
                        </a:buClr>
                        <a:buSzTx/>
                        <a:buFont typeface="Arial" pitchFamily="34" charset="0"/>
                        <a:buNone/>
                        <a:tabLst/>
                      </a:pPr>
                      <a:r>
                        <a:rPr kumimoji="1" lang="en-US" sz="1600" b="1" i="0" u="none" strike="noStrike" cap="none" spc="20" normalizeH="0" baseline="0" dirty="0">
                          <a:ln>
                            <a:noFill/>
                          </a:ln>
                          <a:solidFill>
                            <a:schemeClr val="bg1"/>
                          </a:solidFill>
                          <a:effectLst/>
                          <a:latin typeface="Charles Modern" panose="020B0503040503020204" pitchFamily="34" charset="77"/>
                          <a:cs typeface="Arial" pitchFamily="34" charset="0"/>
                        </a:rPr>
                        <a:t>Individual Bonds</a:t>
                      </a:r>
                    </a:p>
                  </a:txBody>
                  <a:tcPr marL="228600" marR="186221" marT="92175" marB="92175" anchor="ctr" horzOverflow="overflow">
                    <a:lnL w="12700" cap="flat" cmpd="sng" algn="ctr">
                      <a:solidFill>
                        <a:schemeClr val="bg2"/>
                      </a:solidFill>
                      <a:prstDash val="dot"/>
                      <a:round/>
                      <a:headEnd type="none" w="med" len="med"/>
                      <a:tailEnd type="none" w="med" len="med"/>
                    </a:lnL>
                    <a:lnR w="12700" cap="flat" cmpd="sng" algn="ctr">
                      <a:solidFill>
                        <a:schemeClr val="bg2"/>
                      </a:solidFill>
                      <a:prstDash val="dot"/>
                      <a:round/>
                      <a:headEnd type="none" w="med" len="med"/>
                      <a:tailEnd type="none" w="med" len="med"/>
                    </a:lnR>
                    <a:lnT w="3175" cap="flat" cmpd="sng" algn="ctr">
                      <a:solidFill>
                        <a:schemeClr val="bg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0" fontAlgn="base" latinLnBrk="0" hangingPunct="0">
                        <a:lnSpc>
                          <a:spcPct val="95000"/>
                        </a:lnSpc>
                        <a:spcBef>
                          <a:spcPct val="35000"/>
                        </a:spcBef>
                        <a:spcAft>
                          <a:spcPts val="600"/>
                        </a:spcAft>
                        <a:buClr>
                          <a:srgbClr val="70A5E6"/>
                        </a:buClr>
                        <a:buSzTx/>
                        <a:buFont typeface="Arial" pitchFamily="34" charset="0"/>
                        <a:buNone/>
                        <a:tabLst/>
                      </a:pPr>
                      <a:r>
                        <a:rPr kumimoji="1" lang="en-US" sz="1600" b="1" i="0" u="none" strike="noStrike" cap="none" spc="20" normalizeH="0" baseline="0" dirty="0">
                          <a:ln>
                            <a:noFill/>
                          </a:ln>
                          <a:solidFill>
                            <a:schemeClr val="bg1"/>
                          </a:solidFill>
                          <a:effectLst/>
                          <a:latin typeface="Charles Modern" panose="020B0503040503020204" pitchFamily="34" charset="77"/>
                          <a:cs typeface="Arial" pitchFamily="34" charset="0"/>
                        </a:rPr>
                        <a:t>Bond Mutual Funds and Exchange Traded Funds (ETFs)</a:t>
                      </a:r>
                    </a:p>
                  </a:txBody>
                  <a:tcPr marL="186221" marR="186221" marT="92175" marB="92175" anchor="ctr" horzOverflow="overflow">
                    <a:lnL w="12700" cap="flat" cmpd="sng" algn="ctr">
                      <a:solidFill>
                        <a:schemeClr val="bg2"/>
                      </a:solidFill>
                      <a:prstDash val="dot"/>
                      <a:round/>
                      <a:headEnd type="none" w="med" len="med"/>
                      <a:tailEnd type="none" w="med" len="med"/>
                    </a:lnL>
                    <a:lnR w="6350"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89197">
                <a:tc>
                  <a:txBody>
                    <a:bodyPr/>
                    <a:lstStyle/>
                    <a:p>
                      <a:pPr marL="0" marR="0" lvl="0" indent="0" algn="l" defTabSz="914400" rtl="0" eaLnBrk="0" fontAlgn="base" latinLnBrk="0" hangingPunct="0">
                        <a:lnSpc>
                          <a:spcPct val="100000"/>
                        </a:lnSpc>
                        <a:spcBef>
                          <a:spcPts val="600"/>
                        </a:spcBef>
                        <a:spcAft>
                          <a:spcPts val="400"/>
                        </a:spcAft>
                        <a:buClr>
                          <a:srgbClr val="70A5E6"/>
                        </a:buClr>
                        <a:buSzTx/>
                        <a:buFont typeface="Arial" pitchFamily="34" charset="0"/>
                        <a:buNone/>
                        <a:tabLst/>
                      </a:pPr>
                      <a:r>
                        <a:rPr kumimoji="1" lang="en-US" sz="1400" b="0" i="0" u="none" strike="noStrike" cap="none" normalizeH="0" baseline="0" dirty="0">
                          <a:ln>
                            <a:noFill/>
                          </a:ln>
                          <a:solidFill>
                            <a:srgbClr val="FFFFFF"/>
                          </a:solidFill>
                          <a:effectLst/>
                          <a:latin typeface="+mn-lt"/>
                          <a:cs typeface="Arial" pitchFamily="34" charset="0"/>
                        </a:rPr>
                        <a:t>How much do you want to invest?</a:t>
                      </a:r>
                      <a:endParaRPr kumimoji="1" lang="en-US" sz="1400" b="0" i="0" u="none" strike="noStrike" cap="none" normalizeH="0" baseline="30000" dirty="0">
                        <a:ln>
                          <a:noFill/>
                        </a:ln>
                        <a:solidFill>
                          <a:srgbClr val="FFFFFF"/>
                        </a:solidFill>
                        <a:effectLst/>
                        <a:latin typeface="+mn-lt"/>
                        <a:cs typeface="Arial" pitchFamily="34" charset="0"/>
                      </a:endParaRPr>
                    </a:p>
                  </a:txBody>
                  <a:tcPr marR="0" marT="182880" marB="182880" horzOverflow="overflow">
                    <a:lnL w="6350" cap="flat" cmpd="sng" algn="ctr">
                      <a:noFill/>
                      <a:prstDash val="solid"/>
                      <a:round/>
                      <a:headEnd type="none" w="med" len="med"/>
                      <a:tailEnd type="none" w="med" len="med"/>
                    </a:lnL>
                    <a:lnR w="12700" cap="flat" cmpd="sng" algn="ctr">
                      <a:solidFill>
                        <a:schemeClr val="bg2"/>
                      </a:solidFill>
                      <a:prstDash val="dot"/>
                      <a:round/>
                      <a:headEnd type="none" w="med" len="med"/>
                      <a:tailEnd type="none" w="med" len="med"/>
                    </a:lnR>
                    <a:lnT w="3175"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solidFill>
                      <a:schemeClr val="tx1">
                        <a:lumMod val="75000"/>
                      </a:schemeClr>
                    </a:solidFill>
                  </a:tcPr>
                </a:tc>
                <a:tc>
                  <a:txBody>
                    <a:bodyPr/>
                    <a:lstStyle/>
                    <a:p>
                      <a:pPr marL="0" marR="0" lvl="0" indent="0" algn="l" defTabSz="914400" rtl="0" eaLnBrk="0" fontAlgn="base" latinLnBrk="0" hangingPunct="0">
                        <a:lnSpc>
                          <a:spcPct val="100000"/>
                        </a:lnSpc>
                        <a:spcBef>
                          <a:spcPts val="600"/>
                        </a:spcBef>
                        <a:spcAft>
                          <a:spcPts val="400"/>
                        </a:spcAft>
                        <a:buClr>
                          <a:srgbClr val="70A5E6"/>
                        </a:buClr>
                        <a:buSzTx/>
                        <a:buFont typeface="Arial" pitchFamily="34" charset="0"/>
                        <a:buNone/>
                        <a:tabLst/>
                      </a:pPr>
                      <a:r>
                        <a:rPr kumimoji="1" lang="en-US" sz="1400" b="0" i="0" u="none" strike="noStrike" cap="none" spc="-10" normalizeH="0" baseline="0" dirty="0">
                          <a:ln>
                            <a:noFill/>
                          </a:ln>
                          <a:solidFill>
                            <a:schemeClr val="bg1"/>
                          </a:solidFill>
                          <a:effectLst/>
                          <a:latin typeface="+mn-lt"/>
                          <a:cs typeface="Arial" pitchFamily="34" charset="0"/>
                        </a:rPr>
                        <a:t>Preferably large amount to invest for adequate diversification by issuer and maturity</a:t>
                      </a:r>
                    </a:p>
                  </a:txBody>
                  <a:tcPr marL="186221" marR="0" marT="182880" marB="182880" horzOverflow="overflow">
                    <a:lnL w="12700" cap="flat" cmpd="sng" algn="ctr">
                      <a:solidFill>
                        <a:schemeClr val="bg2"/>
                      </a:solidFill>
                      <a:prstDash val="dot"/>
                      <a:round/>
                      <a:headEnd type="none" w="med" len="med"/>
                      <a:tailEnd type="none" w="med" len="med"/>
                    </a:lnL>
                    <a:lnR w="12700" cap="flat" cmpd="sng" algn="ctr">
                      <a:solidFill>
                        <a:schemeClr val="bg2"/>
                      </a:solidFill>
                      <a:prstDash val="dot"/>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solidFill>
                      <a:schemeClr val="tx1">
                        <a:lumMod val="75000"/>
                      </a:schemeClr>
                    </a:solidFill>
                  </a:tcPr>
                </a:tc>
                <a:tc>
                  <a:txBody>
                    <a:bodyPr/>
                    <a:lstStyle/>
                    <a:p>
                      <a:pPr marL="0" marR="0" lvl="0" indent="0" algn="l" defTabSz="914400" rtl="0" eaLnBrk="0" fontAlgn="base" latinLnBrk="0" hangingPunct="0">
                        <a:lnSpc>
                          <a:spcPct val="100000"/>
                        </a:lnSpc>
                        <a:spcBef>
                          <a:spcPts val="600"/>
                        </a:spcBef>
                        <a:spcAft>
                          <a:spcPts val="400"/>
                        </a:spcAft>
                        <a:buClr>
                          <a:srgbClr val="70A5E6"/>
                        </a:buClr>
                        <a:buSzTx/>
                        <a:buFont typeface="Arial" pitchFamily="34" charset="0"/>
                        <a:buNone/>
                        <a:tabLst/>
                      </a:pPr>
                      <a:r>
                        <a:rPr kumimoji="1" lang="en-US" sz="1400" b="0" i="0" u="none" strike="noStrike" cap="none" normalizeH="0" baseline="0" dirty="0">
                          <a:ln>
                            <a:noFill/>
                          </a:ln>
                          <a:solidFill>
                            <a:schemeClr val="bg1"/>
                          </a:solidFill>
                          <a:effectLst/>
                          <a:latin typeface="+mn-lt"/>
                          <a:cs typeface="Arial" pitchFamily="34" charset="0"/>
                        </a:rPr>
                        <a:t>Small minimum. Preferably at least </a:t>
                      </a:r>
                      <a:br>
                        <a:rPr kumimoji="1" lang="en-US" sz="1400" b="0" i="0" u="none" strike="noStrike" cap="none" normalizeH="0" baseline="0" dirty="0">
                          <a:ln>
                            <a:noFill/>
                          </a:ln>
                          <a:solidFill>
                            <a:schemeClr val="bg1"/>
                          </a:solidFill>
                          <a:effectLst/>
                          <a:latin typeface="+mn-lt"/>
                          <a:cs typeface="Arial" pitchFamily="34" charset="0"/>
                        </a:rPr>
                      </a:br>
                      <a:r>
                        <a:rPr kumimoji="1" lang="en-US" sz="1400" b="0" i="0" u="none" strike="noStrike" cap="none" normalizeH="0" baseline="0" dirty="0">
                          <a:ln>
                            <a:noFill/>
                          </a:ln>
                          <a:solidFill>
                            <a:schemeClr val="bg1"/>
                          </a:solidFill>
                          <a:effectLst/>
                          <a:latin typeface="+mn-lt"/>
                          <a:cs typeface="Arial" pitchFamily="34" charset="0"/>
                        </a:rPr>
                        <a:t>$1,000 to diversify.</a:t>
                      </a:r>
                    </a:p>
                  </a:txBody>
                  <a:tcPr marL="186221" marR="186221" marT="182880" marB="182880" horzOverflow="overflow">
                    <a:lnL w="12700" cap="flat" cmpd="sng" algn="ctr">
                      <a:solidFill>
                        <a:schemeClr val="bg2"/>
                      </a:solidFill>
                      <a:prstDash val="dot"/>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0001"/>
                  </a:ext>
                </a:extLst>
              </a:tr>
              <a:tr h="717343">
                <a:tc>
                  <a:txBody>
                    <a:bodyPr/>
                    <a:lstStyle/>
                    <a:p>
                      <a:pPr marL="0" marR="0" lvl="0" indent="0" algn="l" defTabSz="914400" rtl="0" eaLnBrk="0" fontAlgn="base" latinLnBrk="0" hangingPunct="0">
                        <a:lnSpc>
                          <a:spcPct val="100000"/>
                        </a:lnSpc>
                        <a:spcBef>
                          <a:spcPts val="600"/>
                        </a:spcBef>
                        <a:spcAft>
                          <a:spcPts val="400"/>
                        </a:spcAft>
                        <a:buClr>
                          <a:srgbClr val="70A5E6"/>
                        </a:buClr>
                        <a:buSzTx/>
                        <a:buFont typeface="Arial" pitchFamily="34" charset="0"/>
                        <a:buNone/>
                        <a:tabLst/>
                      </a:pPr>
                      <a:r>
                        <a:rPr kumimoji="1" lang="en-US" sz="1400" b="0" i="0" u="none" strike="noStrike" cap="none" normalizeH="0" baseline="0" dirty="0">
                          <a:ln>
                            <a:noFill/>
                          </a:ln>
                          <a:solidFill>
                            <a:srgbClr val="FFFFFF"/>
                          </a:solidFill>
                          <a:effectLst/>
                          <a:latin typeface="+mn-lt"/>
                          <a:cs typeface="Arial" pitchFamily="34" charset="0"/>
                        </a:rPr>
                        <a:t>How much do you want to be involved </a:t>
                      </a:r>
                      <a:br>
                        <a:rPr kumimoji="1" lang="en-US" sz="1400" b="0" i="0" u="none" strike="noStrike" cap="none" normalizeH="0" baseline="0" dirty="0">
                          <a:ln>
                            <a:noFill/>
                          </a:ln>
                          <a:solidFill>
                            <a:srgbClr val="FFFFFF"/>
                          </a:solidFill>
                          <a:effectLst/>
                          <a:latin typeface="+mn-lt"/>
                          <a:cs typeface="Arial" pitchFamily="34" charset="0"/>
                        </a:rPr>
                      </a:br>
                      <a:r>
                        <a:rPr kumimoji="1" lang="en-US" sz="1400" b="0" i="0" u="none" strike="noStrike" cap="none" normalizeH="0" baseline="0" dirty="0">
                          <a:ln>
                            <a:noFill/>
                          </a:ln>
                          <a:solidFill>
                            <a:srgbClr val="FFFFFF"/>
                          </a:solidFill>
                          <a:effectLst/>
                          <a:latin typeface="+mn-lt"/>
                          <a:cs typeface="Arial" pitchFamily="34" charset="0"/>
                        </a:rPr>
                        <a:t>in the investment decisions?</a:t>
                      </a:r>
                      <a:endParaRPr kumimoji="1" lang="en-US" sz="1400" b="0" i="0" u="none" strike="noStrike" cap="none" normalizeH="0" baseline="30000" dirty="0">
                        <a:ln>
                          <a:noFill/>
                        </a:ln>
                        <a:solidFill>
                          <a:srgbClr val="FFFFFF"/>
                        </a:solidFill>
                        <a:effectLst/>
                        <a:latin typeface="+mn-lt"/>
                        <a:cs typeface="Arial" pitchFamily="34" charset="0"/>
                      </a:endParaRPr>
                    </a:p>
                  </a:txBody>
                  <a:tcPr marR="0" marT="92175" marB="182880" horzOverflow="overflow">
                    <a:lnL w="6350" cap="flat" cmpd="sng" algn="ctr">
                      <a:noFill/>
                      <a:prstDash val="solid"/>
                      <a:round/>
                      <a:headEnd type="none" w="med" len="med"/>
                      <a:tailEnd type="none" w="med" len="med"/>
                    </a:lnL>
                    <a:lnR w="12700" cap="flat" cmpd="sng" algn="ctr">
                      <a:solidFill>
                        <a:schemeClr val="bg2"/>
                      </a:solidFill>
                      <a:prstDash val="dot"/>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ts val="600"/>
                        </a:spcBef>
                        <a:spcAft>
                          <a:spcPts val="400"/>
                        </a:spcAft>
                        <a:buClr>
                          <a:srgbClr val="70A5E6"/>
                        </a:buClr>
                        <a:buSzTx/>
                        <a:buFont typeface="Arial" pitchFamily="34" charset="0"/>
                        <a:buNone/>
                        <a:tabLst/>
                      </a:pPr>
                      <a:r>
                        <a:rPr kumimoji="1" lang="en-US" sz="1400" b="0" i="0" u="none" strike="noStrike" cap="none" normalizeH="0" baseline="0" dirty="0">
                          <a:ln>
                            <a:noFill/>
                          </a:ln>
                          <a:solidFill>
                            <a:schemeClr val="bg1"/>
                          </a:solidFill>
                          <a:effectLst/>
                          <a:latin typeface="+mn-lt"/>
                          <a:cs typeface="Arial" pitchFamily="34" charset="0"/>
                        </a:rPr>
                        <a:t>Involvement and some expertise required</a:t>
                      </a:r>
                    </a:p>
                  </a:txBody>
                  <a:tcPr marL="186221" marR="186221" marT="92175" marB="182880" horzOverflow="overflow">
                    <a:lnL w="12700" cap="flat" cmpd="sng" algn="ctr">
                      <a:solidFill>
                        <a:schemeClr val="bg2"/>
                      </a:solidFill>
                      <a:prstDash val="dot"/>
                      <a:round/>
                      <a:headEnd type="none" w="med" len="med"/>
                      <a:tailEnd type="none" w="med" len="med"/>
                    </a:lnL>
                    <a:lnR w="12700" cap="flat" cmpd="sng" algn="ctr">
                      <a:solidFill>
                        <a:schemeClr val="bg2"/>
                      </a:solidFill>
                      <a:prstDash val="dot"/>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ts val="600"/>
                        </a:spcBef>
                        <a:spcAft>
                          <a:spcPts val="400"/>
                        </a:spcAft>
                        <a:buClr>
                          <a:srgbClr val="70A5E6"/>
                        </a:buClr>
                        <a:buSzTx/>
                        <a:buFont typeface="Arial" pitchFamily="34" charset="0"/>
                        <a:buNone/>
                        <a:tabLst/>
                      </a:pPr>
                      <a:r>
                        <a:rPr kumimoji="1" lang="en-US" sz="1400" b="0" i="0" u="none" strike="noStrike" cap="none" normalizeH="0" baseline="0" dirty="0">
                          <a:ln>
                            <a:noFill/>
                          </a:ln>
                          <a:solidFill>
                            <a:schemeClr val="bg1"/>
                          </a:solidFill>
                          <a:effectLst/>
                          <a:latin typeface="+mn-lt"/>
                          <a:cs typeface="Arial" pitchFamily="34" charset="0"/>
                        </a:rPr>
                        <a:t>Involvement can be limited</a:t>
                      </a:r>
                    </a:p>
                  </a:txBody>
                  <a:tcPr marL="186221" marR="186221" marT="92175" marB="182880" horzOverflow="overflow">
                    <a:lnL w="12700" cap="flat" cmpd="sng" algn="ctr">
                      <a:solidFill>
                        <a:schemeClr val="bg2"/>
                      </a:solidFill>
                      <a:prstDash val="dot"/>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488596">
                <a:tc>
                  <a:txBody>
                    <a:bodyPr/>
                    <a:lstStyle/>
                    <a:p>
                      <a:pPr marL="0" marR="0" lvl="0" indent="0" algn="l" defTabSz="914400" rtl="0" eaLnBrk="0" fontAlgn="base" latinLnBrk="0" hangingPunct="0">
                        <a:lnSpc>
                          <a:spcPct val="100000"/>
                        </a:lnSpc>
                        <a:spcBef>
                          <a:spcPts val="600"/>
                        </a:spcBef>
                        <a:spcAft>
                          <a:spcPts val="400"/>
                        </a:spcAft>
                        <a:buClr>
                          <a:srgbClr val="70A5E6"/>
                        </a:buClr>
                        <a:buSzTx/>
                        <a:buFont typeface="Arial" pitchFamily="34" charset="0"/>
                        <a:buNone/>
                        <a:tabLst/>
                      </a:pPr>
                      <a:r>
                        <a:rPr kumimoji="1" lang="en-US" sz="1400" b="0" i="0" u="none" strike="noStrike" cap="none" normalizeH="0" baseline="0" dirty="0">
                          <a:ln>
                            <a:noFill/>
                          </a:ln>
                          <a:solidFill>
                            <a:srgbClr val="FFFFFF"/>
                          </a:solidFill>
                          <a:effectLst/>
                          <a:latin typeface="+mn-lt"/>
                          <a:cs typeface="Arial" pitchFamily="34" charset="0"/>
                        </a:rPr>
                        <a:t>Maturity</a:t>
                      </a:r>
                    </a:p>
                  </a:txBody>
                  <a:tcPr marR="0" marT="92175" marB="182880" horzOverflow="overflow">
                    <a:lnL w="6350" cap="flat" cmpd="sng" algn="ctr">
                      <a:noFill/>
                      <a:prstDash val="solid"/>
                      <a:round/>
                      <a:headEnd type="none" w="med" len="med"/>
                      <a:tailEnd type="none" w="med" len="med"/>
                    </a:lnL>
                    <a:lnR w="12700" cap="flat" cmpd="sng" algn="ctr">
                      <a:solidFill>
                        <a:schemeClr val="bg2"/>
                      </a:solidFill>
                      <a:prstDash val="dot"/>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solidFill>
                      <a:schemeClr val="tx1">
                        <a:lumMod val="75000"/>
                      </a:schemeClr>
                    </a:solidFill>
                  </a:tcPr>
                </a:tc>
                <a:tc>
                  <a:txBody>
                    <a:bodyPr/>
                    <a:lstStyle/>
                    <a:p>
                      <a:pPr marL="0" marR="0" lvl="0" indent="0" algn="l" defTabSz="914400" rtl="0" eaLnBrk="0" fontAlgn="base" latinLnBrk="0" hangingPunct="0">
                        <a:lnSpc>
                          <a:spcPct val="100000"/>
                        </a:lnSpc>
                        <a:spcBef>
                          <a:spcPts val="600"/>
                        </a:spcBef>
                        <a:spcAft>
                          <a:spcPts val="400"/>
                        </a:spcAft>
                        <a:buClr>
                          <a:srgbClr val="70A5E6"/>
                        </a:buClr>
                        <a:buSzTx/>
                        <a:buFont typeface="Arial" pitchFamily="34" charset="0"/>
                        <a:buNone/>
                        <a:tabLst/>
                      </a:pPr>
                      <a:r>
                        <a:rPr kumimoji="1" lang="en-US" sz="1400" b="0" i="0" u="none" strike="noStrike" cap="none" normalizeH="0" baseline="0" dirty="0">
                          <a:ln>
                            <a:noFill/>
                          </a:ln>
                          <a:solidFill>
                            <a:schemeClr val="bg1"/>
                          </a:solidFill>
                          <a:effectLst/>
                          <a:latin typeface="+mn-lt"/>
                          <a:cs typeface="Arial" pitchFamily="34" charset="0"/>
                        </a:rPr>
                        <a:t>Set maturity</a:t>
                      </a:r>
                    </a:p>
                  </a:txBody>
                  <a:tcPr marL="186221" marR="186221" marT="92175" marB="182880" horzOverflow="overflow">
                    <a:lnL w="12700" cap="flat" cmpd="sng" algn="ctr">
                      <a:solidFill>
                        <a:schemeClr val="bg2"/>
                      </a:solidFill>
                      <a:prstDash val="dot"/>
                      <a:round/>
                      <a:headEnd type="none" w="med" len="med"/>
                      <a:tailEnd type="none" w="med" len="med"/>
                    </a:lnL>
                    <a:lnR w="12700" cap="flat" cmpd="sng" algn="ctr">
                      <a:solidFill>
                        <a:schemeClr val="bg2"/>
                      </a:solidFill>
                      <a:prstDash val="dot"/>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solidFill>
                      <a:schemeClr val="tx1">
                        <a:lumMod val="75000"/>
                      </a:schemeClr>
                    </a:solidFill>
                  </a:tcPr>
                </a:tc>
                <a:tc>
                  <a:txBody>
                    <a:bodyPr/>
                    <a:lstStyle/>
                    <a:p>
                      <a:pPr marL="0" marR="0" lvl="0" indent="0" algn="l" defTabSz="914400" rtl="0" eaLnBrk="0" fontAlgn="base" latinLnBrk="0" hangingPunct="0">
                        <a:lnSpc>
                          <a:spcPct val="100000"/>
                        </a:lnSpc>
                        <a:spcBef>
                          <a:spcPts val="600"/>
                        </a:spcBef>
                        <a:spcAft>
                          <a:spcPts val="400"/>
                        </a:spcAft>
                        <a:buClr>
                          <a:srgbClr val="70A5E6"/>
                        </a:buClr>
                        <a:buSzTx/>
                        <a:buFont typeface="Arial" pitchFamily="34" charset="0"/>
                        <a:buNone/>
                        <a:tabLst/>
                      </a:pPr>
                      <a:r>
                        <a:rPr kumimoji="1" lang="en-US" sz="1400" b="0" i="0" u="none" strike="noStrike" cap="none" normalizeH="0" baseline="0" dirty="0">
                          <a:ln>
                            <a:noFill/>
                          </a:ln>
                          <a:solidFill>
                            <a:schemeClr val="bg1"/>
                          </a:solidFill>
                          <a:effectLst/>
                          <a:latin typeface="+mn-lt"/>
                          <a:cs typeface="Arial" pitchFamily="34" charset="0"/>
                        </a:rPr>
                        <a:t>Generally no set maturity</a:t>
                      </a:r>
                    </a:p>
                  </a:txBody>
                  <a:tcPr marL="186221" marR="186221" marT="92175" marB="182880" horzOverflow="overflow">
                    <a:lnL w="12700" cap="flat" cmpd="sng" algn="ctr">
                      <a:solidFill>
                        <a:schemeClr val="bg2"/>
                      </a:solidFill>
                      <a:prstDash val="dot"/>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0003"/>
                  </a:ext>
                </a:extLst>
              </a:tr>
              <a:tr h="478465">
                <a:tc>
                  <a:txBody>
                    <a:bodyPr/>
                    <a:lstStyle/>
                    <a:p>
                      <a:pPr marL="0" marR="0" lvl="0" indent="0" algn="l" defTabSz="914400" rtl="0" eaLnBrk="0" fontAlgn="base" latinLnBrk="0" hangingPunct="0">
                        <a:lnSpc>
                          <a:spcPct val="100000"/>
                        </a:lnSpc>
                        <a:spcBef>
                          <a:spcPts val="600"/>
                        </a:spcBef>
                        <a:spcAft>
                          <a:spcPts val="400"/>
                        </a:spcAft>
                        <a:buClr>
                          <a:srgbClr val="70A5E6"/>
                        </a:buClr>
                        <a:buSzTx/>
                        <a:buFont typeface="Arial" pitchFamily="34" charset="0"/>
                        <a:buNone/>
                        <a:tabLst/>
                      </a:pPr>
                      <a:r>
                        <a:rPr kumimoji="1" lang="en-US" sz="1400" b="0" i="0" u="none" strike="noStrike" cap="none" normalizeH="0" baseline="0" dirty="0">
                          <a:ln>
                            <a:noFill/>
                          </a:ln>
                          <a:solidFill>
                            <a:srgbClr val="FFFFFF"/>
                          </a:solidFill>
                          <a:effectLst/>
                          <a:latin typeface="+mn-lt"/>
                          <a:cs typeface="Arial" pitchFamily="34" charset="0"/>
                        </a:rPr>
                        <a:t>Income payments</a:t>
                      </a:r>
                    </a:p>
                  </a:txBody>
                  <a:tcPr marR="0" marT="92175" marB="182880" horzOverflow="overflow">
                    <a:lnL w="6350" cap="flat" cmpd="sng" algn="ctr">
                      <a:noFill/>
                      <a:prstDash val="solid"/>
                      <a:round/>
                      <a:headEnd type="none" w="med" len="med"/>
                      <a:tailEnd type="none" w="med" len="med"/>
                    </a:lnL>
                    <a:lnR w="12700" cap="flat" cmpd="sng" algn="ctr">
                      <a:solidFill>
                        <a:schemeClr val="bg2"/>
                      </a:solidFill>
                      <a:prstDash val="dot"/>
                      <a:round/>
                      <a:headEnd type="none" w="med" len="med"/>
                      <a:tailEnd type="none" w="med" len="med"/>
                    </a:lnR>
                    <a:lnT w="63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ts val="600"/>
                        </a:spcBef>
                        <a:spcAft>
                          <a:spcPts val="400"/>
                        </a:spcAft>
                        <a:buClr>
                          <a:srgbClr val="70A5E6"/>
                        </a:buClr>
                        <a:buSzTx/>
                        <a:buFont typeface="Arial" pitchFamily="34" charset="0"/>
                        <a:buNone/>
                        <a:tabLst/>
                      </a:pPr>
                      <a:r>
                        <a:rPr kumimoji="1" lang="en-US" sz="1400" b="0" i="0" u="none" strike="noStrike" cap="none" normalizeH="0" baseline="0" dirty="0">
                          <a:ln>
                            <a:noFill/>
                          </a:ln>
                          <a:solidFill>
                            <a:schemeClr val="bg1"/>
                          </a:solidFill>
                          <a:effectLst/>
                          <a:latin typeface="+mn-lt"/>
                          <a:cs typeface="Arial" pitchFamily="34" charset="0"/>
                        </a:rPr>
                        <a:t>Generally defined payments</a:t>
                      </a:r>
                    </a:p>
                  </a:txBody>
                  <a:tcPr marL="186221" marR="186221" marT="92175" marB="182880" horzOverflow="overflow">
                    <a:lnL w="12700" cap="flat" cmpd="sng" algn="ctr">
                      <a:solidFill>
                        <a:schemeClr val="bg2"/>
                      </a:solidFill>
                      <a:prstDash val="dot"/>
                      <a:round/>
                      <a:headEnd type="none" w="med" len="med"/>
                      <a:tailEnd type="none" w="med" len="med"/>
                    </a:lnL>
                    <a:lnR w="12700" cap="flat" cmpd="sng" algn="ctr">
                      <a:solidFill>
                        <a:schemeClr val="bg2"/>
                      </a:solidFill>
                      <a:prstDash val="dot"/>
                      <a:round/>
                      <a:headEnd type="none" w="med" len="med"/>
                      <a:tailEnd type="none" w="med" len="med"/>
                    </a:lnR>
                    <a:lnT w="63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ts val="600"/>
                        </a:spcBef>
                        <a:spcAft>
                          <a:spcPts val="400"/>
                        </a:spcAft>
                        <a:buClr>
                          <a:srgbClr val="70A5E6"/>
                        </a:buClr>
                        <a:buSzTx/>
                        <a:buFont typeface="Arial" pitchFamily="34" charset="0"/>
                        <a:buNone/>
                        <a:tabLst/>
                      </a:pPr>
                      <a:r>
                        <a:rPr kumimoji="1" lang="en-US" sz="1400" b="0" i="0" u="none" strike="noStrike" cap="none" normalizeH="0" baseline="0" dirty="0">
                          <a:ln>
                            <a:noFill/>
                          </a:ln>
                          <a:solidFill>
                            <a:schemeClr val="bg1"/>
                          </a:solidFill>
                          <a:effectLst/>
                          <a:latin typeface="+mn-lt"/>
                          <a:cs typeface="Arial" pitchFamily="34" charset="0"/>
                        </a:rPr>
                        <a:t>Monthly income fluctuates</a:t>
                      </a:r>
                    </a:p>
                  </a:txBody>
                  <a:tcPr marL="186221" marR="186221" marT="92175" marB="182880" horzOverflow="overflow">
                    <a:lnL w="12700" cap="flat" cmpd="sng" algn="ctr">
                      <a:solidFill>
                        <a:schemeClr val="bg2"/>
                      </a:solidFill>
                      <a:prstDash val="dot"/>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bl>
          </a:graphicData>
        </a:graphic>
      </p:graphicFrame>
      <p:sp>
        <p:nvSpPr>
          <p:cNvPr id="11" name="Slide Number Placeholder 1"/>
          <p:cNvSpPr txBox="1">
            <a:spLocks/>
          </p:cNvSpPr>
          <p:nvPr/>
        </p:nvSpPr>
        <p:spPr>
          <a:xfrm>
            <a:off x="11799796" y="6341111"/>
            <a:ext cx="392204" cy="384810"/>
          </a:xfrm>
          <a:prstGeom prst="rect">
            <a:avLst/>
          </a:prstGeom>
          <a:solidFill>
            <a:schemeClr val="bg2"/>
          </a:solidFill>
        </p:spPr>
        <p:txBody>
          <a:bodyPr vert="horz" lIns="0" tIns="0" rIns="0" bIns="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C42D48-3D89-451C-9D14-12E9AAE2BFF0}" type="slidenum">
              <a:rPr lang="en-US" smtClean="0">
                <a:solidFill>
                  <a:srgbClr val="FFFFFF"/>
                </a:solidFill>
              </a:rPr>
              <a:pPr/>
              <a:t>14</a:t>
            </a:fld>
            <a:endParaRPr lang="en-US" dirty="0">
              <a:solidFill>
                <a:srgbClr val="FFFFFF"/>
              </a:solidFill>
            </a:endParaRPr>
          </a:p>
        </p:txBody>
      </p:sp>
      <p:sp>
        <p:nvSpPr>
          <p:cNvPr id="12" name="TextBox 11"/>
          <p:cNvSpPr txBox="1"/>
          <p:nvPr/>
        </p:nvSpPr>
        <p:spPr>
          <a:xfrm>
            <a:off x="7252399" y="6440199"/>
            <a:ext cx="4462724" cy="338554"/>
          </a:xfrm>
          <a:prstGeom prst="rect">
            <a:avLst/>
          </a:prstGeom>
          <a:noFill/>
        </p:spPr>
        <p:txBody>
          <a:bodyPr wrap="square" rtlCol="0">
            <a:spAutoFit/>
          </a:bodyPr>
          <a:lstStyle/>
          <a:p>
            <a:pPr algn="r"/>
            <a:r>
              <a:rPr lang="en-US" sz="800" dirty="0">
                <a:solidFill>
                  <a:srgbClr val="98A4AE"/>
                </a:solidFill>
              </a:rPr>
              <a:t>©2023 Charles Schwab &amp; Co., Inc. (“Schwab”). All rights reserved. Member SIPC.</a:t>
            </a:r>
          </a:p>
          <a:p>
            <a:pPr algn="r"/>
            <a:endParaRPr lang="en-US" sz="800" dirty="0"/>
          </a:p>
        </p:txBody>
      </p:sp>
      <p:sp>
        <p:nvSpPr>
          <p:cNvPr id="14" name="TextBox 13"/>
          <p:cNvSpPr txBox="1"/>
          <p:nvPr/>
        </p:nvSpPr>
        <p:spPr>
          <a:xfrm>
            <a:off x="525166" y="395690"/>
            <a:ext cx="755335" cy="923330"/>
          </a:xfrm>
          <a:prstGeom prst="rect">
            <a:avLst/>
          </a:prstGeom>
          <a:noFill/>
        </p:spPr>
        <p:txBody>
          <a:bodyPr wrap="none" rtlCol="0" anchor="t">
            <a:spAutoFit/>
          </a:bodyPr>
          <a:lstStyle/>
          <a:p>
            <a:pPr>
              <a:lnSpc>
                <a:spcPct val="90000"/>
              </a:lnSpc>
            </a:pPr>
            <a:r>
              <a:rPr lang="en-US" sz="2000" dirty="0">
                <a:solidFill>
                  <a:schemeClr val="bg2"/>
                </a:solidFill>
                <a:latin typeface="+mj-lt"/>
              </a:rPr>
              <a:t>Step</a:t>
            </a:r>
          </a:p>
          <a:p>
            <a:pPr>
              <a:lnSpc>
                <a:spcPct val="90000"/>
              </a:lnSpc>
            </a:pPr>
            <a:r>
              <a:rPr lang="en-US" sz="4000" dirty="0">
                <a:solidFill>
                  <a:schemeClr val="bg2"/>
                </a:solidFill>
                <a:latin typeface="+mj-lt"/>
              </a:rPr>
              <a:t>03</a:t>
            </a:r>
          </a:p>
        </p:txBody>
      </p:sp>
      <p:cxnSp>
        <p:nvCxnSpPr>
          <p:cNvPr id="15" name="Straight Connector 14"/>
          <p:cNvCxnSpPr/>
          <p:nvPr/>
        </p:nvCxnSpPr>
        <p:spPr>
          <a:xfrm>
            <a:off x="1391777" y="377152"/>
            <a:ext cx="0" cy="939030"/>
          </a:xfrm>
          <a:prstGeom prst="line">
            <a:avLst/>
          </a:prstGeom>
          <a:ln w="6350">
            <a:solidFill>
              <a:schemeClr val="bg2"/>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rot="10800000" flipV="1">
            <a:off x="662211" y="6412677"/>
            <a:ext cx="6704510" cy="230832"/>
          </a:xfrm>
          <a:prstGeom prst="rect">
            <a:avLst/>
          </a:prstGeom>
          <a:noFill/>
        </p:spPr>
        <p:txBody>
          <a:bodyPr wrap="square" lIns="0" rtlCol="0">
            <a:spAutoFit/>
          </a:bodyPr>
          <a:lstStyle/>
          <a:p>
            <a:pPr>
              <a:defRPr/>
            </a:pPr>
            <a:r>
              <a:rPr lang="en-US" altLang="en-US" sz="900" dirty="0">
                <a:solidFill>
                  <a:schemeClr val="bg2"/>
                </a:solidFill>
                <a:latin typeface="+mj-lt"/>
                <a:cs typeface="Charles Modern Cond Light"/>
              </a:rPr>
              <a:t>Source: SIFMA</a:t>
            </a:r>
          </a:p>
        </p:txBody>
      </p:sp>
      <p:sp>
        <p:nvSpPr>
          <p:cNvPr id="16" name="Title 4">
            <a:extLst>
              <a:ext uri="{FF2B5EF4-FFF2-40B4-BE49-F238E27FC236}">
                <a16:creationId xmlns:a16="http://schemas.microsoft.com/office/drawing/2014/main" id="{6B75EE1E-6DB7-674E-B4ED-47C55467547F}"/>
              </a:ext>
            </a:extLst>
          </p:cNvPr>
          <p:cNvSpPr txBox="1">
            <a:spLocks/>
          </p:cNvSpPr>
          <p:nvPr/>
        </p:nvSpPr>
        <p:spPr>
          <a:xfrm>
            <a:off x="1678436" y="377152"/>
            <a:ext cx="9036012" cy="846797"/>
          </a:xfrm>
          <a:prstGeom prst="rect">
            <a:avLst/>
          </a:prstGeom>
        </p:spPr>
        <p:txBody>
          <a:bodyPr vert="horz" lIns="0" tIns="0" rIns="0" bIns="0" rtlCol="0" anchor="t">
            <a:normAutofit fontScale="97500"/>
          </a:bodyPr>
          <a:lstStyle>
            <a:lvl1pPr algn="l" defTabSz="914400" rtl="0" eaLnBrk="1" latinLnBrk="0" hangingPunct="1">
              <a:lnSpc>
                <a:spcPct val="90000"/>
              </a:lnSpc>
              <a:spcBef>
                <a:spcPct val="0"/>
              </a:spcBef>
              <a:buNone/>
              <a:defRPr sz="3400" kern="1200">
                <a:solidFill>
                  <a:schemeClr val="accent1">
                    <a:lumMod val="50000"/>
                  </a:schemeClr>
                </a:solidFill>
                <a:latin typeface="+mn-lt"/>
                <a:ea typeface="+mj-ea"/>
                <a:cs typeface="+mj-cs"/>
              </a:defRPr>
            </a:lvl1pPr>
          </a:lstStyle>
          <a:p>
            <a:pPr>
              <a:lnSpc>
                <a:spcPct val="110000"/>
              </a:lnSpc>
              <a:spcBef>
                <a:spcPts val="900"/>
              </a:spcBef>
            </a:pPr>
            <a:r>
              <a:rPr lang="en-US" sz="3500" dirty="0">
                <a:solidFill>
                  <a:schemeClr val="bg1"/>
                </a:solidFill>
              </a:rPr>
              <a:t>Select types of fixed income investments</a:t>
            </a:r>
          </a:p>
          <a:p>
            <a:pPr>
              <a:lnSpc>
                <a:spcPct val="110000"/>
              </a:lnSpc>
              <a:spcBef>
                <a:spcPts val="900"/>
              </a:spcBef>
            </a:pPr>
            <a:endParaRPr lang="en-US" sz="2700" dirty="0">
              <a:solidFill>
                <a:schemeClr val="tx1"/>
              </a:solidFill>
            </a:endParaRPr>
          </a:p>
        </p:txBody>
      </p:sp>
    </p:spTree>
    <p:extLst>
      <p:ext uri="{BB962C8B-B14F-4D97-AF65-F5344CB8AC3E}">
        <p14:creationId xmlns:p14="http://schemas.microsoft.com/office/powerpoint/2010/main" val="107401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p:tgtEl>
                                          <p:spTgt spid="8"/>
                                        </p:tgtEl>
                                        <p:attrNameLst>
                                          <p:attrName>ppt_x</p:attrName>
                                        </p:attrNameLst>
                                      </p:cBhvr>
                                      <p:tavLst>
                                        <p:tav tm="0">
                                          <p:val>
                                            <p:strVal val="#ppt_x+#ppt_w*1.125000"/>
                                          </p:val>
                                        </p:tav>
                                        <p:tav tm="100000">
                                          <p:val>
                                            <p:strVal val="#ppt_x"/>
                                          </p:val>
                                        </p:tav>
                                      </p:tavLst>
                                    </p:anim>
                                    <p:animEffect transition="in" filter="wipe(left)">
                                      <p:cBhvr>
                                        <p:cTn id="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7" y="-18465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p:cNvSpPr txBox="1"/>
          <p:nvPr/>
        </p:nvSpPr>
        <p:spPr>
          <a:xfrm>
            <a:off x="571508" y="437386"/>
            <a:ext cx="11310697" cy="317315"/>
          </a:xfrm>
          <a:prstGeom prst="rect">
            <a:avLst/>
          </a:prstGeom>
          <a:noFill/>
        </p:spPr>
        <p:txBody>
          <a:bodyPr lIns="0" tIns="0" rIns="0" bIns="0"/>
          <a:lstStyle/>
          <a:p>
            <a:pPr>
              <a:spcBef>
                <a:spcPct val="50000"/>
              </a:spcBef>
              <a:defRPr/>
            </a:pPr>
            <a:endParaRPr lang="en-US" sz="2200" kern="0" dirty="0">
              <a:solidFill>
                <a:srgbClr val="425563"/>
              </a:solidFill>
              <a:latin typeface="Charles Modern"/>
              <a:ea typeface="+mn-ea"/>
              <a:cs typeface="Arial" pitchFamily="34" charset="0"/>
            </a:endParaRPr>
          </a:p>
          <a:p>
            <a:pPr>
              <a:spcBef>
                <a:spcPct val="50000"/>
              </a:spcBef>
              <a:defRPr/>
            </a:pPr>
            <a:endParaRPr lang="en-US" sz="2200" kern="0" dirty="0">
              <a:solidFill>
                <a:srgbClr val="425563"/>
              </a:solidFill>
              <a:latin typeface="Charles Modern"/>
              <a:ea typeface="+mn-ea"/>
              <a:cs typeface="Arial" pitchFamily="34" charset="0"/>
            </a:endParaRPr>
          </a:p>
        </p:txBody>
      </p:sp>
      <p:sp>
        <p:nvSpPr>
          <p:cNvPr id="11" name="Slide Number Placeholder 1"/>
          <p:cNvSpPr txBox="1">
            <a:spLocks/>
          </p:cNvSpPr>
          <p:nvPr/>
        </p:nvSpPr>
        <p:spPr>
          <a:xfrm>
            <a:off x="11799796" y="6341111"/>
            <a:ext cx="392204" cy="384810"/>
          </a:xfrm>
          <a:prstGeom prst="rect">
            <a:avLst/>
          </a:prstGeom>
          <a:solidFill>
            <a:schemeClr val="bg2"/>
          </a:solidFill>
        </p:spPr>
        <p:txBody>
          <a:bodyPr vert="horz" lIns="0" tIns="0" rIns="0" bIns="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C42D48-3D89-451C-9D14-12E9AAE2BFF0}" type="slidenum">
              <a:rPr lang="en-US" smtClean="0">
                <a:solidFill>
                  <a:srgbClr val="FFFFFF"/>
                </a:solidFill>
              </a:rPr>
              <a:pPr/>
              <a:t>15</a:t>
            </a:fld>
            <a:endParaRPr lang="en-US" dirty="0">
              <a:solidFill>
                <a:srgbClr val="FFFFFF"/>
              </a:solidFill>
            </a:endParaRPr>
          </a:p>
        </p:txBody>
      </p:sp>
      <p:sp>
        <p:nvSpPr>
          <p:cNvPr id="12" name="TextBox 11"/>
          <p:cNvSpPr txBox="1"/>
          <p:nvPr/>
        </p:nvSpPr>
        <p:spPr>
          <a:xfrm>
            <a:off x="7252399" y="6440199"/>
            <a:ext cx="4462724" cy="338554"/>
          </a:xfrm>
          <a:prstGeom prst="rect">
            <a:avLst/>
          </a:prstGeom>
          <a:noFill/>
        </p:spPr>
        <p:txBody>
          <a:bodyPr wrap="square" rtlCol="0">
            <a:spAutoFit/>
          </a:bodyPr>
          <a:lstStyle/>
          <a:p>
            <a:pPr algn="r"/>
            <a:r>
              <a:rPr lang="en-US" sz="800" dirty="0">
                <a:solidFill>
                  <a:srgbClr val="98A4AE"/>
                </a:solidFill>
              </a:rPr>
              <a:t>©2023 Charles Schwab &amp; Co., Inc. (“Schwab”). All rights reserved. Member SIPC.</a:t>
            </a:r>
          </a:p>
          <a:p>
            <a:pPr algn="r"/>
            <a:endParaRPr lang="en-US" sz="800" dirty="0"/>
          </a:p>
        </p:txBody>
      </p:sp>
      <p:sp>
        <p:nvSpPr>
          <p:cNvPr id="14" name="TextBox 13"/>
          <p:cNvSpPr txBox="1"/>
          <p:nvPr/>
        </p:nvSpPr>
        <p:spPr>
          <a:xfrm>
            <a:off x="525166" y="395690"/>
            <a:ext cx="755335" cy="923330"/>
          </a:xfrm>
          <a:prstGeom prst="rect">
            <a:avLst/>
          </a:prstGeom>
          <a:noFill/>
        </p:spPr>
        <p:txBody>
          <a:bodyPr wrap="none" rtlCol="0" anchor="t">
            <a:spAutoFit/>
          </a:bodyPr>
          <a:lstStyle/>
          <a:p>
            <a:pPr>
              <a:lnSpc>
                <a:spcPct val="90000"/>
              </a:lnSpc>
            </a:pPr>
            <a:r>
              <a:rPr lang="en-US" sz="2000" dirty="0">
                <a:solidFill>
                  <a:schemeClr val="bg2"/>
                </a:solidFill>
                <a:latin typeface="+mj-lt"/>
              </a:rPr>
              <a:t>Step</a:t>
            </a:r>
          </a:p>
          <a:p>
            <a:pPr>
              <a:lnSpc>
                <a:spcPct val="90000"/>
              </a:lnSpc>
            </a:pPr>
            <a:r>
              <a:rPr lang="en-US" sz="4000" dirty="0">
                <a:solidFill>
                  <a:schemeClr val="bg2"/>
                </a:solidFill>
                <a:latin typeface="+mj-lt"/>
              </a:rPr>
              <a:t>04</a:t>
            </a:r>
          </a:p>
        </p:txBody>
      </p:sp>
      <p:cxnSp>
        <p:nvCxnSpPr>
          <p:cNvPr id="15" name="Straight Connector 14"/>
          <p:cNvCxnSpPr/>
          <p:nvPr/>
        </p:nvCxnSpPr>
        <p:spPr>
          <a:xfrm>
            <a:off x="1391777" y="377152"/>
            <a:ext cx="0" cy="939030"/>
          </a:xfrm>
          <a:prstGeom prst="line">
            <a:avLst/>
          </a:prstGeom>
          <a:ln w="6350">
            <a:solidFill>
              <a:schemeClr val="bg2"/>
            </a:solidFill>
          </a:ln>
        </p:spPr>
        <p:style>
          <a:lnRef idx="2">
            <a:schemeClr val="accent1"/>
          </a:lnRef>
          <a:fillRef idx="0">
            <a:schemeClr val="accent1"/>
          </a:fillRef>
          <a:effectRef idx="1">
            <a:schemeClr val="accent1"/>
          </a:effectRef>
          <a:fontRef idx="minor">
            <a:schemeClr val="tx1"/>
          </a:fontRef>
        </p:style>
      </p:cxnSp>
      <p:sp>
        <p:nvSpPr>
          <p:cNvPr id="24" name="Title 4">
            <a:extLst>
              <a:ext uri="{FF2B5EF4-FFF2-40B4-BE49-F238E27FC236}">
                <a16:creationId xmlns:a16="http://schemas.microsoft.com/office/drawing/2014/main" id="{D667723E-C1CD-EB49-8E90-5359AF890D0F}"/>
              </a:ext>
            </a:extLst>
          </p:cNvPr>
          <p:cNvSpPr txBox="1">
            <a:spLocks/>
          </p:cNvSpPr>
          <p:nvPr/>
        </p:nvSpPr>
        <p:spPr>
          <a:xfrm>
            <a:off x="1678436" y="398862"/>
            <a:ext cx="9036012" cy="846797"/>
          </a:xfrm>
          <a:prstGeom prst="rect">
            <a:avLst/>
          </a:prstGeom>
        </p:spPr>
        <p:txBody>
          <a:bodyPr vert="horz" lIns="0" tIns="0" rIns="0" bIns="0" rtlCol="0" anchor="t">
            <a:normAutofit fontScale="97500"/>
          </a:bodyPr>
          <a:lstStyle>
            <a:lvl1pPr algn="l" defTabSz="914400" rtl="0" eaLnBrk="1" latinLnBrk="0" hangingPunct="1">
              <a:lnSpc>
                <a:spcPct val="90000"/>
              </a:lnSpc>
              <a:spcBef>
                <a:spcPct val="0"/>
              </a:spcBef>
              <a:buNone/>
              <a:defRPr sz="3400" kern="1200">
                <a:solidFill>
                  <a:schemeClr val="accent1">
                    <a:lumMod val="50000"/>
                  </a:schemeClr>
                </a:solidFill>
                <a:latin typeface="+mn-lt"/>
                <a:ea typeface="+mj-ea"/>
                <a:cs typeface="+mj-cs"/>
              </a:defRPr>
            </a:lvl1pPr>
          </a:lstStyle>
          <a:p>
            <a:pPr>
              <a:lnSpc>
                <a:spcPct val="110000"/>
              </a:lnSpc>
              <a:spcBef>
                <a:spcPts val="900"/>
              </a:spcBef>
            </a:pPr>
            <a:r>
              <a:rPr lang="en-US" sz="3500" dirty="0">
                <a:solidFill>
                  <a:schemeClr val="bg1"/>
                </a:solidFill>
              </a:rPr>
              <a:t>Monitor your portfolio</a:t>
            </a:r>
          </a:p>
        </p:txBody>
      </p:sp>
      <p:grpSp>
        <p:nvGrpSpPr>
          <p:cNvPr id="2" name="Group 1">
            <a:extLst>
              <a:ext uri="{FF2B5EF4-FFF2-40B4-BE49-F238E27FC236}">
                <a16:creationId xmlns:a16="http://schemas.microsoft.com/office/drawing/2014/main" id="{E2B2F5EE-C8DB-C748-870D-394A78D02543}"/>
              </a:ext>
            </a:extLst>
          </p:cNvPr>
          <p:cNvGrpSpPr/>
          <p:nvPr/>
        </p:nvGrpSpPr>
        <p:grpSpPr>
          <a:xfrm>
            <a:off x="637682" y="2218387"/>
            <a:ext cx="2859221" cy="3031539"/>
            <a:chOff x="637682" y="2218387"/>
            <a:chExt cx="2859221" cy="3031539"/>
          </a:xfrm>
        </p:grpSpPr>
        <p:sp>
          <p:nvSpPr>
            <p:cNvPr id="16" name="Rectangle 15"/>
            <p:cNvSpPr/>
            <p:nvPr/>
          </p:nvSpPr>
          <p:spPr>
            <a:xfrm>
              <a:off x="637683" y="2218387"/>
              <a:ext cx="2859220" cy="586024"/>
            </a:xfrm>
            <a:prstGeom prst="rect">
              <a:avLst/>
            </a:prstGeom>
          </p:spPr>
          <p:txBody>
            <a:bodyPr wrap="square" lIns="0" tIns="0" rIns="0" bIns="0">
              <a:noAutofit/>
            </a:bodyPr>
            <a:lstStyle/>
            <a:p>
              <a:pPr>
                <a:spcBef>
                  <a:spcPts val="1000"/>
                </a:spcBef>
                <a:buSzPct val="80000"/>
              </a:pPr>
              <a:r>
                <a:rPr lang="en-US" spc="20" dirty="0">
                  <a:solidFill>
                    <a:schemeClr val="bg1"/>
                  </a:solidFill>
                </a:rPr>
                <a:t>Decisions to consider:</a:t>
              </a:r>
            </a:p>
          </p:txBody>
        </p:sp>
        <p:sp>
          <p:nvSpPr>
            <p:cNvPr id="25" name="Rectangle 24">
              <a:extLst>
                <a:ext uri="{FF2B5EF4-FFF2-40B4-BE49-F238E27FC236}">
                  <a16:creationId xmlns:a16="http://schemas.microsoft.com/office/drawing/2014/main" id="{A0195DBC-10D5-144A-9B7E-C7E272A7BF08}"/>
                </a:ext>
              </a:extLst>
            </p:cNvPr>
            <p:cNvSpPr/>
            <p:nvPr/>
          </p:nvSpPr>
          <p:spPr>
            <a:xfrm>
              <a:off x="637682" y="2832166"/>
              <a:ext cx="2417760" cy="241776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0" bIns="0" rtlCol="0" anchor="t"/>
            <a:lstStyle/>
            <a:p>
              <a:pPr lvl="0">
                <a:spcBef>
                  <a:spcPts val="1000"/>
                </a:spcBef>
                <a:buSzPct val="80000"/>
              </a:pPr>
              <a:r>
                <a:rPr lang="en-US" sz="4800" dirty="0">
                  <a:solidFill>
                    <a:schemeClr val="tx2"/>
                  </a:solidFill>
                  <a:latin typeface="+mj-lt"/>
                </a:rPr>
                <a:t>01</a:t>
              </a:r>
              <a:endParaRPr lang="en-US" sz="1400" dirty="0">
                <a:solidFill>
                  <a:schemeClr val="tx2"/>
                </a:solidFill>
                <a:latin typeface="+mj-lt"/>
              </a:endParaRPr>
            </a:p>
            <a:p>
              <a:pPr lvl="0">
                <a:lnSpc>
                  <a:spcPts val="1780"/>
                </a:lnSpc>
                <a:spcBef>
                  <a:spcPts val="1000"/>
                </a:spcBef>
                <a:buSzPct val="80000"/>
              </a:pPr>
              <a:r>
                <a:rPr lang="en-US" sz="1400" dirty="0">
                  <a:solidFill>
                    <a:schemeClr val="bg1"/>
                  </a:solidFill>
                </a:rPr>
                <a:t>Do you have the time required to implement </a:t>
              </a:r>
              <a:br>
                <a:rPr lang="en-US" sz="1400" dirty="0">
                  <a:solidFill>
                    <a:schemeClr val="bg1"/>
                  </a:solidFill>
                </a:rPr>
              </a:br>
              <a:r>
                <a:rPr lang="en-US" sz="1400" dirty="0">
                  <a:solidFill>
                    <a:schemeClr val="bg1"/>
                  </a:solidFill>
                </a:rPr>
                <a:t>an investing strategy?</a:t>
              </a:r>
            </a:p>
          </p:txBody>
        </p:sp>
      </p:grpSp>
      <p:sp>
        <p:nvSpPr>
          <p:cNvPr id="26" name="Rectangle 25">
            <a:extLst>
              <a:ext uri="{FF2B5EF4-FFF2-40B4-BE49-F238E27FC236}">
                <a16:creationId xmlns:a16="http://schemas.microsoft.com/office/drawing/2014/main" id="{8D279FF3-AC7E-0647-AE52-F5165703F239}"/>
              </a:ext>
            </a:extLst>
          </p:cNvPr>
          <p:cNvSpPr/>
          <p:nvPr/>
        </p:nvSpPr>
        <p:spPr>
          <a:xfrm>
            <a:off x="3496902" y="2832166"/>
            <a:ext cx="2417760" cy="241776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0" bIns="0" rtlCol="0" anchor="t"/>
          <a:lstStyle/>
          <a:p>
            <a:pPr lvl="0">
              <a:spcBef>
                <a:spcPts val="1000"/>
              </a:spcBef>
              <a:buSzPct val="80000"/>
            </a:pPr>
            <a:r>
              <a:rPr lang="en-US" sz="4800" dirty="0">
                <a:solidFill>
                  <a:schemeClr val="bg2"/>
                </a:solidFill>
                <a:latin typeface="Charles Modern Light"/>
              </a:rPr>
              <a:t>02</a:t>
            </a:r>
          </a:p>
          <a:p>
            <a:pPr lvl="0">
              <a:lnSpc>
                <a:spcPts val="1780"/>
              </a:lnSpc>
              <a:spcBef>
                <a:spcPts val="1000"/>
              </a:spcBef>
              <a:buSzPct val="80000"/>
            </a:pPr>
            <a:r>
              <a:rPr lang="en-US" sz="1400" dirty="0">
                <a:solidFill>
                  <a:srgbClr val="FFFFFF"/>
                </a:solidFill>
              </a:rPr>
              <a:t>How do you decide when </a:t>
            </a:r>
            <a:br>
              <a:rPr lang="en-US" sz="1400" dirty="0">
                <a:solidFill>
                  <a:srgbClr val="FFFFFF"/>
                </a:solidFill>
              </a:rPr>
            </a:br>
            <a:r>
              <a:rPr lang="en-US" sz="1400" dirty="0">
                <a:solidFill>
                  <a:srgbClr val="FFFFFF"/>
                </a:solidFill>
              </a:rPr>
              <a:t>to buy and sell securities?</a:t>
            </a:r>
          </a:p>
        </p:txBody>
      </p:sp>
      <p:sp>
        <p:nvSpPr>
          <p:cNvPr id="27" name="Rectangle 26">
            <a:extLst>
              <a:ext uri="{FF2B5EF4-FFF2-40B4-BE49-F238E27FC236}">
                <a16:creationId xmlns:a16="http://schemas.microsoft.com/office/drawing/2014/main" id="{FF33B3D8-3ECB-D348-A7A4-D9CDA3CB5352}"/>
              </a:ext>
            </a:extLst>
          </p:cNvPr>
          <p:cNvSpPr/>
          <p:nvPr/>
        </p:nvSpPr>
        <p:spPr>
          <a:xfrm>
            <a:off x="6356122" y="2827802"/>
            <a:ext cx="2417760" cy="24177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0" bIns="0" rtlCol="0" anchor="t"/>
          <a:lstStyle/>
          <a:p>
            <a:pPr lvl="0">
              <a:spcBef>
                <a:spcPts val="1000"/>
              </a:spcBef>
              <a:buSzPct val="80000"/>
            </a:pPr>
            <a:r>
              <a:rPr lang="en-US" sz="4800" dirty="0">
                <a:solidFill>
                  <a:schemeClr val="accent2"/>
                </a:solidFill>
                <a:latin typeface="Charles Modern Light"/>
              </a:rPr>
              <a:t>03</a:t>
            </a:r>
          </a:p>
          <a:p>
            <a:pPr lvl="0">
              <a:lnSpc>
                <a:spcPts val="1780"/>
              </a:lnSpc>
              <a:spcBef>
                <a:spcPts val="1000"/>
              </a:spcBef>
              <a:buSzPct val="80000"/>
            </a:pPr>
            <a:r>
              <a:rPr lang="en-US" sz="1400" dirty="0">
                <a:solidFill>
                  <a:srgbClr val="FFFFFF"/>
                </a:solidFill>
              </a:rPr>
              <a:t>How do you determine </a:t>
            </a:r>
            <a:br>
              <a:rPr lang="en-US" sz="1400" dirty="0">
                <a:solidFill>
                  <a:srgbClr val="FFFFFF"/>
                </a:solidFill>
              </a:rPr>
            </a:br>
            <a:r>
              <a:rPr lang="en-US" sz="1400" dirty="0">
                <a:solidFill>
                  <a:srgbClr val="FFFFFF"/>
                </a:solidFill>
              </a:rPr>
              <a:t>if bond fund or individual bond is best approach </a:t>
            </a:r>
            <a:br>
              <a:rPr lang="en-US" sz="1400" dirty="0">
                <a:solidFill>
                  <a:srgbClr val="FFFFFF"/>
                </a:solidFill>
              </a:rPr>
            </a:br>
            <a:r>
              <a:rPr lang="en-US" sz="1400" dirty="0">
                <a:solidFill>
                  <a:srgbClr val="FFFFFF"/>
                </a:solidFill>
              </a:rPr>
              <a:t>for you?</a:t>
            </a:r>
          </a:p>
        </p:txBody>
      </p:sp>
      <p:sp>
        <p:nvSpPr>
          <p:cNvPr id="28" name="Rectangle 27">
            <a:extLst>
              <a:ext uri="{FF2B5EF4-FFF2-40B4-BE49-F238E27FC236}">
                <a16:creationId xmlns:a16="http://schemas.microsoft.com/office/drawing/2014/main" id="{7D22BBEA-F0B3-5A4E-A39B-9C1A83B6172D}"/>
              </a:ext>
            </a:extLst>
          </p:cNvPr>
          <p:cNvSpPr/>
          <p:nvPr/>
        </p:nvSpPr>
        <p:spPr>
          <a:xfrm>
            <a:off x="9215342" y="2827802"/>
            <a:ext cx="2417760" cy="241776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0" bIns="0" rtlCol="0" anchor="t"/>
          <a:lstStyle/>
          <a:p>
            <a:pPr lvl="0">
              <a:spcBef>
                <a:spcPts val="1000"/>
              </a:spcBef>
              <a:buSzPct val="80000"/>
            </a:pPr>
            <a:r>
              <a:rPr lang="en-US" sz="4800" dirty="0">
                <a:solidFill>
                  <a:schemeClr val="accent5"/>
                </a:solidFill>
                <a:latin typeface="Charles Modern Light"/>
              </a:rPr>
              <a:t>04</a:t>
            </a:r>
            <a:endParaRPr lang="en-US" sz="1400" dirty="0">
              <a:solidFill>
                <a:schemeClr val="accent5"/>
              </a:solidFill>
              <a:latin typeface="Charles Modern Light"/>
            </a:endParaRPr>
          </a:p>
          <a:p>
            <a:pPr lvl="0">
              <a:lnSpc>
                <a:spcPts val="1780"/>
              </a:lnSpc>
              <a:spcBef>
                <a:spcPts val="1000"/>
              </a:spcBef>
              <a:buSzPct val="80000"/>
            </a:pPr>
            <a:r>
              <a:rPr lang="en-US" sz="1400" spc="-20" dirty="0">
                <a:solidFill>
                  <a:srgbClr val="FFFFFF"/>
                </a:solidFill>
              </a:rPr>
              <a:t>How involved do you </a:t>
            </a:r>
            <a:br>
              <a:rPr lang="en-US" sz="1400" spc="-20" dirty="0">
                <a:solidFill>
                  <a:srgbClr val="FFFFFF"/>
                </a:solidFill>
              </a:rPr>
            </a:br>
            <a:r>
              <a:rPr lang="en-US" sz="1400" spc="-20" dirty="0">
                <a:solidFill>
                  <a:srgbClr val="FFFFFF"/>
                </a:solidFill>
              </a:rPr>
              <a:t>want to be with managing your portfolio?</a:t>
            </a:r>
          </a:p>
        </p:txBody>
      </p:sp>
    </p:spTree>
    <p:extLst>
      <p:ext uri="{BB962C8B-B14F-4D97-AF65-F5344CB8AC3E}">
        <p14:creationId xmlns:p14="http://schemas.microsoft.com/office/powerpoint/2010/main" val="397127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1486" y="352326"/>
            <a:ext cx="11380839" cy="5981290"/>
          </a:xfrm>
          <a:prstGeom prst="rect">
            <a:avLst/>
          </a:prstGeom>
          <a:solidFill>
            <a:srgbClr val="31404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idx="1"/>
          </p:nvPr>
        </p:nvSpPr>
        <p:spPr>
          <a:xfrm>
            <a:off x="831850" y="2754112"/>
            <a:ext cx="10515600" cy="662601"/>
          </a:xfrm>
        </p:spPr>
        <p:txBody>
          <a:bodyPr/>
          <a:lstStyle/>
          <a:p>
            <a:r>
              <a:rPr lang="en-US" sz="3600" dirty="0">
                <a:solidFill>
                  <a:schemeClr val="tx2"/>
                </a:solidFill>
                <a:latin typeface="+mj-lt"/>
              </a:rPr>
              <a:t>03</a:t>
            </a:r>
          </a:p>
        </p:txBody>
      </p:sp>
      <p:sp>
        <p:nvSpPr>
          <p:cNvPr id="8" name="Slide Number Placeholder 1"/>
          <p:cNvSpPr txBox="1">
            <a:spLocks/>
          </p:cNvSpPr>
          <p:nvPr/>
        </p:nvSpPr>
        <p:spPr>
          <a:xfrm>
            <a:off x="11799796" y="6341111"/>
            <a:ext cx="392204" cy="384810"/>
          </a:xfrm>
          <a:prstGeom prst="rect">
            <a:avLst/>
          </a:prstGeom>
          <a:solidFill>
            <a:schemeClr val="bg2"/>
          </a:solidFill>
        </p:spPr>
        <p:txBody>
          <a:bodyPr vert="horz" lIns="0" tIns="0" rIns="0" bIns="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C42D48-3D89-451C-9D14-12E9AAE2BFF0}" type="slidenum">
              <a:rPr lang="en-US" smtClean="0">
                <a:solidFill>
                  <a:srgbClr val="FFFFFF"/>
                </a:solidFill>
              </a:rPr>
              <a:pPr/>
              <a:t>16</a:t>
            </a:fld>
            <a:endParaRPr lang="en-US" dirty="0">
              <a:solidFill>
                <a:srgbClr val="FFFFFF"/>
              </a:solidFill>
            </a:endParaRPr>
          </a:p>
        </p:txBody>
      </p:sp>
      <p:sp>
        <p:nvSpPr>
          <p:cNvPr id="9" name="TextBox 8"/>
          <p:cNvSpPr txBox="1"/>
          <p:nvPr/>
        </p:nvSpPr>
        <p:spPr>
          <a:xfrm>
            <a:off x="7252399" y="6440199"/>
            <a:ext cx="4462724" cy="215444"/>
          </a:xfrm>
          <a:prstGeom prst="rect">
            <a:avLst/>
          </a:prstGeom>
          <a:noFill/>
        </p:spPr>
        <p:txBody>
          <a:bodyPr wrap="square" rtlCol="0">
            <a:spAutoFit/>
          </a:bodyPr>
          <a:lstStyle/>
          <a:p>
            <a:pPr algn="r"/>
            <a:r>
              <a:rPr lang="en-US" sz="800" dirty="0">
                <a:solidFill>
                  <a:srgbClr val="98A4AE"/>
                </a:solidFill>
              </a:rPr>
              <a:t>©2023 Charles Schwab &amp; Co., Inc. (“Schwab”). All rights reserved. Member SIPC.</a:t>
            </a:r>
          </a:p>
        </p:txBody>
      </p:sp>
      <p:sp>
        <p:nvSpPr>
          <p:cNvPr id="10" name="Title 1"/>
          <p:cNvSpPr txBox="1">
            <a:spLocks/>
          </p:cNvSpPr>
          <p:nvPr/>
        </p:nvSpPr>
        <p:spPr>
          <a:xfrm>
            <a:off x="832798" y="3375705"/>
            <a:ext cx="9113844" cy="1683975"/>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6000" kern="1200">
                <a:solidFill>
                  <a:schemeClr val="accent1">
                    <a:lumMod val="50000"/>
                  </a:schemeClr>
                </a:solidFill>
                <a:latin typeface="+mn-lt"/>
                <a:ea typeface="+mj-ea"/>
                <a:cs typeface="+mj-cs"/>
              </a:defRPr>
            </a:lvl1pPr>
          </a:lstStyle>
          <a:p>
            <a:r>
              <a:rPr lang="en-US" dirty="0">
                <a:solidFill>
                  <a:schemeClr val="bg1"/>
                </a:solidFill>
              </a:rPr>
              <a:t>Access to fixed income</a:t>
            </a:r>
            <a:br>
              <a:rPr lang="en-US" dirty="0">
                <a:solidFill>
                  <a:schemeClr val="bg1"/>
                </a:solidFill>
              </a:rPr>
            </a:br>
            <a:r>
              <a:rPr lang="en-US" dirty="0">
                <a:solidFill>
                  <a:schemeClr val="bg1"/>
                </a:solidFill>
              </a:rPr>
              <a:t>at Schwab</a:t>
            </a:r>
          </a:p>
        </p:txBody>
      </p:sp>
    </p:spTree>
    <p:extLst>
      <p:ext uri="{BB962C8B-B14F-4D97-AF65-F5344CB8AC3E}">
        <p14:creationId xmlns:p14="http://schemas.microsoft.com/office/powerpoint/2010/main" val="182192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3B714A-3EAA-F640-85B5-2325CCD4126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3624" b="32174"/>
          <a:stretch/>
        </p:blipFill>
        <p:spPr>
          <a:xfrm>
            <a:off x="0" y="-1"/>
            <a:ext cx="12192000" cy="4402987"/>
          </a:xfrm>
          <a:prstGeom prst="rect">
            <a:avLst/>
          </a:prstGeom>
        </p:spPr>
      </p:pic>
      <p:sp>
        <p:nvSpPr>
          <p:cNvPr id="3" name="Slide Number Placeholder 2"/>
          <p:cNvSpPr>
            <a:spLocks noGrp="1"/>
          </p:cNvSpPr>
          <p:nvPr>
            <p:ph type="sldNum" sz="quarter" idx="12"/>
          </p:nvPr>
        </p:nvSpPr>
        <p:spPr/>
        <p:txBody>
          <a:bodyPr/>
          <a:lstStyle/>
          <a:p>
            <a:fld id="{177B8A55-A9CA-4F53-8EAB-E159803D3833}" type="slidenum">
              <a:rPr lang="en-US" smtClean="0"/>
              <a:pPr/>
              <a:t>17</a:t>
            </a:fld>
            <a:endParaRPr lang="en-US" dirty="0"/>
          </a:p>
        </p:txBody>
      </p:sp>
      <p:sp>
        <p:nvSpPr>
          <p:cNvPr id="17" name="Rectangle 16"/>
          <p:cNvSpPr>
            <a:spLocks/>
          </p:cNvSpPr>
          <p:nvPr/>
        </p:nvSpPr>
        <p:spPr>
          <a:xfrm>
            <a:off x="543319" y="4587659"/>
            <a:ext cx="3135539" cy="1646605"/>
          </a:xfrm>
          <a:prstGeom prst="rect">
            <a:avLst/>
          </a:prstGeom>
        </p:spPr>
        <p:txBody>
          <a:bodyPr wrap="square" lIns="0" tIns="0">
            <a:spAutoFit/>
          </a:bodyPr>
          <a:lstStyle/>
          <a:p>
            <a:pPr>
              <a:spcBef>
                <a:spcPct val="0"/>
              </a:spcBef>
              <a:spcAft>
                <a:spcPts val="600"/>
              </a:spcAft>
              <a:buClr>
                <a:srgbClr val="00A0E0"/>
              </a:buClr>
            </a:pPr>
            <a:r>
              <a:rPr kumimoji="1" lang="en-US" altLang="en-US" sz="1400" dirty="0">
                <a:solidFill>
                  <a:schemeClr val="tx2"/>
                </a:solidFill>
                <a:cs typeface="Arial" pitchFamily="34" charset="0"/>
              </a:rPr>
              <a:t>Access to expert market insight</a:t>
            </a:r>
          </a:p>
          <a:p>
            <a:pPr marL="179388" indent="-169863">
              <a:spcBef>
                <a:spcPts val="600"/>
              </a:spcBef>
              <a:spcAft>
                <a:spcPts val="600"/>
              </a:spcAft>
              <a:buClr>
                <a:schemeClr val="tx1"/>
              </a:buClr>
              <a:buSzPct val="80000"/>
              <a:buFont typeface="Wingdings" pitchFamily="2" charset="2"/>
              <a:buChar char="§"/>
            </a:pPr>
            <a:r>
              <a:rPr kumimoji="1" lang="en-US" altLang="en-US" sz="1400" dirty="0">
                <a:solidFill>
                  <a:srgbClr val="425563"/>
                </a:solidFill>
                <a:cs typeface="Arial" pitchFamily="34" charset="0"/>
              </a:rPr>
              <a:t>Schwab Center for </a:t>
            </a:r>
            <a:br>
              <a:rPr kumimoji="1" lang="en-US" altLang="en-US" sz="1400" dirty="0">
                <a:solidFill>
                  <a:srgbClr val="425563"/>
                </a:solidFill>
                <a:cs typeface="Arial" pitchFamily="34" charset="0"/>
              </a:rPr>
            </a:br>
            <a:r>
              <a:rPr kumimoji="1" lang="en-US" altLang="en-US" sz="1400" dirty="0">
                <a:solidFill>
                  <a:srgbClr val="425563"/>
                </a:solidFill>
                <a:cs typeface="Arial" pitchFamily="34" charset="0"/>
              </a:rPr>
              <a:t>Financial Research</a:t>
            </a:r>
          </a:p>
          <a:p>
            <a:pPr marL="179388" indent="-169863">
              <a:spcBef>
                <a:spcPct val="0"/>
              </a:spcBef>
              <a:spcAft>
                <a:spcPts val="600"/>
              </a:spcAft>
              <a:buClr>
                <a:schemeClr val="tx1"/>
              </a:buClr>
              <a:buSzPct val="80000"/>
              <a:buFont typeface="Wingdings" pitchFamily="2" charset="2"/>
              <a:buChar char="§"/>
            </a:pPr>
            <a:r>
              <a:rPr kumimoji="1" lang="en-US" altLang="en-US" sz="1400" dirty="0">
                <a:solidFill>
                  <a:srgbClr val="425563"/>
                </a:solidFill>
                <a:cs typeface="Arial" pitchFamily="34" charset="0"/>
              </a:rPr>
              <a:t>Third-party market </a:t>
            </a:r>
            <a:br>
              <a:rPr kumimoji="1" lang="en-US" altLang="en-US" sz="1400" dirty="0">
                <a:solidFill>
                  <a:srgbClr val="425563"/>
                </a:solidFill>
                <a:cs typeface="Arial" pitchFamily="34" charset="0"/>
              </a:rPr>
            </a:br>
            <a:r>
              <a:rPr kumimoji="1" lang="en-US" altLang="en-US" sz="1400" dirty="0">
                <a:solidFill>
                  <a:srgbClr val="425563"/>
                </a:solidFill>
                <a:cs typeface="Arial" pitchFamily="34" charset="0"/>
              </a:rPr>
              <a:t>commentary</a:t>
            </a:r>
          </a:p>
          <a:p>
            <a:pPr marL="179388" indent="-169863">
              <a:spcBef>
                <a:spcPct val="0"/>
              </a:spcBef>
              <a:spcAft>
                <a:spcPts val="600"/>
              </a:spcAft>
              <a:buClr>
                <a:schemeClr val="tx1"/>
              </a:buClr>
              <a:buSzPct val="80000"/>
              <a:buFont typeface="Wingdings" pitchFamily="2" charset="2"/>
              <a:buChar char="§"/>
            </a:pPr>
            <a:r>
              <a:rPr kumimoji="1" lang="en-US" altLang="en-US" sz="1400" dirty="0">
                <a:solidFill>
                  <a:srgbClr val="425563"/>
                </a:solidFill>
                <a:cs typeface="Arial" pitchFamily="34" charset="0"/>
              </a:rPr>
              <a:t>Bond ratings and reports</a:t>
            </a:r>
          </a:p>
        </p:txBody>
      </p:sp>
      <p:sp>
        <p:nvSpPr>
          <p:cNvPr id="25" name="Slide Number Placeholder 1"/>
          <p:cNvSpPr txBox="1">
            <a:spLocks/>
          </p:cNvSpPr>
          <p:nvPr/>
        </p:nvSpPr>
        <p:spPr>
          <a:xfrm>
            <a:off x="11799796" y="6341110"/>
            <a:ext cx="392204" cy="384810"/>
          </a:xfrm>
          <a:prstGeom prst="rect">
            <a:avLst/>
          </a:prstGeom>
          <a:solidFill>
            <a:schemeClr val="bg2"/>
          </a:solidFill>
        </p:spPr>
        <p:txBody>
          <a:bodyPr vert="horz" lIns="0" tIns="0" rIns="0" bIns="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C42D48-3D89-451C-9D14-12E9AAE2BFF0}" type="slidenum">
              <a:rPr lang="en-US" smtClean="0">
                <a:solidFill>
                  <a:srgbClr val="FFFFFF"/>
                </a:solidFill>
              </a:rPr>
              <a:pPr/>
              <a:t>17</a:t>
            </a:fld>
            <a:endParaRPr lang="en-US" dirty="0">
              <a:solidFill>
                <a:srgbClr val="FFFFFF"/>
              </a:solidFill>
            </a:endParaRPr>
          </a:p>
        </p:txBody>
      </p:sp>
      <p:sp>
        <p:nvSpPr>
          <p:cNvPr id="26" name="TextBox 25"/>
          <p:cNvSpPr txBox="1"/>
          <p:nvPr/>
        </p:nvSpPr>
        <p:spPr>
          <a:xfrm>
            <a:off x="7252397" y="6440200"/>
            <a:ext cx="4462724" cy="338554"/>
          </a:xfrm>
          <a:prstGeom prst="rect">
            <a:avLst/>
          </a:prstGeom>
          <a:noFill/>
        </p:spPr>
        <p:txBody>
          <a:bodyPr wrap="square" rtlCol="0">
            <a:spAutoFit/>
          </a:bodyPr>
          <a:lstStyle/>
          <a:p>
            <a:pPr algn="r"/>
            <a:r>
              <a:rPr lang="en-US" sz="800" dirty="0">
                <a:solidFill>
                  <a:schemeClr val="bg2"/>
                </a:solidFill>
              </a:rPr>
              <a:t>©2023 Charles Schwab &amp; Co., Inc. (“Schwab”). All rights reserved. Member SIPC.</a:t>
            </a:r>
          </a:p>
          <a:p>
            <a:pPr algn="r"/>
            <a:endParaRPr lang="en-US" sz="800" dirty="0"/>
          </a:p>
        </p:txBody>
      </p:sp>
      <p:sp>
        <p:nvSpPr>
          <p:cNvPr id="18" name="Title 1">
            <a:extLst>
              <a:ext uri="{FF2B5EF4-FFF2-40B4-BE49-F238E27FC236}">
                <a16:creationId xmlns:a16="http://schemas.microsoft.com/office/drawing/2014/main" id="{63FC5C8B-CC0A-BA43-BDB0-0ED70D0551E7}"/>
              </a:ext>
            </a:extLst>
          </p:cNvPr>
          <p:cNvSpPr>
            <a:spLocks noGrp="1"/>
          </p:cNvSpPr>
          <p:nvPr>
            <p:ph type="title"/>
          </p:nvPr>
        </p:nvSpPr>
        <p:spPr>
          <a:xfrm>
            <a:off x="544853" y="2894775"/>
            <a:ext cx="11102293" cy="846797"/>
          </a:xfrm>
        </p:spPr>
        <p:txBody>
          <a:bodyPr>
            <a:noAutofit/>
          </a:bodyPr>
          <a:lstStyle/>
          <a:p>
            <a:pPr>
              <a:lnSpc>
                <a:spcPct val="100000"/>
              </a:lnSpc>
              <a:spcBef>
                <a:spcPts val="0"/>
              </a:spcBef>
            </a:pPr>
            <a:r>
              <a:rPr lang="en-US" spc="-30" dirty="0">
                <a:solidFill>
                  <a:schemeClr val="bg1"/>
                </a:solidFill>
              </a:rPr>
              <a:t>Make informed investment decisions with:</a:t>
            </a:r>
          </a:p>
        </p:txBody>
      </p:sp>
      <p:grpSp>
        <p:nvGrpSpPr>
          <p:cNvPr id="7" name="Group 6">
            <a:extLst>
              <a:ext uri="{FF2B5EF4-FFF2-40B4-BE49-F238E27FC236}">
                <a16:creationId xmlns:a16="http://schemas.microsoft.com/office/drawing/2014/main" id="{17120655-B66E-0642-A2F2-AB0E600F87D3}"/>
              </a:ext>
            </a:extLst>
          </p:cNvPr>
          <p:cNvGrpSpPr/>
          <p:nvPr/>
        </p:nvGrpSpPr>
        <p:grpSpPr>
          <a:xfrm>
            <a:off x="3766770" y="4413822"/>
            <a:ext cx="2814560" cy="1732864"/>
            <a:chOff x="3766770" y="4424455"/>
            <a:chExt cx="2814560" cy="1732864"/>
          </a:xfrm>
        </p:grpSpPr>
        <p:sp>
          <p:nvSpPr>
            <p:cNvPr id="20" name="Rectangle 19"/>
            <p:cNvSpPr>
              <a:spLocks/>
            </p:cNvSpPr>
            <p:nvPr/>
          </p:nvSpPr>
          <p:spPr>
            <a:xfrm>
              <a:off x="3953128" y="4598291"/>
              <a:ext cx="2628202" cy="923330"/>
            </a:xfrm>
            <a:prstGeom prst="rect">
              <a:avLst/>
            </a:prstGeom>
          </p:spPr>
          <p:txBody>
            <a:bodyPr wrap="square" lIns="0" tIns="0">
              <a:spAutoFit/>
            </a:bodyPr>
            <a:lstStyle/>
            <a:p>
              <a:pPr>
                <a:spcBef>
                  <a:spcPts val="1800"/>
                </a:spcBef>
                <a:spcAft>
                  <a:spcPts val="600"/>
                </a:spcAft>
                <a:buClr>
                  <a:srgbClr val="00A0E0"/>
                </a:buClr>
                <a:buSzPct val="100000"/>
              </a:pPr>
              <a:r>
                <a:rPr kumimoji="1" lang="en-US" altLang="en-US" sz="1400" dirty="0">
                  <a:solidFill>
                    <a:srgbClr val="00A0DF"/>
                  </a:solidFill>
                  <a:cs typeface="Arial" pitchFamily="34" charset="0"/>
                </a:rPr>
                <a:t>In-depth market research tools</a:t>
              </a:r>
            </a:p>
            <a:p>
              <a:pPr marL="179388" indent="-169863">
                <a:spcBef>
                  <a:spcPts val="600"/>
                </a:spcBef>
                <a:spcAft>
                  <a:spcPts val="600"/>
                </a:spcAft>
                <a:buClr>
                  <a:schemeClr val="tx1"/>
                </a:buClr>
                <a:buSzPct val="80000"/>
                <a:buFont typeface="Wingdings" pitchFamily="2" charset="2"/>
                <a:buChar char="§"/>
              </a:pPr>
              <a:r>
                <a:rPr kumimoji="1" lang="en-US" altLang="en-US" sz="1400" dirty="0">
                  <a:solidFill>
                    <a:srgbClr val="425563"/>
                  </a:solidFill>
                  <a:cs typeface="Arial" pitchFamily="34" charset="0"/>
                </a:rPr>
                <a:t>Bond search</a:t>
              </a:r>
              <a:endParaRPr kumimoji="1" lang="en-US" altLang="en-US" sz="1400" baseline="30000" dirty="0">
                <a:solidFill>
                  <a:srgbClr val="31404A"/>
                </a:solidFill>
                <a:cs typeface="Arial" pitchFamily="34" charset="0"/>
              </a:endParaRPr>
            </a:p>
            <a:p>
              <a:pPr marL="179388" indent="-169863">
                <a:spcBef>
                  <a:spcPct val="0"/>
                </a:spcBef>
                <a:spcAft>
                  <a:spcPts val="600"/>
                </a:spcAft>
                <a:buClr>
                  <a:schemeClr val="tx1"/>
                </a:buClr>
                <a:buSzPct val="80000"/>
                <a:buFont typeface="Wingdings" pitchFamily="2" charset="2"/>
                <a:buChar char="§"/>
              </a:pPr>
              <a:r>
                <a:rPr kumimoji="1" lang="en-US" altLang="en-US" sz="1400" dirty="0">
                  <a:solidFill>
                    <a:srgbClr val="31404A"/>
                  </a:solidFill>
                  <a:cs typeface="Arial" pitchFamily="34" charset="0"/>
                </a:rPr>
                <a:t>Risk management tools</a:t>
              </a:r>
            </a:p>
          </p:txBody>
        </p:sp>
        <p:cxnSp>
          <p:nvCxnSpPr>
            <p:cNvPr id="24" name="Straight Connector 23">
              <a:extLst>
                <a:ext uri="{FF2B5EF4-FFF2-40B4-BE49-F238E27FC236}">
                  <a16:creationId xmlns:a16="http://schemas.microsoft.com/office/drawing/2014/main" id="{E75B1C62-4C83-BE45-A976-4470CDF7E4CC}"/>
                </a:ext>
              </a:extLst>
            </p:cNvPr>
            <p:cNvCxnSpPr>
              <a:cxnSpLocks/>
            </p:cNvCxnSpPr>
            <p:nvPr/>
          </p:nvCxnSpPr>
          <p:spPr>
            <a:xfrm>
              <a:off x="3766770" y="4424455"/>
              <a:ext cx="0" cy="1732864"/>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3" name="Rectangle 2">
            <a:extLst>
              <a:ext uri="{FF2B5EF4-FFF2-40B4-BE49-F238E27FC236}">
                <a16:creationId xmlns:a16="http://schemas.microsoft.com/office/drawing/2014/main" id="{1B0F087A-AC59-BB4F-80DB-7C8916AAE865}"/>
              </a:ext>
            </a:extLst>
          </p:cNvPr>
          <p:cNvSpPr txBox="1">
            <a:spLocks noChangeArrowheads="1"/>
          </p:cNvSpPr>
          <p:nvPr/>
        </p:nvSpPr>
        <p:spPr>
          <a:xfrm>
            <a:off x="6928150" y="364105"/>
            <a:ext cx="5116560" cy="82330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400" kern="1200">
                <a:solidFill>
                  <a:schemeClr val="accent1">
                    <a:lumMod val="50000"/>
                  </a:schemeClr>
                </a:solidFill>
                <a:latin typeface="+mn-lt"/>
                <a:ea typeface="+mj-ea"/>
                <a:cs typeface="+mj-cs"/>
              </a:defRPr>
            </a:lvl1pPr>
          </a:lstStyle>
          <a:p>
            <a:pPr>
              <a:lnSpc>
                <a:spcPct val="100000"/>
              </a:lnSpc>
            </a:pPr>
            <a:br>
              <a:rPr lang="en-US" altLang="en-US" sz="2800" dirty="0">
                <a:solidFill>
                  <a:srgbClr val="425563"/>
                </a:solidFill>
              </a:rPr>
            </a:br>
            <a:br>
              <a:rPr lang="en-US" altLang="en-US" sz="2400" dirty="0">
                <a:solidFill>
                  <a:srgbClr val="425563"/>
                </a:solidFill>
              </a:rPr>
            </a:br>
            <a:r>
              <a:rPr lang="en-US" altLang="en-US" sz="2400" dirty="0">
                <a:solidFill>
                  <a:srgbClr val="425563"/>
                </a:solidFill>
              </a:rPr>
              <a:t> </a:t>
            </a:r>
            <a:br>
              <a:rPr lang="en-US" altLang="en-US" sz="2400" dirty="0">
                <a:solidFill>
                  <a:srgbClr val="425563"/>
                </a:solidFill>
              </a:rPr>
            </a:br>
            <a:endParaRPr lang="en-US" altLang="en-US" sz="2400" dirty="0">
              <a:solidFill>
                <a:srgbClr val="425563"/>
              </a:solidFill>
            </a:endParaRPr>
          </a:p>
        </p:txBody>
      </p:sp>
      <p:grpSp>
        <p:nvGrpSpPr>
          <p:cNvPr id="8" name="Group 7">
            <a:extLst>
              <a:ext uri="{FF2B5EF4-FFF2-40B4-BE49-F238E27FC236}">
                <a16:creationId xmlns:a16="http://schemas.microsoft.com/office/drawing/2014/main" id="{28AEA792-6612-904F-9130-B457966D62B4}"/>
              </a:ext>
            </a:extLst>
          </p:cNvPr>
          <p:cNvGrpSpPr/>
          <p:nvPr/>
        </p:nvGrpSpPr>
        <p:grpSpPr>
          <a:xfrm>
            <a:off x="7177194" y="4412976"/>
            <a:ext cx="4391022" cy="1821288"/>
            <a:chOff x="7177194" y="4423609"/>
            <a:chExt cx="4391022" cy="1821288"/>
          </a:xfrm>
        </p:grpSpPr>
        <p:sp>
          <p:nvSpPr>
            <p:cNvPr id="45" name="Rectangle 44">
              <a:extLst>
                <a:ext uri="{FF2B5EF4-FFF2-40B4-BE49-F238E27FC236}">
                  <a16:creationId xmlns:a16="http://schemas.microsoft.com/office/drawing/2014/main" id="{352E04C0-B94B-B640-9B13-3BE3432E82A7}"/>
                </a:ext>
              </a:extLst>
            </p:cNvPr>
            <p:cNvSpPr>
              <a:spLocks/>
            </p:cNvSpPr>
            <p:nvPr/>
          </p:nvSpPr>
          <p:spPr>
            <a:xfrm>
              <a:off x="7348784" y="4598290"/>
              <a:ext cx="4014709" cy="261610"/>
            </a:xfrm>
            <a:prstGeom prst="rect">
              <a:avLst/>
            </a:prstGeom>
          </p:spPr>
          <p:txBody>
            <a:bodyPr wrap="square" lIns="0" tIns="0" rIns="0">
              <a:spAutoFit/>
            </a:bodyPr>
            <a:lstStyle/>
            <a:p>
              <a:pPr marL="9525" indent="-9525">
                <a:spcBef>
                  <a:spcPts val="1800"/>
                </a:spcBef>
                <a:spcAft>
                  <a:spcPts val="600"/>
                </a:spcAft>
                <a:buClr>
                  <a:schemeClr val="tx1"/>
                </a:buClr>
                <a:buSzPct val="80000"/>
              </a:pPr>
              <a:r>
                <a:rPr kumimoji="1" lang="en-US" altLang="en-US" sz="1400" dirty="0">
                  <a:solidFill>
                    <a:srgbClr val="00A0DF"/>
                  </a:solidFill>
                  <a:cs typeface="Arial" pitchFamily="34" charset="0"/>
                </a:rPr>
                <a:t>Direct access to Regional Bond Specialists</a:t>
              </a:r>
            </a:p>
          </p:txBody>
        </p:sp>
        <p:cxnSp>
          <p:nvCxnSpPr>
            <p:cNvPr id="40" name="Straight Connector 39">
              <a:extLst>
                <a:ext uri="{FF2B5EF4-FFF2-40B4-BE49-F238E27FC236}">
                  <a16:creationId xmlns:a16="http://schemas.microsoft.com/office/drawing/2014/main" id="{4F1CDAAB-D5C3-F84B-B923-AAD3DB9997E0}"/>
                </a:ext>
              </a:extLst>
            </p:cNvPr>
            <p:cNvCxnSpPr>
              <a:cxnSpLocks/>
            </p:cNvCxnSpPr>
            <p:nvPr/>
          </p:nvCxnSpPr>
          <p:spPr>
            <a:xfrm>
              <a:off x="7177194" y="4423609"/>
              <a:ext cx="0" cy="1732864"/>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1CF7763C-4533-324D-85A7-BF52868D1134}"/>
                </a:ext>
              </a:extLst>
            </p:cNvPr>
            <p:cNvSpPr>
              <a:spLocks/>
            </p:cNvSpPr>
            <p:nvPr/>
          </p:nvSpPr>
          <p:spPr>
            <a:xfrm>
              <a:off x="7348785" y="4955120"/>
              <a:ext cx="4219431" cy="1289777"/>
            </a:xfrm>
            <a:prstGeom prst="rect">
              <a:avLst/>
            </a:prstGeom>
          </p:spPr>
          <p:txBody>
            <a:bodyPr wrap="square" lIns="0" tIns="0" rIns="0" numCol="2" spcCol="274320">
              <a:spAutoFit/>
            </a:bodyPr>
            <a:lstStyle/>
            <a:p>
              <a:pPr marL="179388" indent="-179388">
                <a:spcBef>
                  <a:spcPct val="0"/>
                </a:spcBef>
                <a:spcAft>
                  <a:spcPts val="600"/>
                </a:spcAft>
                <a:buClr>
                  <a:schemeClr val="tx1"/>
                </a:buClr>
                <a:buSzPct val="80000"/>
                <a:buFont typeface="Wingdings" pitchFamily="2" charset="2"/>
                <a:buChar char="§"/>
              </a:pPr>
              <a:r>
                <a:rPr kumimoji="1" lang="en-US" altLang="en-US" sz="1400" dirty="0">
                  <a:solidFill>
                    <a:srgbClr val="425563"/>
                  </a:solidFill>
                  <a:cs typeface="Arial" pitchFamily="34" charset="0"/>
                </a:rPr>
                <a:t>Dedicated personalized service</a:t>
              </a:r>
            </a:p>
            <a:p>
              <a:pPr marL="179388" indent="-179388">
                <a:spcBef>
                  <a:spcPct val="0"/>
                </a:spcBef>
                <a:spcAft>
                  <a:spcPts val="600"/>
                </a:spcAft>
                <a:buClr>
                  <a:schemeClr val="tx1"/>
                </a:buClr>
                <a:buSzPct val="80000"/>
                <a:buFont typeface="Wingdings" pitchFamily="2" charset="2"/>
                <a:buChar char="§"/>
              </a:pPr>
              <a:r>
                <a:rPr kumimoji="1" lang="en-US" altLang="en-US" sz="1400" dirty="0">
                  <a:solidFill>
                    <a:srgbClr val="425563"/>
                  </a:solidFill>
                  <a:cs typeface="Arial" pitchFamily="34" charset="0"/>
                </a:rPr>
                <a:t>One-on-one guidance</a:t>
              </a:r>
            </a:p>
            <a:p>
              <a:pPr marL="179388" indent="-179388">
                <a:spcBef>
                  <a:spcPct val="0"/>
                </a:spcBef>
                <a:spcAft>
                  <a:spcPts val="600"/>
                </a:spcAft>
                <a:buClr>
                  <a:schemeClr val="tx1"/>
                </a:buClr>
                <a:buSzPct val="80000"/>
                <a:buFont typeface="Wingdings" pitchFamily="2" charset="2"/>
                <a:buChar char="§"/>
              </a:pPr>
              <a:r>
                <a:rPr kumimoji="1" lang="en-US" altLang="en-US" sz="1400" dirty="0">
                  <a:solidFill>
                    <a:srgbClr val="425563"/>
                  </a:solidFill>
                  <a:cs typeface="Arial" pitchFamily="34" charset="0"/>
                </a:rPr>
                <a:t>Bond portfolio review</a:t>
              </a:r>
              <a:br>
                <a:rPr kumimoji="1" lang="en-US" altLang="en-US" sz="1400" dirty="0">
                  <a:solidFill>
                    <a:srgbClr val="425563"/>
                  </a:solidFill>
                  <a:cs typeface="Arial" pitchFamily="34" charset="0"/>
                </a:rPr>
              </a:br>
              <a:endParaRPr kumimoji="1" lang="en-US" altLang="en-US" sz="1400" dirty="0">
                <a:solidFill>
                  <a:srgbClr val="425563"/>
                </a:solidFill>
                <a:cs typeface="Arial" pitchFamily="34" charset="0"/>
              </a:endParaRPr>
            </a:p>
            <a:p>
              <a:pPr marL="179388" indent="-179388">
                <a:spcBef>
                  <a:spcPct val="0"/>
                </a:spcBef>
                <a:spcAft>
                  <a:spcPts val="600"/>
                </a:spcAft>
                <a:buClr>
                  <a:schemeClr val="tx1"/>
                </a:buClr>
                <a:buSzPct val="80000"/>
                <a:buFont typeface="Wingdings" pitchFamily="2" charset="2"/>
                <a:buChar char="§"/>
              </a:pPr>
              <a:r>
                <a:rPr kumimoji="1" lang="en-US" altLang="en-US" sz="1400" dirty="0">
                  <a:solidFill>
                    <a:srgbClr val="425563"/>
                  </a:solidFill>
                  <a:cs typeface="Arial" pitchFamily="34" charset="0"/>
                </a:rPr>
                <a:t>Portfolio strategy</a:t>
              </a:r>
            </a:p>
            <a:p>
              <a:pPr marL="179388" indent="-179388">
                <a:spcBef>
                  <a:spcPct val="0"/>
                </a:spcBef>
                <a:spcAft>
                  <a:spcPts val="600"/>
                </a:spcAft>
                <a:buClr>
                  <a:schemeClr val="tx1"/>
                </a:buClr>
                <a:buSzPct val="80000"/>
                <a:buFont typeface="Wingdings" pitchFamily="2" charset="2"/>
                <a:buChar char="§"/>
              </a:pPr>
              <a:r>
                <a:rPr kumimoji="1" lang="en-US" altLang="en-US" sz="1400" dirty="0">
                  <a:solidFill>
                    <a:srgbClr val="425563"/>
                  </a:solidFill>
                  <a:cs typeface="Arial" pitchFamily="34" charset="0"/>
                </a:rPr>
                <a:t>Trade support</a:t>
              </a:r>
            </a:p>
            <a:p>
              <a:pPr marL="179388" indent="-179388">
                <a:spcBef>
                  <a:spcPct val="0"/>
                </a:spcBef>
                <a:spcAft>
                  <a:spcPts val="600"/>
                </a:spcAft>
                <a:buClr>
                  <a:schemeClr val="tx1"/>
                </a:buClr>
                <a:buSzPct val="80000"/>
                <a:buFont typeface="Wingdings" pitchFamily="2" charset="2"/>
                <a:buChar char="§"/>
              </a:pPr>
              <a:r>
                <a:rPr kumimoji="1" lang="en-US" altLang="en-US" sz="1400" dirty="0">
                  <a:solidFill>
                    <a:srgbClr val="425563"/>
                  </a:solidFill>
                  <a:cs typeface="Arial" pitchFamily="34" charset="0"/>
                </a:rPr>
                <a:t>Bond portfolio rebalancing</a:t>
              </a:r>
              <a:endParaRPr lang="en-US" sz="1400" dirty="0"/>
            </a:p>
          </p:txBody>
        </p:sp>
      </p:grpSp>
    </p:spTree>
    <p:extLst>
      <p:ext uri="{BB962C8B-B14F-4D97-AF65-F5344CB8AC3E}">
        <p14:creationId xmlns:p14="http://schemas.microsoft.com/office/powerpoint/2010/main" val="365030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1000"/>
                                        <p:tgtEl>
                                          <p:spTgt spid="1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a:xfrm>
            <a:off x="492609" y="361629"/>
            <a:ext cx="11083636" cy="823303"/>
          </a:xfrm>
        </p:spPr>
        <p:txBody>
          <a:bodyPr>
            <a:noAutofit/>
          </a:bodyPr>
          <a:lstStyle/>
          <a:p>
            <a:pPr eaLnBrk="1" hangingPunct="1">
              <a:lnSpc>
                <a:spcPct val="100000"/>
              </a:lnSpc>
            </a:pPr>
            <a:r>
              <a:rPr lang="en-US" altLang="en-US" dirty="0">
                <a:solidFill>
                  <a:schemeClr val="bg1"/>
                </a:solidFill>
              </a:rPr>
              <a:t>A broad range of products and solutions</a:t>
            </a:r>
            <a:br>
              <a:rPr lang="en-US" altLang="en-US" dirty="0">
                <a:solidFill>
                  <a:schemeClr val="bg1"/>
                </a:solidFill>
              </a:rPr>
            </a:br>
            <a:r>
              <a:rPr lang="en-US" altLang="en-US" dirty="0">
                <a:solidFill>
                  <a:schemeClr val="bg1"/>
                </a:solidFill>
              </a:rPr>
              <a:t> </a:t>
            </a:r>
            <a:br>
              <a:rPr lang="en-US" altLang="en-US" dirty="0">
                <a:solidFill>
                  <a:schemeClr val="bg1"/>
                </a:solidFill>
              </a:rPr>
            </a:br>
            <a:endParaRPr lang="en-US" altLang="en-US" dirty="0">
              <a:solidFill>
                <a:schemeClr val="bg1"/>
              </a:solidFill>
            </a:endParaRPr>
          </a:p>
        </p:txBody>
      </p:sp>
      <p:sp>
        <p:nvSpPr>
          <p:cNvPr id="17" name="Slide Number Placeholder 1"/>
          <p:cNvSpPr txBox="1">
            <a:spLocks/>
          </p:cNvSpPr>
          <p:nvPr/>
        </p:nvSpPr>
        <p:spPr>
          <a:xfrm>
            <a:off x="11799796" y="6341111"/>
            <a:ext cx="392204" cy="384810"/>
          </a:xfrm>
          <a:prstGeom prst="rect">
            <a:avLst/>
          </a:prstGeom>
          <a:solidFill>
            <a:schemeClr val="bg2"/>
          </a:solidFill>
        </p:spPr>
        <p:txBody>
          <a:bodyPr vert="horz" lIns="0" tIns="0" rIns="0" bIns="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C42D48-3D89-451C-9D14-12E9AAE2BFF0}" type="slidenum">
              <a:rPr lang="en-US" smtClean="0">
                <a:solidFill>
                  <a:srgbClr val="FFFFFF"/>
                </a:solidFill>
              </a:rPr>
              <a:pPr/>
              <a:t>18</a:t>
            </a:fld>
            <a:endParaRPr lang="en-US" dirty="0">
              <a:solidFill>
                <a:srgbClr val="FFFFFF"/>
              </a:solidFill>
            </a:endParaRPr>
          </a:p>
        </p:txBody>
      </p:sp>
      <p:sp>
        <p:nvSpPr>
          <p:cNvPr id="18" name="TextBox 17"/>
          <p:cNvSpPr txBox="1"/>
          <p:nvPr/>
        </p:nvSpPr>
        <p:spPr>
          <a:xfrm>
            <a:off x="7252399" y="6440199"/>
            <a:ext cx="4462724" cy="338554"/>
          </a:xfrm>
          <a:prstGeom prst="rect">
            <a:avLst/>
          </a:prstGeom>
          <a:noFill/>
        </p:spPr>
        <p:txBody>
          <a:bodyPr wrap="square" rtlCol="0">
            <a:spAutoFit/>
          </a:bodyPr>
          <a:lstStyle/>
          <a:p>
            <a:pPr algn="r"/>
            <a:r>
              <a:rPr lang="en-US" sz="800" dirty="0">
                <a:solidFill>
                  <a:srgbClr val="98A4AE"/>
                </a:solidFill>
              </a:rPr>
              <a:t>©2023 Charles Schwab &amp; Co., Inc. (“Schwab”). All rights reserved. Member SIPC.</a:t>
            </a:r>
          </a:p>
          <a:p>
            <a:pPr algn="r"/>
            <a:endParaRPr lang="en-US" sz="800" dirty="0"/>
          </a:p>
        </p:txBody>
      </p:sp>
      <p:sp>
        <p:nvSpPr>
          <p:cNvPr id="26" name="Text Placeholder 2"/>
          <p:cNvSpPr>
            <a:spLocks noGrp="1"/>
          </p:cNvSpPr>
          <p:nvPr>
            <p:ph type="body" sz="quarter" idx="14"/>
          </p:nvPr>
        </p:nvSpPr>
        <p:spPr>
          <a:xfrm>
            <a:off x="492609" y="5695870"/>
            <a:ext cx="5971986" cy="913606"/>
          </a:xfrm>
        </p:spPr>
        <p:txBody>
          <a:bodyPr>
            <a:noAutofit/>
          </a:bodyPr>
          <a:lstStyle/>
          <a:p>
            <a:pPr>
              <a:lnSpc>
                <a:spcPct val="100000"/>
              </a:lnSpc>
              <a:spcBef>
                <a:spcPct val="0"/>
              </a:spcBef>
              <a:spcAft>
                <a:spcPts val="300"/>
              </a:spcAft>
              <a:defRPr/>
            </a:pPr>
            <a:r>
              <a:rPr lang="en-US" altLang="en-US" spc="-30" dirty="0">
                <a:solidFill>
                  <a:schemeClr val="bg2"/>
                </a:solidFill>
                <a:latin typeface="+mj-lt"/>
                <a:cs typeface="Charles Modern Cond Light"/>
              </a:rPr>
              <a:t>Certificates of Deposit available through Schwab CD One Source offer a fixed rate of return and are FDIC insured and are offered through Charles Schwab &amp; Co., Inc.</a:t>
            </a:r>
          </a:p>
          <a:p>
            <a:pPr>
              <a:lnSpc>
                <a:spcPct val="100000"/>
              </a:lnSpc>
              <a:spcBef>
                <a:spcPct val="0"/>
              </a:spcBef>
              <a:spcAft>
                <a:spcPts val="300"/>
              </a:spcAft>
              <a:defRPr/>
            </a:pPr>
            <a:endParaRPr altLang="en-US" dirty="0">
              <a:solidFill>
                <a:schemeClr val="bg2"/>
              </a:solidFill>
              <a:latin typeface="+mj-lt"/>
              <a:cs typeface="Charles Modern Cond Light"/>
            </a:endParaRPr>
          </a:p>
        </p:txBody>
      </p:sp>
      <p:graphicFrame>
        <p:nvGraphicFramePr>
          <p:cNvPr id="2" name="Table 1">
            <a:extLst>
              <a:ext uri="{FF2B5EF4-FFF2-40B4-BE49-F238E27FC236}">
                <a16:creationId xmlns:a16="http://schemas.microsoft.com/office/drawing/2014/main" id="{8A32A2DD-2BE7-A04E-86E3-D77FBF69D373}"/>
              </a:ext>
            </a:extLst>
          </p:cNvPr>
          <p:cNvGraphicFramePr>
            <a:graphicFrameLocks noGrp="1"/>
          </p:cNvGraphicFramePr>
          <p:nvPr>
            <p:extLst>
              <p:ext uri="{D42A27DB-BD31-4B8C-83A1-F6EECF244321}">
                <p14:modId xmlns:p14="http://schemas.microsoft.com/office/powerpoint/2010/main" val="3015588692"/>
              </p:ext>
            </p:extLst>
          </p:nvPr>
        </p:nvGraphicFramePr>
        <p:xfrm>
          <a:off x="492608" y="1664035"/>
          <a:ext cx="11699391" cy="3577816"/>
        </p:xfrm>
        <a:graphic>
          <a:graphicData uri="http://schemas.openxmlformats.org/drawingml/2006/table">
            <a:tbl>
              <a:tblPr firstRow="1" bandRow="1">
                <a:tableStyleId>{5C22544A-7EE6-4342-B048-85BDC9FD1C3A}</a:tableStyleId>
              </a:tblPr>
              <a:tblGrid>
                <a:gridCol w="3899797">
                  <a:extLst>
                    <a:ext uri="{9D8B030D-6E8A-4147-A177-3AD203B41FA5}">
                      <a16:colId xmlns:a16="http://schemas.microsoft.com/office/drawing/2014/main" val="359957154"/>
                    </a:ext>
                  </a:extLst>
                </a:gridCol>
                <a:gridCol w="3899797">
                  <a:extLst>
                    <a:ext uri="{9D8B030D-6E8A-4147-A177-3AD203B41FA5}">
                      <a16:colId xmlns:a16="http://schemas.microsoft.com/office/drawing/2014/main" val="2483652261"/>
                    </a:ext>
                  </a:extLst>
                </a:gridCol>
                <a:gridCol w="3899797">
                  <a:extLst>
                    <a:ext uri="{9D8B030D-6E8A-4147-A177-3AD203B41FA5}">
                      <a16:colId xmlns:a16="http://schemas.microsoft.com/office/drawing/2014/main" val="4104036711"/>
                    </a:ext>
                  </a:extLst>
                </a:gridCol>
              </a:tblGrid>
              <a:tr h="427900">
                <a:tc>
                  <a:txBody>
                    <a:bodyPr/>
                    <a:lstStyle/>
                    <a:p>
                      <a:pPr marL="63500" marR="0" lvl="0" indent="0" algn="l" defTabSz="914400" rtl="0" eaLnBrk="1" fontAlgn="auto" latinLnBrk="0" hangingPunct="1">
                        <a:lnSpc>
                          <a:spcPct val="100000"/>
                        </a:lnSpc>
                        <a:spcBef>
                          <a:spcPts val="0"/>
                        </a:spcBef>
                        <a:spcAft>
                          <a:spcPts val="0"/>
                        </a:spcAft>
                        <a:buClrTx/>
                        <a:buSzTx/>
                        <a:buFontTx/>
                        <a:buNone/>
                        <a:tabLst/>
                        <a:defRPr/>
                      </a:pPr>
                      <a:r>
                        <a:rPr kumimoji="1" lang="en-US" altLang="en-US" sz="1600" b="1" i="0" spc="30" baseline="0">
                          <a:solidFill>
                            <a:srgbClr val="FFFFFF"/>
                          </a:solidFill>
                          <a:latin typeface="+mn-lt"/>
                          <a:cs typeface="Arial" pitchFamily="34" charset="0"/>
                        </a:rPr>
                        <a:t>Individual Bonds</a:t>
                      </a:r>
                      <a:endParaRPr kumimoji="1" lang="en-US" altLang="en-US" sz="1600" b="1" i="0" spc="30" baseline="0" dirty="0">
                        <a:solidFill>
                          <a:srgbClr val="FFFFFF"/>
                        </a:solidFill>
                        <a:latin typeface="+mn-lt"/>
                        <a:cs typeface="Arial" pitchFamily="34" charset="0"/>
                      </a:endParaRPr>
                    </a:p>
                  </a:txBody>
                  <a:tcPr anchor="ctr">
                    <a:lnL w="12700" cmpd="sng">
                      <a:noFill/>
                    </a:lnL>
                    <a:lnR w="12700" cap="flat" cmpd="sng" algn="ctr">
                      <a:noFill/>
                      <a:prstDash val="dot"/>
                      <a:round/>
                      <a:headEnd type="none" w="med" len="med"/>
                      <a:tailEnd type="none" w="med" len="med"/>
                    </a:lnR>
                    <a:lnT w="12700" cmpd="sng">
                      <a:noFill/>
                    </a:lnT>
                    <a:lnB w="6350" cap="flat" cmpd="sng" algn="ctr">
                      <a:noFill/>
                      <a:prstDash val="solid"/>
                      <a:round/>
                      <a:headEnd type="none" w="med" len="med"/>
                      <a:tailEnd type="none" w="med" len="med"/>
                    </a:lnB>
                    <a:solidFill>
                      <a:schemeClr val="tx2"/>
                    </a:solidFill>
                  </a:tcPr>
                </a:tc>
                <a:tc>
                  <a:txBody>
                    <a:bodyPr/>
                    <a:lstStyle/>
                    <a:p>
                      <a:pPr marL="295275" marR="0" lvl="0" indent="0" algn="l" defTabSz="914400" rtl="0" eaLnBrk="1" fontAlgn="auto" latinLnBrk="0" hangingPunct="1">
                        <a:lnSpc>
                          <a:spcPct val="100000"/>
                        </a:lnSpc>
                        <a:spcBef>
                          <a:spcPts val="0"/>
                        </a:spcBef>
                        <a:spcAft>
                          <a:spcPts val="0"/>
                        </a:spcAft>
                        <a:buClrTx/>
                        <a:buSzTx/>
                        <a:buFontTx/>
                        <a:buNone/>
                        <a:tabLst/>
                        <a:defRPr/>
                      </a:pPr>
                      <a:r>
                        <a:rPr kumimoji="1" lang="en-US" altLang="en-US" sz="1600" b="1" i="0" spc="30" baseline="0">
                          <a:solidFill>
                            <a:srgbClr val="FFFFFF"/>
                          </a:solidFill>
                          <a:latin typeface="+mn-lt"/>
                          <a:cs typeface="Arial" pitchFamily="34" charset="0"/>
                        </a:rPr>
                        <a:t>Bond Mutual Funds</a:t>
                      </a:r>
                      <a:endParaRPr kumimoji="1" lang="en-US" altLang="en-US" sz="1600" b="1" i="0" spc="30" baseline="0" dirty="0">
                        <a:solidFill>
                          <a:srgbClr val="FFFFFF"/>
                        </a:solidFill>
                        <a:latin typeface="+mn-lt"/>
                        <a:cs typeface="Arial" pitchFamily="34" charset="0"/>
                      </a:endParaRP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mpd="sng">
                      <a:noFill/>
                    </a:lnT>
                    <a:lnB w="6350" cap="flat" cmpd="sng" algn="ctr">
                      <a:noFill/>
                      <a:prstDash val="solid"/>
                      <a:round/>
                      <a:headEnd type="none" w="med" len="med"/>
                      <a:tailEnd type="none" w="med" len="med"/>
                    </a:lnB>
                  </a:tcPr>
                </a:tc>
                <a:tc>
                  <a:txBody>
                    <a:bodyPr/>
                    <a:lstStyle/>
                    <a:p>
                      <a:pPr marL="295275" marR="0" lvl="0" indent="0" algn="l" defTabSz="914400" rtl="0" eaLnBrk="1" fontAlgn="auto" latinLnBrk="0" hangingPunct="1">
                        <a:lnSpc>
                          <a:spcPct val="100000"/>
                        </a:lnSpc>
                        <a:spcBef>
                          <a:spcPts val="0"/>
                        </a:spcBef>
                        <a:spcAft>
                          <a:spcPts val="0"/>
                        </a:spcAft>
                        <a:buClrTx/>
                        <a:buSzTx/>
                        <a:buFontTx/>
                        <a:buNone/>
                        <a:tabLst/>
                        <a:defRPr/>
                      </a:pPr>
                      <a:r>
                        <a:rPr kumimoji="1" lang="en-US" altLang="en-US" sz="1600" b="1" i="0" spc="30" baseline="0" dirty="0">
                          <a:solidFill>
                            <a:srgbClr val="FFFFFF"/>
                          </a:solidFill>
                          <a:latin typeface="+mn-lt"/>
                          <a:cs typeface="Arial" pitchFamily="34" charset="0"/>
                        </a:rPr>
                        <a:t>Managed Account Solutions</a:t>
                      </a:r>
                    </a:p>
                  </a:txBody>
                  <a:tcPr anchor="ctr">
                    <a:lnL w="12700" cap="flat" cmpd="sng" algn="ctr">
                      <a:noFill/>
                      <a:prstDash val="dot"/>
                      <a:round/>
                      <a:headEnd type="none" w="med" len="med"/>
                      <a:tailEnd type="none" w="med" len="med"/>
                    </a:lnL>
                    <a:lnR w="12700" cmpd="sng">
                      <a:noFill/>
                    </a:lnR>
                    <a:lnT w="12700" cmpd="sng">
                      <a:noFill/>
                    </a:lnT>
                    <a:lnB w="635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1157787053"/>
                  </a:ext>
                </a:extLst>
              </a:tr>
              <a:tr h="3149916">
                <a:tc>
                  <a:txBody>
                    <a:bodyPr/>
                    <a:lstStyle/>
                    <a:p>
                      <a:pPr marL="349250" marR="0" lvl="0" indent="-169863" algn="l" defTabSz="914400" rtl="0" eaLnBrk="1" fontAlgn="auto" latinLnBrk="0" hangingPunct="1">
                        <a:lnSpc>
                          <a:spcPct val="100000"/>
                        </a:lnSpc>
                        <a:spcBef>
                          <a:spcPts val="900"/>
                        </a:spcBef>
                        <a:spcAft>
                          <a:spcPts val="0"/>
                        </a:spcAft>
                        <a:buClrTx/>
                        <a:buSzPct val="80000"/>
                        <a:buFont typeface="Wingdings" pitchFamily="2" charset="2"/>
                        <a:buChar char="§"/>
                        <a:tabLst/>
                        <a:defRPr/>
                      </a:pPr>
                      <a:r>
                        <a:rPr kumimoji="1" lang="en-US" altLang="en-US" sz="1200" dirty="0">
                          <a:solidFill>
                            <a:schemeClr val="bg1"/>
                          </a:solidFill>
                          <a:latin typeface="+mn-lt"/>
                          <a:cs typeface="Charles Modern"/>
                        </a:rPr>
                        <a:t>Thousands of bonds from more </a:t>
                      </a:r>
                      <a:br>
                        <a:rPr kumimoji="1" lang="en-US" altLang="en-US" sz="1200" dirty="0">
                          <a:solidFill>
                            <a:schemeClr val="bg1"/>
                          </a:solidFill>
                          <a:latin typeface="+mn-lt"/>
                          <a:cs typeface="Charles Modern"/>
                        </a:rPr>
                      </a:br>
                      <a:r>
                        <a:rPr kumimoji="1" lang="en-US" altLang="en-US" sz="1200" dirty="0">
                          <a:solidFill>
                            <a:schemeClr val="bg1"/>
                          </a:solidFill>
                          <a:latin typeface="+mn-lt"/>
                          <a:cs typeface="Charles Modern"/>
                        </a:rPr>
                        <a:t>than 200 dealers available through </a:t>
                      </a:r>
                      <a:br>
                        <a:rPr kumimoji="1" lang="en-US" altLang="en-US" sz="1200" dirty="0">
                          <a:solidFill>
                            <a:schemeClr val="bg1"/>
                          </a:solidFill>
                          <a:latin typeface="+mn-lt"/>
                          <a:cs typeface="Charles Modern"/>
                        </a:rPr>
                      </a:br>
                      <a:r>
                        <a:rPr kumimoji="1" lang="en-US" altLang="en-US" sz="1200" dirty="0">
                          <a:solidFill>
                            <a:schemeClr val="bg1"/>
                          </a:solidFill>
                          <a:latin typeface="+mn-lt"/>
                          <a:cs typeface="Charles Modern"/>
                        </a:rPr>
                        <a:t>Schwab BondSource</a:t>
                      </a:r>
                      <a:r>
                        <a:rPr kumimoji="1" lang="en-US" altLang="en-US" sz="1200" baseline="30000" dirty="0">
                          <a:solidFill>
                            <a:schemeClr val="bg1"/>
                          </a:solidFill>
                          <a:latin typeface="+mn-lt"/>
                          <a:cs typeface="Charles Modern"/>
                        </a:rPr>
                        <a:t>®</a:t>
                      </a:r>
                      <a:endParaRPr kumimoji="1" lang="en-US" altLang="en-US" sz="1200" baseline="0" dirty="0">
                        <a:solidFill>
                          <a:schemeClr val="bg1"/>
                        </a:solidFill>
                        <a:latin typeface="+mn-lt"/>
                        <a:cs typeface="Charles Modern"/>
                      </a:endParaRPr>
                    </a:p>
                    <a:p>
                      <a:pPr marL="349250" marR="0" lvl="0" indent="-169863" algn="l" defTabSz="914400" rtl="0" eaLnBrk="1" fontAlgn="auto" latinLnBrk="0" hangingPunct="1">
                        <a:lnSpc>
                          <a:spcPct val="100000"/>
                        </a:lnSpc>
                        <a:spcBef>
                          <a:spcPts val="900"/>
                        </a:spcBef>
                        <a:spcAft>
                          <a:spcPts val="0"/>
                        </a:spcAft>
                        <a:buClrTx/>
                        <a:buSzPct val="80000"/>
                        <a:buFont typeface="Wingdings" pitchFamily="2" charset="2"/>
                        <a:buChar char="§"/>
                        <a:tabLst/>
                        <a:defRPr/>
                      </a:pPr>
                      <a:r>
                        <a:rPr kumimoji="1" lang="en-US" altLang="en-US" sz="1200" dirty="0">
                          <a:solidFill>
                            <a:schemeClr val="bg1"/>
                          </a:solidFill>
                          <a:latin typeface="+mn-lt"/>
                          <a:cs typeface="Charles Modern"/>
                        </a:rPr>
                        <a:t>In 2022, Schwab provided access to over </a:t>
                      </a:r>
                      <a:br>
                        <a:rPr kumimoji="1" lang="en-US" altLang="en-US" sz="1200" dirty="0">
                          <a:solidFill>
                            <a:schemeClr val="bg1"/>
                          </a:solidFill>
                          <a:latin typeface="+mn-lt"/>
                          <a:cs typeface="Charles Modern"/>
                        </a:rPr>
                      </a:br>
                      <a:r>
                        <a:rPr kumimoji="1" lang="en-US" altLang="en-US" sz="1200" dirty="0">
                          <a:solidFill>
                            <a:schemeClr val="bg1"/>
                          </a:solidFill>
                          <a:latin typeface="+mn-lt"/>
                          <a:cs typeface="Charles Modern"/>
                        </a:rPr>
                        <a:t>800 new issue municipal and corporate bonds</a:t>
                      </a:r>
                    </a:p>
                    <a:p>
                      <a:pPr marL="349250" marR="0" lvl="0" indent="-169863" algn="l" defTabSz="914400" rtl="0" eaLnBrk="1" fontAlgn="auto" latinLnBrk="0" hangingPunct="1">
                        <a:lnSpc>
                          <a:spcPct val="100000"/>
                        </a:lnSpc>
                        <a:spcBef>
                          <a:spcPts val="900"/>
                        </a:spcBef>
                        <a:spcAft>
                          <a:spcPts val="0"/>
                        </a:spcAft>
                        <a:buClrTx/>
                        <a:buSzPct val="80000"/>
                        <a:buFont typeface="Wingdings" pitchFamily="2" charset="2"/>
                        <a:buChar char="§"/>
                        <a:tabLst/>
                        <a:defRPr/>
                      </a:pPr>
                      <a:r>
                        <a:rPr kumimoji="1" lang="en-US" altLang="en-US" sz="1200" dirty="0">
                          <a:solidFill>
                            <a:schemeClr val="bg1"/>
                          </a:solidFill>
                          <a:latin typeface="+mn-lt"/>
                          <a:cs typeface="Charles Modern"/>
                        </a:rPr>
                        <a:t>Convenient access to CDs from </a:t>
                      </a:r>
                      <a:br>
                        <a:rPr kumimoji="1" lang="en-US" altLang="en-US" sz="1200" dirty="0">
                          <a:solidFill>
                            <a:schemeClr val="bg1"/>
                          </a:solidFill>
                          <a:latin typeface="+mn-lt"/>
                          <a:cs typeface="Charles Modern"/>
                        </a:rPr>
                      </a:br>
                      <a:r>
                        <a:rPr kumimoji="1" lang="en-US" altLang="en-US" sz="1200" dirty="0">
                          <a:solidFill>
                            <a:schemeClr val="bg1"/>
                          </a:solidFill>
                          <a:latin typeface="+mn-lt"/>
                          <a:cs typeface="Charles Modern"/>
                        </a:rPr>
                        <a:t>a broad range of banks</a:t>
                      </a:r>
                    </a:p>
                    <a:p>
                      <a:pPr marL="171450" marR="0" lvl="0" indent="-171450" algn="l" defTabSz="914400" rtl="0" eaLnBrk="1" fontAlgn="auto" latinLnBrk="0" hangingPunct="1">
                        <a:lnSpc>
                          <a:spcPct val="100000"/>
                        </a:lnSpc>
                        <a:spcBef>
                          <a:spcPts val="900"/>
                        </a:spcBef>
                        <a:spcAft>
                          <a:spcPts val="0"/>
                        </a:spcAft>
                        <a:buClrTx/>
                        <a:buSzPct val="80000"/>
                        <a:buFont typeface="Wingdings" pitchFamily="2" charset="2"/>
                        <a:buChar char="§"/>
                        <a:tabLst/>
                        <a:defRPr/>
                      </a:pPr>
                      <a:endParaRPr kumimoji="1" lang="en-US" altLang="en-US" sz="1200" dirty="0">
                        <a:solidFill>
                          <a:schemeClr val="bg1"/>
                        </a:solidFill>
                        <a:latin typeface="+mn-lt"/>
                        <a:cs typeface="Charles Modern"/>
                      </a:endParaRPr>
                    </a:p>
                  </a:txBody>
                  <a:tcPr marL="0" marR="0" marT="274320">
                    <a:lnL w="12700" cmpd="sng">
                      <a:noFill/>
                    </a:lnL>
                    <a:lnR w="12700" cap="flat" cmpd="sng" algn="ctr">
                      <a:solidFill>
                        <a:schemeClr val="bg2"/>
                      </a:solidFill>
                      <a:prstDash val="dot"/>
                      <a:round/>
                      <a:headEnd type="none" w="med" len="med"/>
                      <a:tailEnd type="none" w="med" len="med"/>
                    </a:lnR>
                    <a:lnT w="635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marL="401638" marR="0" lvl="0" indent="-169863" algn="l" defTabSz="914400" rtl="0" eaLnBrk="1" fontAlgn="auto" latinLnBrk="0" hangingPunct="1">
                        <a:lnSpc>
                          <a:spcPct val="100000"/>
                        </a:lnSpc>
                        <a:spcBef>
                          <a:spcPts val="900"/>
                        </a:spcBef>
                        <a:spcAft>
                          <a:spcPts val="0"/>
                        </a:spcAft>
                        <a:buClrTx/>
                        <a:buSzPct val="80000"/>
                        <a:buFont typeface="Wingdings" pitchFamily="2" charset="2"/>
                        <a:buChar char="§"/>
                        <a:tabLst/>
                        <a:defRPr/>
                      </a:pPr>
                      <a:r>
                        <a:rPr kumimoji="1" lang="en-US" altLang="en-US" sz="1200" dirty="0">
                          <a:solidFill>
                            <a:schemeClr val="bg1"/>
                          </a:solidFill>
                          <a:latin typeface="+mn-lt"/>
                          <a:cs typeface="Charles Modern"/>
                        </a:rPr>
                        <a:t>Bond mutual funds through </a:t>
                      </a:r>
                      <a:br>
                        <a:rPr kumimoji="1" lang="en-US" altLang="en-US" sz="1200" dirty="0">
                          <a:solidFill>
                            <a:schemeClr val="bg1"/>
                          </a:solidFill>
                          <a:latin typeface="+mn-lt"/>
                          <a:cs typeface="Charles Modern"/>
                        </a:rPr>
                      </a:br>
                      <a:r>
                        <a:rPr kumimoji="1" lang="en-US" altLang="en-US" sz="1200" dirty="0">
                          <a:solidFill>
                            <a:schemeClr val="bg1"/>
                          </a:solidFill>
                          <a:latin typeface="+mn-lt"/>
                          <a:cs typeface="Charles Modern"/>
                        </a:rPr>
                        <a:t>Mutual Fund OneSource</a:t>
                      </a:r>
                      <a:r>
                        <a:rPr kumimoji="1" lang="en-US" altLang="en-US" sz="1200" baseline="30000" dirty="0">
                          <a:solidFill>
                            <a:schemeClr val="bg1"/>
                          </a:solidFill>
                          <a:latin typeface="+mn-lt"/>
                          <a:cs typeface="Charles Modern"/>
                        </a:rPr>
                        <a:t>®</a:t>
                      </a:r>
                    </a:p>
                    <a:p>
                      <a:pPr marL="401638" marR="0" lvl="0" indent="-169863" algn="l" defTabSz="914400" rtl="0" eaLnBrk="1" fontAlgn="auto" latinLnBrk="0" hangingPunct="1">
                        <a:lnSpc>
                          <a:spcPct val="100000"/>
                        </a:lnSpc>
                        <a:spcBef>
                          <a:spcPts val="900"/>
                        </a:spcBef>
                        <a:spcAft>
                          <a:spcPts val="0"/>
                        </a:spcAft>
                        <a:buClrTx/>
                        <a:buSzPct val="80000"/>
                        <a:buFont typeface="Wingdings" pitchFamily="2" charset="2"/>
                        <a:buChar char="§"/>
                        <a:tabLst/>
                        <a:defRPr/>
                      </a:pPr>
                      <a:r>
                        <a:rPr kumimoji="1" lang="en-US" altLang="en-US" sz="1200" kern="1200" dirty="0">
                          <a:solidFill>
                            <a:schemeClr val="bg1"/>
                          </a:solidFill>
                          <a:latin typeface="+mn-lt"/>
                          <a:ea typeface="+mn-ea"/>
                          <a:cs typeface="Charles Modern"/>
                        </a:rPr>
                        <a:t>All Schwab ETFs™, including bond ETFs, </a:t>
                      </a:r>
                      <a:br>
                        <a:rPr kumimoji="1" lang="en-US" altLang="en-US" sz="1200" kern="1200" dirty="0">
                          <a:solidFill>
                            <a:schemeClr val="bg1"/>
                          </a:solidFill>
                          <a:latin typeface="+mn-lt"/>
                          <a:ea typeface="+mn-ea"/>
                          <a:cs typeface="Charles Modern"/>
                        </a:rPr>
                      </a:br>
                      <a:r>
                        <a:rPr kumimoji="1" lang="en-US" altLang="en-US" sz="1200" kern="1200" dirty="0">
                          <a:solidFill>
                            <a:schemeClr val="bg1"/>
                          </a:solidFill>
                          <a:latin typeface="+mn-lt"/>
                          <a:ea typeface="+mn-ea"/>
                          <a:cs typeface="Charles Modern"/>
                        </a:rPr>
                        <a:t>trade commission-free online </a:t>
                      </a:r>
                      <a:br>
                        <a:rPr kumimoji="1" lang="en-US" altLang="en-US" sz="1200" kern="1200" dirty="0">
                          <a:solidFill>
                            <a:schemeClr val="bg1"/>
                          </a:solidFill>
                          <a:latin typeface="+mn-lt"/>
                          <a:ea typeface="+mn-ea"/>
                          <a:cs typeface="Charles Modern"/>
                        </a:rPr>
                      </a:br>
                      <a:r>
                        <a:rPr kumimoji="1" lang="en-US" altLang="en-US" sz="1200" kern="1200" dirty="0">
                          <a:solidFill>
                            <a:schemeClr val="bg1"/>
                          </a:solidFill>
                          <a:latin typeface="+mn-lt"/>
                          <a:ea typeface="+mn-ea"/>
                          <a:cs typeface="Charles Modern"/>
                        </a:rPr>
                        <a:t>in a Schwab account</a:t>
                      </a:r>
                      <a:endParaRPr kumimoji="1" lang="en-US" altLang="en-US" sz="1200" kern="1200" baseline="30000" dirty="0">
                        <a:solidFill>
                          <a:schemeClr val="bg1"/>
                        </a:solidFill>
                        <a:latin typeface="+mn-lt"/>
                        <a:ea typeface="+mn-ea"/>
                        <a:cs typeface="Charles Modern"/>
                      </a:endParaRPr>
                    </a:p>
                    <a:p>
                      <a:pPr marL="0" marR="0" lvl="0" indent="0" algn="l" defTabSz="914400" rtl="0" eaLnBrk="1" fontAlgn="auto" latinLnBrk="0" hangingPunct="1">
                        <a:lnSpc>
                          <a:spcPct val="100000"/>
                        </a:lnSpc>
                        <a:spcBef>
                          <a:spcPts val="900"/>
                        </a:spcBef>
                        <a:spcAft>
                          <a:spcPts val="0"/>
                        </a:spcAft>
                        <a:buClrTx/>
                        <a:buSzPct val="80000"/>
                        <a:buFont typeface="Wingdings" pitchFamily="2" charset="2"/>
                        <a:buNone/>
                        <a:tabLst/>
                        <a:defRPr/>
                      </a:pPr>
                      <a:endParaRPr kumimoji="1" lang="en-US" altLang="en-US" sz="1200" baseline="30000" dirty="0">
                        <a:solidFill>
                          <a:schemeClr val="bg1"/>
                        </a:solidFill>
                        <a:latin typeface="+mn-lt"/>
                        <a:cs typeface="Charles Modern"/>
                      </a:endParaRPr>
                    </a:p>
                  </a:txBody>
                  <a:tcPr marL="182880" marR="0" marT="274320">
                    <a:lnL w="12700" cap="flat" cmpd="sng" algn="ctr">
                      <a:solidFill>
                        <a:schemeClr val="bg2"/>
                      </a:solidFill>
                      <a:prstDash val="dot"/>
                      <a:round/>
                      <a:headEnd type="none" w="med" len="med"/>
                      <a:tailEnd type="none" w="med" len="med"/>
                    </a:lnL>
                    <a:lnR w="12700" cap="flat" cmpd="sng" algn="ctr">
                      <a:solidFill>
                        <a:schemeClr val="bg2"/>
                      </a:solidFill>
                      <a:prstDash val="dot"/>
                      <a:round/>
                      <a:headEnd type="none" w="med" len="med"/>
                      <a:tailEnd type="none" w="med" len="med"/>
                    </a:lnR>
                    <a:lnT w="635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marL="349250" marR="0" lvl="0" indent="-169863" algn="l" defTabSz="914400" rtl="0" eaLnBrk="1" fontAlgn="auto" latinLnBrk="0" hangingPunct="1">
                        <a:lnSpc>
                          <a:spcPct val="100000"/>
                        </a:lnSpc>
                        <a:spcBef>
                          <a:spcPts val="900"/>
                        </a:spcBef>
                        <a:spcAft>
                          <a:spcPts val="0"/>
                        </a:spcAft>
                        <a:buClrTx/>
                        <a:buSzPct val="80000"/>
                        <a:buFont typeface="Wingdings" pitchFamily="2" charset="2"/>
                        <a:buChar char="§"/>
                        <a:tabLst/>
                        <a:defRPr/>
                      </a:pPr>
                      <a:r>
                        <a:rPr kumimoji="1" lang="en-US" altLang="en-US" sz="1200" kern="1200" baseline="0" dirty="0">
                          <a:solidFill>
                            <a:schemeClr val="bg1"/>
                          </a:solidFill>
                          <a:latin typeface="+mn-lt"/>
                          <a:ea typeface="+mn-ea"/>
                          <a:cs typeface="Charles Modern"/>
                        </a:rPr>
                        <a:t>Wasmer Schroeder</a:t>
                      </a:r>
                      <a:r>
                        <a:rPr kumimoji="1" lang="en-US" altLang="en-US" sz="1200" kern="1200" baseline="30000" dirty="0">
                          <a:solidFill>
                            <a:schemeClr val="bg1"/>
                          </a:solidFill>
                          <a:latin typeface="+mn-lt"/>
                          <a:ea typeface="+mn-ea"/>
                          <a:cs typeface="Charles Modern"/>
                        </a:rPr>
                        <a:t>TM</a:t>
                      </a:r>
                      <a:r>
                        <a:rPr kumimoji="1" lang="en-US" altLang="en-US" sz="1200" kern="1200" baseline="0" dirty="0">
                          <a:solidFill>
                            <a:schemeClr val="bg1"/>
                          </a:solidFill>
                          <a:latin typeface="+mn-lt"/>
                          <a:ea typeface="+mn-ea"/>
                          <a:cs typeface="Charles Modern"/>
                        </a:rPr>
                        <a:t> Strategies</a:t>
                      </a:r>
                    </a:p>
                    <a:p>
                      <a:pPr marL="349250" marR="0" lvl="0" indent="-169863" algn="l" defTabSz="914400" rtl="0" eaLnBrk="1" fontAlgn="auto" latinLnBrk="0" hangingPunct="1">
                        <a:lnSpc>
                          <a:spcPct val="100000"/>
                        </a:lnSpc>
                        <a:spcBef>
                          <a:spcPts val="900"/>
                        </a:spcBef>
                        <a:spcAft>
                          <a:spcPts val="0"/>
                        </a:spcAft>
                        <a:buClrTx/>
                        <a:buSzPct val="80000"/>
                        <a:buFont typeface="Wingdings" pitchFamily="2" charset="2"/>
                        <a:buChar char="§"/>
                        <a:tabLst/>
                        <a:defRPr/>
                      </a:pPr>
                      <a:r>
                        <a:rPr kumimoji="1" lang="en-US" altLang="en-US" sz="1200" kern="1200" dirty="0">
                          <a:solidFill>
                            <a:schemeClr val="bg1"/>
                          </a:solidFill>
                          <a:latin typeface="+mn-lt"/>
                          <a:ea typeface="+mn-ea"/>
                          <a:cs typeface="Charles Modern"/>
                        </a:rPr>
                        <a:t>Managed Account Select</a:t>
                      </a:r>
                      <a:r>
                        <a:rPr kumimoji="1" lang="en-US" altLang="en-US" sz="1200" kern="1200" baseline="30000" dirty="0">
                          <a:solidFill>
                            <a:schemeClr val="bg1"/>
                          </a:solidFill>
                          <a:latin typeface="+mn-lt"/>
                          <a:ea typeface="+mn-ea"/>
                          <a:cs typeface="Charles Modern"/>
                        </a:rPr>
                        <a:t>®</a:t>
                      </a:r>
                    </a:p>
                    <a:p>
                      <a:pPr marL="349250" marR="0" lvl="0" indent="-169863" algn="l" defTabSz="914400" rtl="0" eaLnBrk="1" fontAlgn="auto" latinLnBrk="0" hangingPunct="1">
                        <a:lnSpc>
                          <a:spcPct val="100000"/>
                        </a:lnSpc>
                        <a:spcBef>
                          <a:spcPts val="900"/>
                        </a:spcBef>
                        <a:spcAft>
                          <a:spcPts val="0"/>
                        </a:spcAft>
                        <a:buClrTx/>
                        <a:buSzPct val="80000"/>
                        <a:buFont typeface="Wingdings" pitchFamily="2" charset="2"/>
                        <a:buChar char="§"/>
                        <a:tabLst/>
                        <a:defRPr/>
                      </a:pPr>
                      <a:r>
                        <a:rPr kumimoji="1" lang="en-US" altLang="en-US" sz="1200" kern="1200" dirty="0">
                          <a:solidFill>
                            <a:schemeClr val="bg1"/>
                          </a:solidFill>
                          <a:latin typeface="+mn-lt"/>
                          <a:ea typeface="+mn-ea"/>
                          <a:cs typeface="Charles Modern"/>
                        </a:rPr>
                        <a:t>Schwab Intelligent Portfolios</a:t>
                      </a:r>
                      <a:r>
                        <a:rPr kumimoji="1" lang="en-US" altLang="en-US" sz="1200" kern="1200" baseline="30000" dirty="0">
                          <a:solidFill>
                            <a:schemeClr val="bg1"/>
                          </a:solidFill>
                          <a:latin typeface="+mn-lt"/>
                          <a:ea typeface="+mn-ea"/>
                          <a:cs typeface="Charles Modern"/>
                        </a:rPr>
                        <a:t>®</a:t>
                      </a:r>
                    </a:p>
                    <a:p>
                      <a:pPr marL="349250" marR="0" lvl="0" indent="-169863" algn="l" defTabSz="914400" rtl="0" eaLnBrk="1" fontAlgn="auto" latinLnBrk="0" hangingPunct="1">
                        <a:lnSpc>
                          <a:spcPct val="100000"/>
                        </a:lnSpc>
                        <a:spcBef>
                          <a:spcPts val="900"/>
                        </a:spcBef>
                        <a:spcAft>
                          <a:spcPts val="0"/>
                        </a:spcAft>
                        <a:buClrTx/>
                        <a:buSzPct val="80000"/>
                        <a:buFont typeface="Wingdings" pitchFamily="2" charset="2"/>
                        <a:buChar char="§"/>
                        <a:tabLst/>
                        <a:defRPr/>
                      </a:pPr>
                      <a:r>
                        <a:rPr kumimoji="1" lang="en-US" altLang="en-US" sz="1200" kern="1200" dirty="0">
                          <a:solidFill>
                            <a:schemeClr val="bg1"/>
                          </a:solidFill>
                          <a:latin typeface="+mn-lt"/>
                          <a:ea typeface="+mn-ea"/>
                          <a:cs typeface="Charles Modern"/>
                        </a:rPr>
                        <a:t>Schwab Managed Portfolios™</a:t>
                      </a:r>
                    </a:p>
                    <a:p>
                      <a:pPr marL="349250" marR="0" lvl="0" indent="-169863" algn="l" defTabSz="914400" rtl="0" eaLnBrk="1" fontAlgn="auto" latinLnBrk="0" hangingPunct="1">
                        <a:lnSpc>
                          <a:spcPct val="100000"/>
                        </a:lnSpc>
                        <a:spcBef>
                          <a:spcPts val="900"/>
                        </a:spcBef>
                        <a:spcAft>
                          <a:spcPts val="0"/>
                        </a:spcAft>
                        <a:buClrTx/>
                        <a:buSzPct val="80000"/>
                        <a:buFont typeface="Wingdings" pitchFamily="2" charset="2"/>
                        <a:buChar char="§"/>
                        <a:tabLst/>
                        <a:defRPr/>
                      </a:pPr>
                      <a:r>
                        <a:rPr kumimoji="1" lang="en-US" altLang="en-US" sz="1200" kern="1200" dirty="0">
                          <a:solidFill>
                            <a:schemeClr val="bg1"/>
                          </a:solidFill>
                          <a:latin typeface="+mn-lt"/>
                          <a:ea typeface="+mn-ea"/>
                          <a:cs typeface="Charles Modern"/>
                        </a:rPr>
                        <a:t>Windhaven</a:t>
                      </a:r>
                      <a:r>
                        <a:rPr kumimoji="1" lang="en-US" altLang="en-US" sz="1200" kern="1200" baseline="30000" dirty="0">
                          <a:solidFill>
                            <a:schemeClr val="bg1"/>
                          </a:solidFill>
                          <a:latin typeface="+mn-lt"/>
                          <a:ea typeface="+mn-ea"/>
                          <a:cs typeface="Charles Modern"/>
                        </a:rPr>
                        <a:t>®</a:t>
                      </a:r>
                      <a:r>
                        <a:rPr kumimoji="1" lang="en-US" altLang="en-US" sz="1200" kern="1200" dirty="0">
                          <a:solidFill>
                            <a:schemeClr val="bg1"/>
                          </a:solidFill>
                          <a:latin typeface="+mn-lt"/>
                          <a:ea typeface="+mn-ea"/>
                          <a:cs typeface="Charles Modern"/>
                        </a:rPr>
                        <a:t> Strategies </a:t>
                      </a:r>
                    </a:p>
                    <a:p>
                      <a:pPr marL="349250" marR="0" lvl="0" indent="-169863" algn="l" defTabSz="914400" rtl="0" eaLnBrk="1" fontAlgn="auto" latinLnBrk="0" hangingPunct="1">
                        <a:lnSpc>
                          <a:spcPct val="100000"/>
                        </a:lnSpc>
                        <a:spcBef>
                          <a:spcPts val="900"/>
                        </a:spcBef>
                        <a:spcAft>
                          <a:spcPts val="0"/>
                        </a:spcAft>
                        <a:buClrTx/>
                        <a:buSzPct val="80000"/>
                        <a:buFont typeface="Wingdings" pitchFamily="2" charset="2"/>
                        <a:buChar char="§"/>
                        <a:tabLst/>
                        <a:defRPr/>
                      </a:pPr>
                      <a:r>
                        <a:rPr kumimoji="1" lang="en-US" altLang="en-US" sz="1200" kern="1200" spc="-60" dirty="0">
                          <a:solidFill>
                            <a:schemeClr val="bg1"/>
                          </a:solidFill>
                          <a:latin typeface="+mn-lt"/>
                          <a:ea typeface="+mn-ea"/>
                          <a:cs typeface="Arial" pitchFamily="34" charset="0"/>
                        </a:rPr>
                        <a:t>ThomasPartners</a:t>
                      </a:r>
                      <a:r>
                        <a:rPr kumimoji="1" lang="en-US" altLang="en-US" sz="1200" kern="1200" spc="-60" baseline="30000" dirty="0">
                          <a:solidFill>
                            <a:schemeClr val="bg1"/>
                          </a:solidFill>
                          <a:latin typeface="+mn-lt"/>
                          <a:ea typeface="+mn-ea"/>
                          <a:cs typeface="Arial" pitchFamily="34" charset="0"/>
                        </a:rPr>
                        <a:t>®  </a:t>
                      </a:r>
                      <a:r>
                        <a:rPr kumimoji="1" lang="en-US" altLang="en-US" sz="1200" kern="1200" dirty="0">
                          <a:solidFill>
                            <a:schemeClr val="bg1"/>
                          </a:solidFill>
                          <a:latin typeface="+mn-lt"/>
                          <a:ea typeface="+mn-ea"/>
                          <a:cs typeface="Charles Modern"/>
                        </a:rPr>
                        <a:t>Strategies</a:t>
                      </a:r>
                      <a:endParaRPr kumimoji="1" lang="en-US" altLang="en-US" sz="1200" kern="1200" spc="-60" baseline="30000" dirty="0">
                        <a:solidFill>
                          <a:schemeClr val="bg1"/>
                        </a:solidFill>
                        <a:latin typeface="+mn-lt"/>
                        <a:ea typeface="+mn-ea"/>
                        <a:cs typeface="Arial" pitchFamily="34" charset="0"/>
                      </a:endParaRPr>
                    </a:p>
                    <a:p>
                      <a:pPr marL="349250" marR="0" lvl="0" indent="-169863" algn="l" defTabSz="914400" rtl="0" eaLnBrk="1" fontAlgn="auto" latinLnBrk="0" hangingPunct="1">
                        <a:lnSpc>
                          <a:spcPct val="100000"/>
                        </a:lnSpc>
                        <a:spcBef>
                          <a:spcPts val="900"/>
                        </a:spcBef>
                        <a:spcAft>
                          <a:spcPts val="0"/>
                        </a:spcAft>
                        <a:buClrTx/>
                        <a:buSzPct val="80000"/>
                        <a:buFont typeface="Wingdings" pitchFamily="2" charset="2"/>
                        <a:buChar char="§"/>
                        <a:tabLst/>
                        <a:defRPr/>
                      </a:pPr>
                      <a:r>
                        <a:rPr kumimoji="1" lang="en-US" altLang="en-US" sz="1200" kern="1200" dirty="0">
                          <a:solidFill>
                            <a:schemeClr val="bg1"/>
                          </a:solidFill>
                          <a:latin typeface="+mn-lt"/>
                          <a:ea typeface="+mn-ea"/>
                          <a:cs typeface="Charles Modern"/>
                        </a:rPr>
                        <a:t>Schwab Wealth Advisory™</a:t>
                      </a:r>
                    </a:p>
                    <a:p>
                      <a:pPr marL="349250" marR="0" lvl="0" indent="-169863" algn="l" defTabSz="914400" rtl="0" eaLnBrk="1" fontAlgn="auto" latinLnBrk="0" hangingPunct="1">
                        <a:lnSpc>
                          <a:spcPct val="100000"/>
                        </a:lnSpc>
                        <a:spcBef>
                          <a:spcPts val="900"/>
                        </a:spcBef>
                        <a:spcAft>
                          <a:spcPts val="0"/>
                        </a:spcAft>
                        <a:buClrTx/>
                        <a:buSzPct val="80000"/>
                        <a:buFont typeface="Wingdings" pitchFamily="2" charset="2"/>
                        <a:buChar char="§"/>
                        <a:tabLst/>
                        <a:defRPr/>
                      </a:pPr>
                      <a:r>
                        <a:rPr kumimoji="1" lang="en-US" altLang="en-US" sz="1200" kern="1200" dirty="0">
                          <a:solidFill>
                            <a:schemeClr val="bg1"/>
                          </a:solidFill>
                          <a:latin typeface="+mn-lt"/>
                          <a:ea typeface="+mn-ea"/>
                          <a:cs typeface="Charles Modern"/>
                        </a:rPr>
                        <a:t>Schwab Advisor Network</a:t>
                      </a:r>
                      <a:r>
                        <a:rPr kumimoji="1" lang="en-US" altLang="en-US" sz="1200" kern="1200" baseline="30000" dirty="0">
                          <a:solidFill>
                            <a:schemeClr val="bg1"/>
                          </a:solidFill>
                          <a:latin typeface="+mn-lt"/>
                          <a:ea typeface="+mn-ea"/>
                          <a:cs typeface="Charles Modern"/>
                        </a:rPr>
                        <a:t>®</a:t>
                      </a:r>
                    </a:p>
                  </a:txBody>
                  <a:tcPr marL="182880" marT="274320">
                    <a:lnL w="12700" cap="flat" cmpd="sng" algn="ctr">
                      <a:solidFill>
                        <a:schemeClr val="bg2"/>
                      </a:solidFill>
                      <a:prstDash val="dot"/>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75852980"/>
                  </a:ext>
                </a:extLst>
              </a:tr>
            </a:tbl>
          </a:graphicData>
        </a:graphic>
      </p:graphicFrame>
    </p:spTree>
    <p:extLst>
      <p:ext uri="{BB962C8B-B14F-4D97-AF65-F5344CB8AC3E}">
        <p14:creationId xmlns:p14="http://schemas.microsoft.com/office/powerpoint/2010/main" val="252255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481282" name="Title 10"/>
          <p:cNvSpPr>
            <a:spLocks noGrp="1"/>
          </p:cNvSpPr>
          <p:nvPr>
            <p:ph type="title"/>
          </p:nvPr>
        </p:nvSpPr>
        <p:spPr>
          <a:xfrm>
            <a:off x="542704" y="443502"/>
            <a:ext cx="5370418" cy="631767"/>
          </a:xfrm>
        </p:spPr>
        <p:txBody>
          <a:bodyPr>
            <a:normAutofit/>
          </a:bodyPr>
          <a:lstStyle/>
          <a:p>
            <a:pPr eaLnBrk="1" hangingPunct="1"/>
            <a:r>
              <a:rPr lang="en-US" altLang="en-US" dirty="0">
                <a:solidFill>
                  <a:schemeClr val="bg1"/>
                </a:solidFill>
              </a:rPr>
              <a:t>Straightforward pricing</a:t>
            </a:r>
          </a:p>
        </p:txBody>
      </p:sp>
      <p:sp>
        <p:nvSpPr>
          <p:cNvPr id="41" name="Slide Number Placeholder 1"/>
          <p:cNvSpPr txBox="1">
            <a:spLocks/>
          </p:cNvSpPr>
          <p:nvPr/>
        </p:nvSpPr>
        <p:spPr>
          <a:xfrm>
            <a:off x="11799796" y="6341111"/>
            <a:ext cx="392204" cy="384810"/>
          </a:xfrm>
          <a:prstGeom prst="rect">
            <a:avLst/>
          </a:prstGeom>
          <a:solidFill>
            <a:schemeClr val="bg2"/>
          </a:solidFill>
        </p:spPr>
        <p:txBody>
          <a:bodyPr vert="horz" lIns="0" tIns="0" rIns="0" bIns="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C42D48-3D89-451C-9D14-12E9AAE2BFF0}" type="slidenum">
              <a:rPr lang="en-US" smtClean="0">
                <a:solidFill>
                  <a:srgbClr val="FFFFFF"/>
                </a:solidFill>
              </a:rPr>
              <a:pPr/>
              <a:t>19</a:t>
            </a:fld>
            <a:endParaRPr lang="en-US" dirty="0">
              <a:solidFill>
                <a:srgbClr val="FFFFFF"/>
              </a:solidFill>
            </a:endParaRPr>
          </a:p>
        </p:txBody>
      </p:sp>
      <p:sp>
        <p:nvSpPr>
          <p:cNvPr id="42" name="TextBox 41"/>
          <p:cNvSpPr txBox="1"/>
          <p:nvPr/>
        </p:nvSpPr>
        <p:spPr>
          <a:xfrm>
            <a:off x="7252399" y="6440199"/>
            <a:ext cx="4462724" cy="215444"/>
          </a:xfrm>
          <a:prstGeom prst="rect">
            <a:avLst/>
          </a:prstGeom>
          <a:noFill/>
        </p:spPr>
        <p:txBody>
          <a:bodyPr wrap="square" rtlCol="0">
            <a:spAutoFit/>
          </a:bodyPr>
          <a:lstStyle/>
          <a:p>
            <a:pPr algn="r"/>
            <a:r>
              <a:rPr lang="en-US" sz="800" dirty="0">
                <a:solidFill>
                  <a:schemeClr val="bg2"/>
                </a:solidFill>
              </a:rPr>
              <a:t>©2023 Charles Schwab &amp; Co., Inc. (“Schwab”). All rights reserved. Member SIPC.</a:t>
            </a:r>
          </a:p>
        </p:txBody>
      </p:sp>
      <p:grpSp>
        <p:nvGrpSpPr>
          <p:cNvPr id="7" name="Group 6">
            <a:extLst>
              <a:ext uri="{FF2B5EF4-FFF2-40B4-BE49-F238E27FC236}">
                <a16:creationId xmlns:a16="http://schemas.microsoft.com/office/drawing/2014/main" id="{06439693-D42D-3B40-A158-4DAAD60EC396}"/>
              </a:ext>
            </a:extLst>
          </p:cNvPr>
          <p:cNvGrpSpPr/>
          <p:nvPr/>
        </p:nvGrpSpPr>
        <p:grpSpPr>
          <a:xfrm>
            <a:off x="581481" y="1487369"/>
            <a:ext cx="11282113" cy="4753419"/>
            <a:chOff x="581481" y="1487369"/>
            <a:chExt cx="11282113" cy="4753419"/>
          </a:xfrm>
        </p:grpSpPr>
        <p:sp>
          <p:nvSpPr>
            <p:cNvPr id="24" name="TextBox 23">
              <a:extLst>
                <a:ext uri="{FF2B5EF4-FFF2-40B4-BE49-F238E27FC236}">
                  <a16:creationId xmlns:a16="http://schemas.microsoft.com/office/drawing/2014/main" id="{89A1CD15-9BF2-A640-8C93-71DAE891EC24}"/>
                </a:ext>
              </a:extLst>
            </p:cNvPr>
            <p:cNvSpPr txBox="1"/>
            <p:nvPr/>
          </p:nvSpPr>
          <p:spPr>
            <a:xfrm>
              <a:off x="5416445" y="5055848"/>
              <a:ext cx="6447149" cy="1184940"/>
            </a:xfrm>
            <a:prstGeom prst="rect">
              <a:avLst/>
            </a:prstGeom>
            <a:noFill/>
          </p:spPr>
          <p:txBody>
            <a:bodyPr wrap="square" lIns="0" tIns="0" rIns="0" bIns="0" rtlCol="0">
              <a:spAutoFit/>
            </a:bodyPr>
            <a:lstStyle/>
            <a:p>
              <a:r>
                <a:rPr lang="en-US" sz="900" spc="-10" dirty="0">
                  <a:solidFill>
                    <a:schemeClr val="bg2"/>
                  </a:solidFill>
                  <a:latin typeface="+mj-lt"/>
                </a:rPr>
                <a:t>*Schwab receives a selling concession with New Issue CDs</a:t>
              </a:r>
            </a:p>
            <a:p>
              <a:pPr>
                <a:spcBef>
                  <a:spcPts val="600"/>
                </a:spcBef>
              </a:pPr>
              <a:r>
                <a:rPr lang="en-US" sz="900" spc="-10" dirty="0">
                  <a:solidFill>
                    <a:schemeClr val="bg2"/>
                  </a:solidFill>
                  <a:latin typeface="+mj-lt"/>
                </a:rPr>
                <a:t>These are hypothetical numbers shown for illustrative purposes only. Schwab reserves the right to act as principal on any fixed income transaction, public offering or securities transaction. When Schwab acts as principal, the bond price includes our transaction fee (outlined above) and may also include a markup that reflects the bid-ask spread and is not subject to a minimum or maximum.  When trading as principal, Schwab may also be holding the security in its own account prior to selling it to you and, therefore, may make (or lose) money depending on whether the price of the security has risen or fallen while Schwab has held it. When Schwab acts as agent, a commission will be charged on the transaction.</a:t>
              </a:r>
            </a:p>
            <a:p>
              <a:endParaRPr lang="en-US" sz="900" spc="-10" dirty="0">
                <a:solidFill>
                  <a:schemeClr val="bg2"/>
                </a:solidFill>
                <a:latin typeface="+mj-lt"/>
              </a:endParaRPr>
            </a:p>
          </p:txBody>
        </p:sp>
        <p:grpSp>
          <p:nvGrpSpPr>
            <p:cNvPr id="5" name="Group 4">
              <a:extLst>
                <a:ext uri="{FF2B5EF4-FFF2-40B4-BE49-F238E27FC236}">
                  <a16:creationId xmlns:a16="http://schemas.microsoft.com/office/drawing/2014/main" id="{25D0B9F5-8E8D-E841-BAD8-6617DF4F5C3B}"/>
                </a:ext>
              </a:extLst>
            </p:cNvPr>
            <p:cNvGrpSpPr/>
            <p:nvPr/>
          </p:nvGrpSpPr>
          <p:grpSpPr>
            <a:xfrm>
              <a:off x="581481" y="1493528"/>
              <a:ext cx="5594523" cy="4540981"/>
              <a:chOff x="581481" y="1493528"/>
              <a:chExt cx="5594523" cy="4540981"/>
            </a:xfrm>
          </p:grpSpPr>
          <p:grpSp>
            <p:nvGrpSpPr>
              <p:cNvPr id="3" name="Group 2">
                <a:extLst>
                  <a:ext uri="{FF2B5EF4-FFF2-40B4-BE49-F238E27FC236}">
                    <a16:creationId xmlns:a16="http://schemas.microsoft.com/office/drawing/2014/main" id="{4117CBEA-98DF-3245-9643-624A4646427D}"/>
                  </a:ext>
                </a:extLst>
              </p:cNvPr>
              <p:cNvGrpSpPr/>
              <p:nvPr/>
            </p:nvGrpSpPr>
            <p:grpSpPr>
              <a:xfrm>
                <a:off x="581481" y="1493528"/>
                <a:ext cx="5594523" cy="4540981"/>
                <a:chOff x="581481" y="1153272"/>
                <a:chExt cx="5594523" cy="4540981"/>
              </a:xfrm>
            </p:grpSpPr>
            <p:sp>
              <p:nvSpPr>
                <p:cNvPr id="4" name="Rectangle 3">
                  <a:extLst>
                    <a:ext uri="{FF2B5EF4-FFF2-40B4-BE49-F238E27FC236}">
                      <a16:creationId xmlns:a16="http://schemas.microsoft.com/office/drawing/2014/main" id="{DFE3926D-1E68-AB4E-95EC-E3242144178C}"/>
                    </a:ext>
                  </a:extLst>
                </p:cNvPr>
                <p:cNvSpPr/>
                <p:nvPr/>
              </p:nvSpPr>
              <p:spPr>
                <a:xfrm>
                  <a:off x="581481" y="1153272"/>
                  <a:ext cx="4432139" cy="4432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istockphoto-1171132286-2048x2048</a:t>
                  </a:r>
                </a:p>
              </p:txBody>
            </p:sp>
            <p:sp>
              <p:nvSpPr>
                <p:cNvPr id="31752" name="Rectangle 14"/>
                <p:cNvSpPr>
                  <a:spLocks noChangeArrowheads="1"/>
                </p:cNvSpPr>
                <p:nvPr/>
              </p:nvSpPr>
              <p:spPr bwMode="auto">
                <a:xfrm>
                  <a:off x="758121" y="1381847"/>
                  <a:ext cx="4255500" cy="492816"/>
                </a:xfrm>
                <a:prstGeom prst="rect">
                  <a:avLst/>
                </a:prstGeom>
                <a:noFill/>
                <a:ln w="15875">
                  <a:noFill/>
                  <a:miter lim="800000"/>
                  <a:headEnd/>
                  <a:tailEnd/>
                </a:ln>
              </p:spPr>
              <p:txBody>
                <a:bodyPr lIns="0" tIns="0" rIns="0" bIns="0" anchor="t" anchorCtr="0"/>
                <a:lstStyle/>
                <a:p>
                  <a:pPr>
                    <a:defRPr/>
                  </a:pPr>
                  <a:r>
                    <a:rPr lang="en-US" sz="1200" b="1" spc="30" dirty="0">
                      <a:cs typeface="Arial" charset="0"/>
                    </a:rPr>
                    <a:t>Pricing example: </a:t>
                  </a:r>
                  <a:r>
                    <a:rPr lang="en-US" sz="1200" dirty="0">
                      <a:ea typeface="+mn-ea"/>
                      <a:cs typeface="Arial" charset="0"/>
                    </a:rPr>
                    <a:t>A purchase of 100 muni bonds </a:t>
                  </a:r>
                  <a:br>
                    <a:rPr lang="en-US" sz="1200" dirty="0">
                      <a:ea typeface="+mn-ea"/>
                      <a:cs typeface="Arial" charset="0"/>
                    </a:rPr>
                  </a:br>
                  <a:r>
                    <a:rPr lang="en-US" sz="1200" dirty="0">
                      <a:ea typeface="+mn-ea"/>
                      <a:cs typeface="Arial" charset="0"/>
                    </a:rPr>
                    <a:t>at Schwab with a market price of $1,000 each</a:t>
                  </a:r>
                </a:p>
              </p:txBody>
            </p:sp>
            <p:grpSp>
              <p:nvGrpSpPr>
                <p:cNvPr id="25" name="Group 24">
                  <a:extLst>
                    <a:ext uri="{FF2B5EF4-FFF2-40B4-BE49-F238E27FC236}">
                      <a16:creationId xmlns:a16="http://schemas.microsoft.com/office/drawing/2014/main" id="{3062E8B3-DDE9-1743-A71B-07CCD7A58F4B}"/>
                    </a:ext>
                  </a:extLst>
                </p:cNvPr>
                <p:cNvGrpSpPr/>
                <p:nvPr/>
              </p:nvGrpSpPr>
              <p:grpSpPr>
                <a:xfrm>
                  <a:off x="755580" y="2021129"/>
                  <a:ext cx="5420424" cy="3673124"/>
                  <a:chOff x="627984" y="1882900"/>
                  <a:chExt cx="5420424" cy="3673124"/>
                </a:xfrm>
              </p:grpSpPr>
              <p:sp>
                <p:nvSpPr>
                  <p:cNvPr id="26635" name="Rectangle 11"/>
                  <p:cNvSpPr>
                    <a:spLocks noChangeArrowheads="1"/>
                  </p:cNvSpPr>
                  <p:nvPr/>
                </p:nvSpPr>
                <p:spPr bwMode="auto">
                  <a:xfrm>
                    <a:off x="1584370" y="1885907"/>
                    <a:ext cx="3323753" cy="992672"/>
                  </a:xfrm>
                  <a:prstGeom prst="rect">
                    <a:avLst/>
                  </a:prstGeom>
                  <a:noFill/>
                  <a:ln>
                    <a:noFill/>
                  </a:ln>
                </p:spPr>
                <p:txBody>
                  <a:bodyPr lIns="0" tIns="0" rIns="151493" bIns="50498" anchor="t"/>
                  <a:lstStyle>
                    <a:lvl1pPr eaLnBrk="0" hangingPunct="0">
                      <a:lnSpc>
                        <a:spcPct val="95000"/>
                      </a:lnSpc>
                      <a:spcBef>
                        <a:spcPts val="800"/>
                      </a:spcBef>
                      <a:spcAft>
                        <a:spcPts val="600"/>
                      </a:spcAft>
                      <a:buClr>
                        <a:schemeClr val="tx2"/>
                      </a:buClr>
                      <a:buFont typeface="Arial" charset="0"/>
                      <a:buChar char="•"/>
                      <a:tabLst>
                        <a:tab pos="2711450" algn="l"/>
                      </a:tabLst>
                      <a:defRPr kumimoji="1">
                        <a:solidFill>
                          <a:srgbClr val="404040"/>
                        </a:solidFill>
                        <a:latin typeface="Arial" charset="0"/>
                        <a:ea typeface="Geneva" charset="-128"/>
                      </a:defRPr>
                    </a:lvl1pPr>
                    <a:lvl2pPr marL="37931725" indent="-37474525" eaLnBrk="0" hangingPunct="0">
                      <a:lnSpc>
                        <a:spcPct val="95000"/>
                      </a:lnSpc>
                      <a:spcBef>
                        <a:spcPts val="600"/>
                      </a:spcBef>
                      <a:spcAft>
                        <a:spcPts val="200"/>
                      </a:spcAft>
                      <a:buClr>
                        <a:srgbClr val="777777"/>
                      </a:buClr>
                      <a:buChar char="•"/>
                      <a:tabLst>
                        <a:tab pos="2711450" algn="l"/>
                      </a:tabLst>
                      <a:defRPr kumimoji="1" sz="1600">
                        <a:solidFill>
                          <a:srgbClr val="404040"/>
                        </a:solidFill>
                        <a:latin typeface="Arial" charset="0"/>
                        <a:ea typeface="Geneva" charset="-128"/>
                      </a:defRPr>
                    </a:lvl2pPr>
                    <a:lvl3pPr marL="512763" indent="-166688" eaLnBrk="0" hangingPunct="0">
                      <a:lnSpc>
                        <a:spcPct val="95000"/>
                      </a:lnSpc>
                      <a:spcBef>
                        <a:spcPts val="400"/>
                      </a:spcBef>
                      <a:spcAft>
                        <a:spcPts val="200"/>
                      </a:spcAft>
                      <a:buClr>
                        <a:srgbClr val="777777"/>
                      </a:buClr>
                      <a:buChar char="•"/>
                      <a:tabLst>
                        <a:tab pos="2711450" algn="l"/>
                      </a:tabLst>
                      <a:defRPr kumimoji="1" sz="1600">
                        <a:solidFill>
                          <a:srgbClr val="404040"/>
                        </a:solidFill>
                        <a:latin typeface="Arial" charset="0"/>
                        <a:ea typeface="Geneva" charset="-128"/>
                      </a:defRPr>
                    </a:lvl3pPr>
                    <a:lvl4pPr marL="688975" indent="-174625" eaLnBrk="0" hangingPunct="0">
                      <a:lnSpc>
                        <a:spcPct val="95000"/>
                      </a:lnSpc>
                      <a:spcBef>
                        <a:spcPts val="400"/>
                      </a:spcBef>
                      <a:spcAft>
                        <a:spcPts val="200"/>
                      </a:spcAft>
                      <a:buClr>
                        <a:srgbClr val="777777"/>
                      </a:buClr>
                      <a:buChar char="•"/>
                      <a:tabLst>
                        <a:tab pos="2711450" algn="l"/>
                      </a:tabLst>
                      <a:defRPr kumimoji="1" sz="1400">
                        <a:solidFill>
                          <a:srgbClr val="404040"/>
                        </a:solidFill>
                        <a:latin typeface="Arial" charset="0"/>
                        <a:ea typeface="Geneva" charset="-128"/>
                      </a:defRPr>
                    </a:lvl4pPr>
                    <a:lvl5pPr marL="860425" indent="-168275" eaLnBrk="0" hangingPunct="0">
                      <a:lnSpc>
                        <a:spcPct val="95000"/>
                      </a:lnSpc>
                      <a:spcBef>
                        <a:spcPts val="400"/>
                      </a:spcBef>
                      <a:spcAft>
                        <a:spcPts val="200"/>
                      </a:spcAft>
                      <a:buClr>
                        <a:srgbClr val="777777"/>
                      </a:buClr>
                      <a:buChar char="•"/>
                      <a:tabLst>
                        <a:tab pos="2711450" algn="l"/>
                      </a:tabLst>
                      <a:defRPr kumimoji="1" sz="1400">
                        <a:solidFill>
                          <a:srgbClr val="404040"/>
                        </a:solidFill>
                        <a:latin typeface="Arial" charset="0"/>
                        <a:ea typeface="Geneva" charset="-128"/>
                      </a:defRPr>
                    </a:lvl5pPr>
                    <a:lvl6pPr marL="1317625" indent="-168275" eaLnBrk="0" fontAlgn="base" hangingPunct="0">
                      <a:lnSpc>
                        <a:spcPct val="95000"/>
                      </a:lnSpc>
                      <a:spcBef>
                        <a:spcPts val="400"/>
                      </a:spcBef>
                      <a:spcAft>
                        <a:spcPts val="200"/>
                      </a:spcAft>
                      <a:buClr>
                        <a:srgbClr val="777777"/>
                      </a:buClr>
                      <a:buChar char="•"/>
                      <a:tabLst>
                        <a:tab pos="2711450" algn="l"/>
                      </a:tabLst>
                      <a:defRPr kumimoji="1" sz="1400">
                        <a:solidFill>
                          <a:srgbClr val="404040"/>
                        </a:solidFill>
                        <a:latin typeface="Arial" charset="0"/>
                        <a:ea typeface="Geneva" charset="-128"/>
                      </a:defRPr>
                    </a:lvl6pPr>
                    <a:lvl7pPr marL="1774825" indent="-168275" eaLnBrk="0" fontAlgn="base" hangingPunct="0">
                      <a:lnSpc>
                        <a:spcPct val="95000"/>
                      </a:lnSpc>
                      <a:spcBef>
                        <a:spcPts val="400"/>
                      </a:spcBef>
                      <a:spcAft>
                        <a:spcPts val="200"/>
                      </a:spcAft>
                      <a:buClr>
                        <a:srgbClr val="777777"/>
                      </a:buClr>
                      <a:buChar char="•"/>
                      <a:tabLst>
                        <a:tab pos="2711450" algn="l"/>
                      </a:tabLst>
                      <a:defRPr kumimoji="1" sz="1400">
                        <a:solidFill>
                          <a:srgbClr val="404040"/>
                        </a:solidFill>
                        <a:latin typeface="Arial" charset="0"/>
                        <a:ea typeface="Geneva" charset="-128"/>
                      </a:defRPr>
                    </a:lvl7pPr>
                    <a:lvl8pPr marL="2232025" indent="-168275" eaLnBrk="0" fontAlgn="base" hangingPunct="0">
                      <a:lnSpc>
                        <a:spcPct val="95000"/>
                      </a:lnSpc>
                      <a:spcBef>
                        <a:spcPts val="400"/>
                      </a:spcBef>
                      <a:spcAft>
                        <a:spcPts val="200"/>
                      </a:spcAft>
                      <a:buClr>
                        <a:srgbClr val="777777"/>
                      </a:buClr>
                      <a:buChar char="•"/>
                      <a:tabLst>
                        <a:tab pos="2711450" algn="l"/>
                      </a:tabLst>
                      <a:defRPr kumimoji="1" sz="1400">
                        <a:solidFill>
                          <a:srgbClr val="404040"/>
                        </a:solidFill>
                        <a:latin typeface="Arial" charset="0"/>
                        <a:ea typeface="Geneva" charset="-128"/>
                      </a:defRPr>
                    </a:lvl8pPr>
                    <a:lvl9pPr marL="2689225" indent="-168275" eaLnBrk="0" fontAlgn="base" hangingPunct="0">
                      <a:lnSpc>
                        <a:spcPct val="95000"/>
                      </a:lnSpc>
                      <a:spcBef>
                        <a:spcPts val="400"/>
                      </a:spcBef>
                      <a:spcAft>
                        <a:spcPts val="200"/>
                      </a:spcAft>
                      <a:buClr>
                        <a:srgbClr val="777777"/>
                      </a:buClr>
                      <a:buChar char="•"/>
                      <a:tabLst>
                        <a:tab pos="2711450" algn="l"/>
                      </a:tabLst>
                      <a:defRPr kumimoji="1" sz="1400">
                        <a:solidFill>
                          <a:srgbClr val="404040"/>
                        </a:solidFill>
                        <a:latin typeface="Arial" charset="0"/>
                        <a:ea typeface="Geneva" charset="-128"/>
                      </a:defRPr>
                    </a:lvl9pPr>
                  </a:lstStyle>
                  <a:p>
                    <a:pPr eaLnBrk="1" hangingPunct="1">
                      <a:lnSpc>
                        <a:spcPct val="100000"/>
                      </a:lnSpc>
                      <a:spcBef>
                        <a:spcPts val="0"/>
                      </a:spcBef>
                      <a:spcAft>
                        <a:spcPts val="1200"/>
                      </a:spcAft>
                      <a:buClrTx/>
                      <a:buFontTx/>
                      <a:buNone/>
                      <a:tabLst>
                        <a:tab pos="2390775" algn="l"/>
                      </a:tabLst>
                      <a:defRPr/>
                    </a:pPr>
                    <a:r>
                      <a:rPr kumimoji="0" lang="en-US" altLang="en-US" sz="1200" spc="-20" dirty="0">
                        <a:solidFill>
                          <a:schemeClr val="tx1"/>
                        </a:solidFill>
                        <a:latin typeface="+mn-lt"/>
                        <a:cs typeface="Arial" charset="0"/>
                      </a:rPr>
                      <a:t>Market Price ($1,000 X 100)	$100,000</a:t>
                    </a:r>
                  </a:p>
                  <a:p>
                    <a:pPr eaLnBrk="1" hangingPunct="1">
                      <a:lnSpc>
                        <a:spcPct val="100000"/>
                      </a:lnSpc>
                      <a:spcBef>
                        <a:spcPct val="0"/>
                      </a:spcBef>
                      <a:spcAft>
                        <a:spcPts val="1200"/>
                      </a:spcAft>
                      <a:buClrTx/>
                      <a:buFont typeface="Arial" charset="0"/>
                      <a:buNone/>
                      <a:tabLst>
                        <a:tab pos="2390775" algn="l"/>
                      </a:tabLst>
                      <a:defRPr/>
                    </a:pPr>
                    <a:r>
                      <a:rPr kumimoji="0" lang="en-US" altLang="en-US" sz="1200" b="1" spc="-20" dirty="0">
                        <a:solidFill>
                          <a:schemeClr val="tx1"/>
                        </a:solidFill>
                        <a:latin typeface="+mn-lt"/>
                        <a:cs typeface="Arial" charset="0"/>
                      </a:rPr>
                      <a:t>Bond price before fees	$100,000</a:t>
                    </a:r>
                  </a:p>
                </p:txBody>
              </p:sp>
              <p:sp>
                <p:nvSpPr>
                  <p:cNvPr id="20" name="Rectangle 19"/>
                  <p:cNvSpPr/>
                  <p:nvPr/>
                </p:nvSpPr>
                <p:spPr>
                  <a:xfrm>
                    <a:off x="630524" y="1882900"/>
                    <a:ext cx="988078" cy="99568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0" tIns="0" rIns="0" bIns="0" rtlCol="0" anchor="t"/>
                  <a:lstStyle/>
                  <a:p>
                    <a:r>
                      <a:rPr lang="en-US" altLang="en-US" sz="1200" dirty="0">
                        <a:solidFill>
                          <a:schemeClr val="tx2"/>
                        </a:solidFill>
                        <a:cs typeface="Arial" charset="0"/>
                      </a:rPr>
                      <a:t>Bond price</a:t>
                    </a:r>
                  </a:p>
                </p:txBody>
              </p:sp>
              <p:grpSp>
                <p:nvGrpSpPr>
                  <p:cNvPr id="15" name="Group 14">
                    <a:extLst>
                      <a:ext uri="{FF2B5EF4-FFF2-40B4-BE49-F238E27FC236}">
                        <a16:creationId xmlns:a16="http://schemas.microsoft.com/office/drawing/2014/main" id="{6BF0440C-7212-7A46-B42D-7B019357E0D9}"/>
                      </a:ext>
                    </a:extLst>
                  </p:cNvPr>
                  <p:cNvGrpSpPr/>
                  <p:nvPr/>
                </p:nvGrpSpPr>
                <p:grpSpPr>
                  <a:xfrm>
                    <a:off x="630524" y="3054044"/>
                    <a:ext cx="4309501" cy="1007826"/>
                    <a:chOff x="630524" y="2947714"/>
                    <a:chExt cx="4309501" cy="1007826"/>
                  </a:xfrm>
                </p:grpSpPr>
                <p:sp>
                  <p:nvSpPr>
                    <p:cNvPr id="26643" name="Rectangle 11"/>
                    <p:cNvSpPr>
                      <a:spLocks noChangeArrowheads="1"/>
                    </p:cNvSpPr>
                    <p:nvPr/>
                  </p:nvSpPr>
                  <p:spPr bwMode="auto">
                    <a:xfrm>
                      <a:off x="1584371" y="2947714"/>
                      <a:ext cx="3355654" cy="1007826"/>
                    </a:xfrm>
                    <a:prstGeom prst="rect">
                      <a:avLst/>
                    </a:prstGeom>
                    <a:noFill/>
                    <a:ln>
                      <a:noFill/>
                    </a:ln>
                  </p:spPr>
                  <p:txBody>
                    <a:bodyPr lIns="0" tIns="0" rIns="0" bIns="0" anchor="t"/>
                    <a:lstStyle>
                      <a:lvl1pPr eaLnBrk="0" hangingPunct="0">
                        <a:lnSpc>
                          <a:spcPct val="95000"/>
                        </a:lnSpc>
                        <a:spcBef>
                          <a:spcPts val="800"/>
                        </a:spcBef>
                        <a:spcAft>
                          <a:spcPts val="600"/>
                        </a:spcAft>
                        <a:buClr>
                          <a:schemeClr val="tx2"/>
                        </a:buClr>
                        <a:buFont typeface="Arial" charset="0"/>
                        <a:buChar char="•"/>
                        <a:tabLst>
                          <a:tab pos="2717800" algn="l"/>
                        </a:tabLst>
                        <a:defRPr kumimoji="1">
                          <a:solidFill>
                            <a:srgbClr val="404040"/>
                          </a:solidFill>
                          <a:latin typeface="Arial" charset="0"/>
                          <a:ea typeface="Geneva" charset="-128"/>
                        </a:defRPr>
                      </a:lvl1pPr>
                      <a:lvl2pPr marL="37931725" indent="-37474525" eaLnBrk="0" hangingPunct="0">
                        <a:lnSpc>
                          <a:spcPct val="95000"/>
                        </a:lnSpc>
                        <a:spcBef>
                          <a:spcPts val="600"/>
                        </a:spcBef>
                        <a:spcAft>
                          <a:spcPts val="200"/>
                        </a:spcAft>
                        <a:buClr>
                          <a:srgbClr val="777777"/>
                        </a:buClr>
                        <a:buChar char="•"/>
                        <a:tabLst>
                          <a:tab pos="2717800" algn="l"/>
                        </a:tabLst>
                        <a:defRPr kumimoji="1" sz="1600">
                          <a:solidFill>
                            <a:srgbClr val="404040"/>
                          </a:solidFill>
                          <a:latin typeface="Arial" charset="0"/>
                          <a:ea typeface="Geneva" charset="-128"/>
                        </a:defRPr>
                      </a:lvl2pPr>
                      <a:lvl3pPr marL="512763" indent="-166688" eaLnBrk="0" hangingPunct="0">
                        <a:lnSpc>
                          <a:spcPct val="95000"/>
                        </a:lnSpc>
                        <a:spcBef>
                          <a:spcPts val="400"/>
                        </a:spcBef>
                        <a:spcAft>
                          <a:spcPts val="200"/>
                        </a:spcAft>
                        <a:buClr>
                          <a:srgbClr val="777777"/>
                        </a:buClr>
                        <a:buChar char="•"/>
                        <a:tabLst>
                          <a:tab pos="2717800" algn="l"/>
                        </a:tabLst>
                        <a:defRPr kumimoji="1" sz="1600">
                          <a:solidFill>
                            <a:srgbClr val="404040"/>
                          </a:solidFill>
                          <a:latin typeface="Arial" charset="0"/>
                          <a:ea typeface="Geneva" charset="-128"/>
                        </a:defRPr>
                      </a:lvl3pPr>
                      <a:lvl4pPr marL="688975" indent="-174625" eaLnBrk="0" hangingPunct="0">
                        <a:lnSpc>
                          <a:spcPct val="95000"/>
                        </a:lnSpc>
                        <a:spcBef>
                          <a:spcPts val="400"/>
                        </a:spcBef>
                        <a:spcAft>
                          <a:spcPts val="200"/>
                        </a:spcAft>
                        <a:buClr>
                          <a:srgbClr val="777777"/>
                        </a:buClr>
                        <a:buChar char="•"/>
                        <a:tabLst>
                          <a:tab pos="2717800" algn="l"/>
                        </a:tabLst>
                        <a:defRPr kumimoji="1" sz="1400">
                          <a:solidFill>
                            <a:srgbClr val="404040"/>
                          </a:solidFill>
                          <a:latin typeface="Arial" charset="0"/>
                          <a:ea typeface="Geneva" charset="-128"/>
                        </a:defRPr>
                      </a:lvl4pPr>
                      <a:lvl5pPr marL="860425" indent="-168275" eaLnBrk="0" hangingPunct="0">
                        <a:lnSpc>
                          <a:spcPct val="95000"/>
                        </a:lnSpc>
                        <a:spcBef>
                          <a:spcPts val="400"/>
                        </a:spcBef>
                        <a:spcAft>
                          <a:spcPts val="200"/>
                        </a:spcAft>
                        <a:buClr>
                          <a:srgbClr val="777777"/>
                        </a:buClr>
                        <a:buChar char="•"/>
                        <a:tabLst>
                          <a:tab pos="2717800" algn="l"/>
                        </a:tabLst>
                        <a:defRPr kumimoji="1" sz="1400">
                          <a:solidFill>
                            <a:srgbClr val="404040"/>
                          </a:solidFill>
                          <a:latin typeface="Arial" charset="0"/>
                          <a:ea typeface="Geneva" charset="-128"/>
                        </a:defRPr>
                      </a:lvl5pPr>
                      <a:lvl6pPr marL="1317625" indent="-168275" eaLnBrk="0" fontAlgn="base" hangingPunct="0">
                        <a:lnSpc>
                          <a:spcPct val="95000"/>
                        </a:lnSpc>
                        <a:spcBef>
                          <a:spcPts val="400"/>
                        </a:spcBef>
                        <a:spcAft>
                          <a:spcPts val="200"/>
                        </a:spcAft>
                        <a:buClr>
                          <a:srgbClr val="777777"/>
                        </a:buClr>
                        <a:buChar char="•"/>
                        <a:tabLst>
                          <a:tab pos="2717800" algn="l"/>
                        </a:tabLst>
                        <a:defRPr kumimoji="1" sz="1400">
                          <a:solidFill>
                            <a:srgbClr val="404040"/>
                          </a:solidFill>
                          <a:latin typeface="Arial" charset="0"/>
                          <a:ea typeface="Geneva" charset="-128"/>
                        </a:defRPr>
                      </a:lvl6pPr>
                      <a:lvl7pPr marL="1774825" indent="-168275" eaLnBrk="0" fontAlgn="base" hangingPunct="0">
                        <a:lnSpc>
                          <a:spcPct val="95000"/>
                        </a:lnSpc>
                        <a:spcBef>
                          <a:spcPts val="400"/>
                        </a:spcBef>
                        <a:spcAft>
                          <a:spcPts val="200"/>
                        </a:spcAft>
                        <a:buClr>
                          <a:srgbClr val="777777"/>
                        </a:buClr>
                        <a:buChar char="•"/>
                        <a:tabLst>
                          <a:tab pos="2717800" algn="l"/>
                        </a:tabLst>
                        <a:defRPr kumimoji="1" sz="1400">
                          <a:solidFill>
                            <a:srgbClr val="404040"/>
                          </a:solidFill>
                          <a:latin typeface="Arial" charset="0"/>
                          <a:ea typeface="Geneva" charset="-128"/>
                        </a:defRPr>
                      </a:lvl7pPr>
                      <a:lvl8pPr marL="2232025" indent="-168275" eaLnBrk="0" fontAlgn="base" hangingPunct="0">
                        <a:lnSpc>
                          <a:spcPct val="95000"/>
                        </a:lnSpc>
                        <a:spcBef>
                          <a:spcPts val="400"/>
                        </a:spcBef>
                        <a:spcAft>
                          <a:spcPts val="200"/>
                        </a:spcAft>
                        <a:buClr>
                          <a:srgbClr val="777777"/>
                        </a:buClr>
                        <a:buChar char="•"/>
                        <a:tabLst>
                          <a:tab pos="2717800" algn="l"/>
                        </a:tabLst>
                        <a:defRPr kumimoji="1" sz="1400">
                          <a:solidFill>
                            <a:srgbClr val="404040"/>
                          </a:solidFill>
                          <a:latin typeface="Arial" charset="0"/>
                          <a:ea typeface="Geneva" charset="-128"/>
                        </a:defRPr>
                      </a:lvl8pPr>
                      <a:lvl9pPr marL="2689225" indent="-168275" eaLnBrk="0" fontAlgn="base" hangingPunct="0">
                        <a:lnSpc>
                          <a:spcPct val="95000"/>
                        </a:lnSpc>
                        <a:spcBef>
                          <a:spcPts val="400"/>
                        </a:spcBef>
                        <a:spcAft>
                          <a:spcPts val="200"/>
                        </a:spcAft>
                        <a:buClr>
                          <a:srgbClr val="777777"/>
                        </a:buClr>
                        <a:buChar char="•"/>
                        <a:tabLst>
                          <a:tab pos="2717800" algn="l"/>
                        </a:tabLst>
                        <a:defRPr kumimoji="1" sz="1400">
                          <a:solidFill>
                            <a:srgbClr val="404040"/>
                          </a:solidFill>
                          <a:latin typeface="Arial" charset="0"/>
                          <a:ea typeface="Geneva" charset="-128"/>
                        </a:defRPr>
                      </a:lvl9pPr>
                    </a:lstStyle>
                    <a:p>
                      <a:pPr eaLnBrk="1" hangingPunct="1">
                        <a:lnSpc>
                          <a:spcPct val="100000"/>
                        </a:lnSpc>
                        <a:spcBef>
                          <a:spcPct val="0"/>
                        </a:spcBef>
                        <a:buClrTx/>
                        <a:buFontTx/>
                        <a:buNone/>
                        <a:tabLst>
                          <a:tab pos="2390775" algn="l"/>
                        </a:tabLst>
                        <a:defRPr/>
                      </a:pPr>
                      <a:r>
                        <a:rPr kumimoji="0" lang="en-US" altLang="en-US" sz="1200" spc="-20" dirty="0">
                          <a:solidFill>
                            <a:schemeClr val="tx1"/>
                          </a:solidFill>
                          <a:latin typeface="+mn-lt"/>
                          <a:cs typeface="Arial" charset="0"/>
                        </a:rPr>
                        <a:t>Bond price before transaction fee	$100,000</a:t>
                      </a:r>
                    </a:p>
                    <a:p>
                      <a:pPr eaLnBrk="1" hangingPunct="1">
                        <a:lnSpc>
                          <a:spcPct val="100000"/>
                        </a:lnSpc>
                        <a:spcBef>
                          <a:spcPct val="0"/>
                        </a:spcBef>
                        <a:buClrTx/>
                        <a:buFontTx/>
                        <a:buNone/>
                        <a:tabLst>
                          <a:tab pos="2390775" algn="l"/>
                        </a:tabLst>
                        <a:defRPr/>
                      </a:pPr>
                      <a:r>
                        <a:rPr kumimoji="0" lang="en-US" altLang="en-US" sz="1200" spc="-20" dirty="0">
                          <a:solidFill>
                            <a:schemeClr val="tx1"/>
                          </a:solidFill>
                          <a:latin typeface="+mn-lt"/>
                          <a:cs typeface="Arial" charset="0"/>
                        </a:rPr>
                        <a:t>+ transaction fee ($1 per bond)	       </a:t>
                      </a:r>
                      <a:r>
                        <a:rPr kumimoji="0" lang="en-US" altLang="en-US" sz="1200" b="1" spc="-20" dirty="0">
                          <a:solidFill>
                            <a:schemeClr val="tx1"/>
                          </a:solidFill>
                          <a:latin typeface="+mn-lt"/>
                          <a:cs typeface="Arial" charset="0"/>
                        </a:rPr>
                        <a:t>$100</a:t>
                      </a:r>
                    </a:p>
                    <a:p>
                      <a:pPr eaLnBrk="1" hangingPunct="1">
                        <a:lnSpc>
                          <a:spcPct val="100000"/>
                        </a:lnSpc>
                        <a:spcBef>
                          <a:spcPts val="600"/>
                        </a:spcBef>
                        <a:buClrTx/>
                        <a:buFontTx/>
                        <a:buNone/>
                        <a:tabLst>
                          <a:tab pos="2390775" algn="l"/>
                        </a:tabLst>
                        <a:defRPr/>
                      </a:pPr>
                      <a:r>
                        <a:rPr kumimoji="0" lang="en-US" altLang="en-US" sz="1200" b="1" spc="-20" dirty="0">
                          <a:solidFill>
                            <a:schemeClr val="tx1"/>
                          </a:solidFill>
                          <a:latin typeface="+mn-lt"/>
                          <a:cs typeface="Arial" charset="0"/>
                        </a:rPr>
                        <a:t>Total Online Price	$100,100</a:t>
                      </a:r>
                    </a:p>
                  </p:txBody>
                </p:sp>
                <p:sp>
                  <p:nvSpPr>
                    <p:cNvPr id="21" name="Rectangle 20"/>
                    <p:cNvSpPr/>
                    <p:nvPr/>
                  </p:nvSpPr>
                  <p:spPr>
                    <a:xfrm>
                      <a:off x="630524" y="2959860"/>
                      <a:ext cx="990617" cy="99568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0" tIns="0" rIns="0" bIns="0" rtlCol="0" anchor="t"/>
                    <a:lstStyle/>
                    <a:p>
                      <a:r>
                        <a:rPr lang="en-US" altLang="en-US" sz="1200" spc="-20" dirty="0">
                          <a:solidFill>
                            <a:schemeClr val="tx2"/>
                          </a:solidFill>
                          <a:cs typeface="Arial" charset="0"/>
                        </a:rPr>
                        <a:t>Transaction </a:t>
                      </a:r>
                      <a:br>
                        <a:rPr lang="en-US" altLang="en-US" sz="1200" spc="-20" dirty="0">
                          <a:solidFill>
                            <a:schemeClr val="tx2"/>
                          </a:solidFill>
                          <a:cs typeface="Arial" charset="0"/>
                        </a:rPr>
                      </a:br>
                      <a:r>
                        <a:rPr lang="en-US" altLang="en-US" sz="1200" spc="-20" dirty="0">
                          <a:solidFill>
                            <a:schemeClr val="tx2"/>
                          </a:solidFill>
                          <a:cs typeface="Arial" charset="0"/>
                        </a:rPr>
                        <a:t>fee if purchased online</a:t>
                      </a:r>
                    </a:p>
                  </p:txBody>
                </p:sp>
                <p:grpSp>
                  <p:nvGrpSpPr>
                    <p:cNvPr id="31" name="Group 30">
                      <a:extLst>
                        <a:ext uri="{FF2B5EF4-FFF2-40B4-BE49-F238E27FC236}">
                          <a16:creationId xmlns:a16="http://schemas.microsoft.com/office/drawing/2014/main" id="{4F21B8F9-93EE-584C-82D3-655B4C949697}"/>
                        </a:ext>
                      </a:extLst>
                    </p:cNvPr>
                    <p:cNvGrpSpPr/>
                    <p:nvPr/>
                  </p:nvGrpSpPr>
                  <p:grpSpPr>
                    <a:xfrm>
                      <a:off x="1456659" y="2967066"/>
                      <a:ext cx="3306727" cy="818125"/>
                      <a:chOff x="1456660" y="1943694"/>
                      <a:chExt cx="3306727" cy="818125"/>
                    </a:xfrm>
                  </p:grpSpPr>
                  <p:sp>
                    <p:nvSpPr>
                      <p:cNvPr id="32" name="Line 79">
                        <a:extLst>
                          <a:ext uri="{FF2B5EF4-FFF2-40B4-BE49-F238E27FC236}">
                            <a16:creationId xmlns:a16="http://schemas.microsoft.com/office/drawing/2014/main" id="{0F267399-9C47-F945-B8D2-71A6E71CFF66}"/>
                          </a:ext>
                        </a:extLst>
                      </p:cNvPr>
                      <p:cNvSpPr>
                        <a:spLocks noChangeShapeType="1"/>
                      </p:cNvSpPr>
                      <p:nvPr/>
                    </p:nvSpPr>
                    <p:spPr bwMode="auto">
                      <a:xfrm>
                        <a:off x="1456660" y="2428255"/>
                        <a:ext cx="3306727" cy="0"/>
                      </a:xfrm>
                      <a:prstGeom prst="line">
                        <a:avLst/>
                      </a:prstGeom>
                      <a:noFill/>
                      <a:ln w="3175">
                        <a:solidFill>
                          <a:schemeClr val="bg2">
                            <a:alpha val="73000"/>
                          </a:schemeClr>
                        </a:solidFill>
                        <a:round/>
                        <a:headEnd/>
                        <a:tailEnd/>
                      </a:ln>
                      <a:extLst>
                        <a:ext uri="{909E8E84-426E-40DD-AFC4-6F175D3DCCD1}">
                          <a14:hiddenFill xmlns:a14="http://schemas.microsoft.com/office/drawing/2010/main">
                            <a:noFill/>
                          </a14:hiddenFill>
                        </a:ext>
                      </a:extLst>
                    </p:spPr>
                    <p:txBody>
                      <a:bodyPr rot="10800000" lIns="100995" tIns="50498" rIns="100995" bIns="50498"/>
                      <a:lstStyle/>
                      <a:p>
                        <a:endParaRPr lang="en-US" dirty="0"/>
                      </a:p>
                    </p:txBody>
                  </p:sp>
                  <p:cxnSp>
                    <p:nvCxnSpPr>
                      <p:cNvPr id="33" name="Straight Connector 32">
                        <a:extLst>
                          <a:ext uri="{FF2B5EF4-FFF2-40B4-BE49-F238E27FC236}">
                            <a16:creationId xmlns:a16="http://schemas.microsoft.com/office/drawing/2014/main" id="{A668E0B7-2357-9D4A-9985-B36EB3F16AED}"/>
                          </a:ext>
                        </a:extLst>
                      </p:cNvPr>
                      <p:cNvCxnSpPr>
                        <a:cxnSpLocks/>
                      </p:cNvCxnSpPr>
                      <p:nvPr/>
                    </p:nvCxnSpPr>
                    <p:spPr>
                      <a:xfrm>
                        <a:off x="1457996" y="1943694"/>
                        <a:ext cx="0" cy="818125"/>
                      </a:xfrm>
                      <a:prstGeom prst="line">
                        <a:avLst/>
                      </a:prstGeom>
                      <a:ln>
                        <a:solidFill>
                          <a:schemeClr val="bg2">
                            <a:alpha val="73000"/>
                          </a:schemeClr>
                        </a:solidFill>
                      </a:ln>
                    </p:spPr>
                    <p:style>
                      <a:lnRef idx="1">
                        <a:schemeClr val="accent1"/>
                      </a:lnRef>
                      <a:fillRef idx="0">
                        <a:schemeClr val="accent1"/>
                      </a:fillRef>
                      <a:effectRef idx="0">
                        <a:schemeClr val="accent1"/>
                      </a:effectRef>
                      <a:fontRef idx="minor">
                        <a:schemeClr val="tx1"/>
                      </a:fontRef>
                    </p:style>
                  </p:cxnSp>
                </p:grpSp>
              </p:grpSp>
              <p:grpSp>
                <p:nvGrpSpPr>
                  <p:cNvPr id="16" name="Group 15">
                    <a:extLst>
                      <a:ext uri="{FF2B5EF4-FFF2-40B4-BE49-F238E27FC236}">
                        <a16:creationId xmlns:a16="http://schemas.microsoft.com/office/drawing/2014/main" id="{790F1194-D249-354B-B670-0BB04213DDAB}"/>
                      </a:ext>
                    </a:extLst>
                  </p:cNvPr>
                  <p:cNvGrpSpPr/>
                  <p:nvPr/>
                </p:nvGrpSpPr>
                <p:grpSpPr>
                  <a:xfrm>
                    <a:off x="627984" y="4140972"/>
                    <a:ext cx="5420424" cy="1415052"/>
                    <a:chOff x="627984" y="4024010"/>
                    <a:chExt cx="5420424" cy="1415052"/>
                  </a:xfrm>
                </p:grpSpPr>
                <p:sp>
                  <p:nvSpPr>
                    <p:cNvPr id="481293" name="Rectangle 11"/>
                    <p:cNvSpPr>
                      <a:spLocks noChangeArrowheads="1"/>
                    </p:cNvSpPr>
                    <p:nvPr/>
                  </p:nvSpPr>
                  <p:spPr bwMode="auto">
                    <a:xfrm>
                      <a:off x="1616269" y="4024010"/>
                      <a:ext cx="4432139" cy="1415052"/>
                    </a:xfrm>
                    <a:prstGeom prst="rect">
                      <a:avLst/>
                    </a:prstGeom>
                    <a:noFill/>
                    <a:ln>
                      <a:noFill/>
                    </a:ln>
                  </p:spPr>
                  <p:txBody>
                    <a:bodyPr lIns="0" tIns="0" rIns="0" bIns="0" anchor="t"/>
                    <a:lstStyle>
                      <a:lvl1pPr eaLnBrk="0" hangingPunct="0">
                        <a:lnSpc>
                          <a:spcPct val="95000"/>
                        </a:lnSpc>
                        <a:spcBef>
                          <a:spcPts val="1000"/>
                        </a:spcBef>
                        <a:buSzPct val="80000"/>
                        <a:buFont typeface="Wingdings" pitchFamily="2" charset="2"/>
                        <a:buChar char="§"/>
                        <a:tabLst>
                          <a:tab pos="3425825" algn="l"/>
                        </a:tabLst>
                        <a:defRPr sz="2000">
                          <a:solidFill>
                            <a:schemeClr val="tx1"/>
                          </a:solidFill>
                          <a:latin typeface="Charles Modern" pitchFamily="34" charset="0"/>
                        </a:defRPr>
                      </a:lvl1pPr>
                      <a:lvl2pPr marL="37931725" indent="-37474525" eaLnBrk="0" hangingPunct="0">
                        <a:lnSpc>
                          <a:spcPct val="95000"/>
                        </a:lnSpc>
                        <a:spcBef>
                          <a:spcPts val="800"/>
                        </a:spcBef>
                        <a:buFont typeface="Arial" pitchFamily="34" charset="0"/>
                        <a:buChar char="−"/>
                        <a:tabLst>
                          <a:tab pos="3425825" algn="l"/>
                        </a:tabLst>
                        <a:defRPr>
                          <a:solidFill>
                            <a:schemeClr val="tx1"/>
                          </a:solidFill>
                          <a:latin typeface="Charles Modern" pitchFamily="34" charset="0"/>
                        </a:defRPr>
                      </a:lvl2pPr>
                      <a:lvl3pPr marL="512763" indent="-166688" eaLnBrk="0" hangingPunct="0">
                        <a:lnSpc>
                          <a:spcPct val="95000"/>
                        </a:lnSpc>
                        <a:spcBef>
                          <a:spcPts val="600"/>
                        </a:spcBef>
                        <a:buSzPct val="80000"/>
                        <a:buFont typeface="Wingdings" pitchFamily="2" charset="2"/>
                        <a:buChar char="§"/>
                        <a:tabLst>
                          <a:tab pos="3425825" algn="l"/>
                        </a:tabLst>
                        <a:defRPr sz="1600">
                          <a:solidFill>
                            <a:schemeClr val="tx1"/>
                          </a:solidFill>
                          <a:latin typeface="Charles Modern" pitchFamily="34" charset="0"/>
                        </a:defRPr>
                      </a:lvl3pPr>
                      <a:lvl4pPr marL="688975" indent="-174625" eaLnBrk="0" hangingPunct="0">
                        <a:lnSpc>
                          <a:spcPct val="95000"/>
                        </a:lnSpc>
                        <a:spcBef>
                          <a:spcPts val="400"/>
                        </a:spcBef>
                        <a:buFont typeface="Arial" pitchFamily="34" charset="0"/>
                        <a:buChar char="−"/>
                        <a:tabLst>
                          <a:tab pos="3425825" algn="l"/>
                        </a:tabLst>
                        <a:defRPr sz="1400">
                          <a:solidFill>
                            <a:schemeClr val="tx1"/>
                          </a:solidFill>
                          <a:latin typeface="Charles Modern" pitchFamily="34" charset="0"/>
                        </a:defRPr>
                      </a:lvl4pPr>
                      <a:lvl5pPr marL="860425" indent="-168275" eaLnBrk="0" hangingPunct="0">
                        <a:lnSpc>
                          <a:spcPct val="95000"/>
                        </a:lnSpc>
                        <a:spcBef>
                          <a:spcPts val="400"/>
                        </a:spcBef>
                        <a:buSzPct val="80000"/>
                        <a:buFont typeface="Wingdings" pitchFamily="2" charset="2"/>
                        <a:buChar char="§"/>
                        <a:tabLst>
                          <a:tab pos="3425825" algn="l"/>
                        </a:tabLst>
                        <a:defRPr sz="1400">
                          <a:solidFill>
                            <a:schemeClr val="tx1"/>
                          </a:solidFill>
                          <a:latin typeface="Charles Modern" pitchFamily="34" charset="0"/>
                        </a:defRPr>
                      </a:lvl5pPr>
                      <a:lvl6pPr marL="1317625" indent="-168275" eaLnBrk="0" fontAlgn="base" hangingPunct="0">
                        <a:lnSpc>
                          <a:spcPct val="95000"/>
                        </a:lnSpc>
                        <a:spcBef>
                          <a:spcPts val="400"/>
                        </a:spcBef>
                        <a:spcAft>
                          <a:spcPct val="0"/>
                        </a:spcAft>
                        <a:buSzPct val="80000"/>
                        <a:buFont typeface="Wingdings" pitchFamily="2" charset="2"/>
                        <a:buChar char="§"/>
                        <a:tabLst>
                          <a:tab pos="3425825" algn="l"/>
                        </a:tabLst>
                        <a:defRPr sz="1400">
                          <a:solidFill>
                            <a:schemeClr val="tx1"/>
                          </a:solidFill>
                          <a:latin typeface="Charles Modern" pitchFamily="34" charset="0"/>
                        </a:defRPr>
                      </a:lvl6pPr>
                      <a:lvl7pPr marL="1774825" indent="-168275" eaLnBrk="0" fontAlgn="base" hangingPunct="0">
                        <a:lnSpc>
                          <a:spcPct val="95000"/>
                        </a:lnSpc>
                        <a:spcBef>
                          <a:spcPts val="400"/>
                        </a:spcBef>
                        <a:spcAft>
                          <a:spcPct val="0"/>
                        </a:spcAft>
                        <a:buSzPct val="80000"/>
                        <a:buFont typeface="Wingdings" pitchFamily="2" charset="2"/>
                        <a:buChar char="§"/>
                        <a:tabLst>
                          <a:tab pos="3425825" algn="l"/>
                        </a:tabLst>
                        <a:defRPr sz="1400">
                          <a:solidFill>
                            <a:schemeClr val="tx1"/>
                          </a:solidFill>
                          <a:latin typeface="Charles Modern" pitchFamily="34" charset="0"/>
                        </a:defRPr>
                      </a:lvl7pPr>
                      <a:lvl8pPr marL="2232025" indent="-168275" eaLnBrk="0" fontAlgn="base" hangingPunct="0">
                        <a:lnSpc>
                          <a:spcPct val="95000"/>
                        </a:lnSpc>
                        <a:spcBef>
                          <a:spcPts val="400"/>
                        </a:spcBef>
                        <a:spcAft>
                          <a:spcPct val="0"/>
                        </a:spcAft>
                        <a:buSzPct val="80000"/>
                        <a:buFont typeface="Wingdings" pitchFamily="2" charset="2"/>
                        <a:buChar char="§"/>
                        <a:tabLst>
                          <a:tab pos="3425825" algn="l"/>
                        </a:tabLst>
                        <a:defRPr sz="1400">
                          <a:solidFill>
                            <a:schemeClr val="tx1"/>
                          </a:solidFill>
                          <a:latin typeface="Charles Modern" pitchFamily="34" charset="0"/>
                        </a:defRPr>
                      </a:lvl8pPr>
                      <a:lvl9pPr marL="2689225" indent="-168275" eaLnBrk="0" fontAlgn="base" hangingPunct="0">
                        <a:lnSpc>
                          <a:spcPct val="95000"/>
                        </a:lnSpc>
                        <a:spcBef>
                          <a:spcPts val="400"/>
                        </a:spcBef>
                        <a:spcAft>
                          <a:spcPct val="0"/>
                        </a:spcAft>
                        <a:buSzPct val="80000"/>
                        <a:buFont typeface="Wingdings" pitchFamily="2" charset="2"/>
                        <a:buChar char="§"/>
                        <a:tabLst>
                          <a:tab pos="3425825" algn="l"/>
                        </a:tabLst>
                        <a:defRPr sz="1400">
                          <a:solidFill>
                            <a:schemeClr val="tx1"/>
                          </a:solidFill>
                          <a:latin typeface="Charles Modern" pitchFamily="34" charset="0"/>
                        </a:defRPr>
                      </a:lvl9pPr>
                    </a:lstStyle>
                    <a:p>
                      <a:pPr eaLnBrk="1" hangingPunct="1">
                        <a:lnSpc>
                          <a:spcPct val="100000"/>
                        </a:lnSpc>
                        <a:spcBef>
                          <a:spcPct val="0"/>
                        </a:spcBef>
                        <a:spcAft>
                          <a:spcPts val="600"/>
                        </a:spcAft>
                        <a:buSzTx/>
                        <a:buFontTx/>
                        <a:buNone/>
                        <a:tabLst>
                          <a:tab pos="2390775" algn="l"/>
                        </a:tabLst>
                      </a:pPr>
                      <a:r>
                        <a:rPr lang="en-US" altLang="en-US" sz="1200" spc="-20" dirty="0">
                          <a:latin typeface="+mn-lt"/>
                          <a:cs typeface="Arial" pitchFamily="34" charset="0"/>
                        </a:rPr>
                        <a:t>Bond price before fees	$100,000</a:t>
                      </a:r>
                    </a:p>
                    <a:p>
                      <a:pPr eaLnBrk="1" hangingPunct="1">
                        <a:lnSpc>
                          <a:spcPct val="100000"/>
                        </a:lnSpc>
                        <a:spcBef>
                          <a:spcPct val="0"/>
                        </a:spcBef>
                        <a:spcAft>
                          <a:spcPts val="600"/>
                        </a:spcAft>
                        <a:buSzTx/>
                        <a:buFontTx/>
                        <a:buNone/>
                        <a:tabLst>
                          <a:tab pos="2390775" algn="l"/>
                        </a:tabLst>
                      </a:pPr>
                      <a:r>
                        <a:rPr lang="en-US" altLang="en-US" sz="1200" spc="-20" dirty="0">
                          <a:latin typeface="+mn-lt"/>
                          <a:cs typeface="Arial" pitchFamily="34" charset="0"/>
                        </a:rPr>
                        <a:t>+ transaction fee ($1 per bond)	       </a:t>
                      </a:r>
                      <a:r>
                        <a:rPr lang="en-US" altLang="en-US" sz="1200" b="1" spc="-20" dirty="0">
                          <a:latin typeface="+mn-lt"/>
                          <a:cs typeface="Arial" pitchFamily="34" charset="0"/>
                        </a:rPr>
                        <a:t>$100</a:t>
                      </a:r>
                    </a:p>
                    <a:p>
                      <a:pPr eaLnBrk="1" hangingPunct="1">
                        <a:lnSpc>
                          <a:spcPct val="100000"/>
                        </a:lnSpc>
                        <a:spcBef>
                          <a:spcPts val="0"/>
                        </a:spcBef>
                        <a:spcAft>
                          <a:spcPts val="600"/>
                        </a:spcAft>
                        <a:buSzTx/>
                        <a:buFontTx/>
                        <a:buNone/>
                        <a:tabLst>
                          <a:tab pos="2390775" algn="l"/>
                        </a:tabLst>
                      </a:pPr>
                      <a:r>
                        <a:rPr lang="en-US" altLang="en-US" sz="1200" spc="-20" dirty="0">
                          <a:latin typeface="+mn-lt"/>
                          <a:cs typeface="Arial" pitchFamily="34" charset="0"/>
                        </a:rPr>
                        <a:t>+ Broker assisted fee ($25 per trade)	         </a:t>
                      </a:r>
                      <a:r>
                        <a:rPr lang="en-US" altLang="en-US" sz="1200" b="1" spc="-20" dirty="0">
                          <a:latin typeface="+mn-lt"/>
                          <a:cs typeface="Arial" pitchFamily="34" charset="0"/>
                        </a:rPr>
                        <a:t>$25</a:t>
                      </a:r>
                    </a:p>
                    <a:p>
                      <a:pPr eaLnBrk="1" hangingPunct="1">
                        <a:lnSpc>
                          <a:spcPct val="100000"/>
                        </a:lnSpc>
                        <a:spcBef>
                          <a:spcPts val="900"/>
                        </a:spcBef>
                        <a:spcAft>
                          <a:spcPts val="600"/>
                        </a:spcAft>
                        <a:buSzTx/>
                        <a:buFontTx/>
                        <a:buNone/>
                        <a:tabLst>
                          <a:tab pos="2390775" algn="l"/>
                        </a:tabLst>
                      </a:pPr>
                      <a:r>
                        <a:rPr lang="en-US" altLang="en-US" sz="1200" b="1" spc="-20" dirty="0">
                          <a:latin typeface="+mn-lt"/>
                          <a:cs typeface="Arial" pitchFamily="34" charset="0"/>
                        </a:rPr>
                        <a:t>Total broker-assisted price	$100,125</a:t>
                      </a:r>
                    </a:p>
                  </p:txBody>
                </p:sp>
                <p:sp>
                  <p:nvSpPr>
                    <p:cNvPr id="2" name="Rectangle 1"/>
                    <p:cNvSpPr/>
                    <p:nvPr/>
                  </p:nvSpPr>
                  <p:spPr>
                    <a:xfrm>
                      <a:off x="627984" y="4036821"/>
                      <a:ext cx="990617" cy="99568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0" tIns="0" rIns="0" bIns="0" rtlCol="0" anchor="t"/>
                    <a:lstStyle/>
                    <a:p>
                      <a:r>
                        <a:rPr lang="en-US" altLang="en-US" sz="1200" dirty="0">
                          <a:solidFill>
                            <a:schemeClr val="tx2"/>
                          </a:solidFill>
                          <a:cs typeface="Arial" charset="0"/>
                        </a:rPr>
                        <a:t>Cost with broker assistance</a:t>
                      </a:r>
                    </a:p>
                  </p:txBody>
                </p:sp>
                <p:grpSp>
                  <p:nvGrpSpPr>
                    <p:cNvPr id="37" name="Group 36">
                      <a:extLst>
                        <a:ext uri="{FF2B5EF4-FFF2-40B4-BE49-F238E27FC236}">
                          <a16:creationId xmlns:a16="http://schemas.microsoft.com/office/drawing/2014/main" id="{90141E65-585D-AE4A-9885-678762DC4B73}"/>
                        </a:ext>
                      </a:extLst>
                    </p:cNvPr>
                    <p:cNvGrpSpPr/>
                    <p:nvPr/>
                  </p:nvGrpSpPr>
                  <p:grpSpPr>
                    <a:xfrm>
                      <a:off x="1456659" y="4058794"/>
                      <a:ext cx="3306727" cy="1066089"/>
                      <a:chOff x="1456660" y="1943694"/>
                      <a:chExt cx="3306727" cy="1066089"/>
                    </a:xfrm>
                  </p:grpSpPr>
                  <p:sp>
                    <p:nvSpPr>
                      <p:cNvPr id="40" name="Line 79">
                        <a:extLst>
                          <a:ext uri="{FF2B5EF4-FFF2-40B4-BE49-F238E27FC236}">
                            <a16:creationId xmlns:a16="http://schemas.microsoft.com/office/drawing/2014/main" id="{BB119A26-097A-5B4F-B498-91AFB1538F60}"/>
                          </a:ext>
                        </a:extLst>
                      </p:cNvPr>
                      <p:cNvSpPr>
                        <a:spLocks noChangeShapeType="1"/>
                      </p:cNvSpPr>
                      <p:nvPr/>
                    </p:nvSpPr>
                    <p:spPr bwMode="auto">
                      <a:xfrm>
                        <a:off x="1456660" y="2714685"/>
                        <a:ext cx="3306727" cy="0"/>
                      </a:xfrm>
                      <a:prstGeom prst="line">
                        <a:avLst/>
                      </a:prstGeom>
                      <a:noFill/>
                      <a:ln w="3175">
                        <a:solidFill>
                          <a:schemeClr val="bg2">
                            <a:alpha val="73000"/>
                          </a:schemeClr>
                        </a:solidFill>
                        <a:round/>
                        <a:headEnd/>
                        <a:tailEnd/>
                      </a:ln>
                      <a:extLst>
                        <a:ext uri="{909E8E84-426E-40DD-AFC4-6F175D3DCCD1}">
                          <a14:hiddenFill xmlns:a14="http://schemas.microsoft.com/office/drawing/2010/main">
                            <a:noFill/>
                          </a14:hiddenFill>
                        </a:ext>
                      </a:extLst>
                    </p:spPr>
                    <p:txBody>
                      <a:bodyPr rot="10800000" lIns="100995" tIns="50498" rIns="100995" bIns="50498"/>
                      <a:lstStyle/>
                      <a:p>
                        <a:endParaRPr lang="en-US" dirty="0"/>
                      </a:p>
                    </p:txBody>
                  </p:sp>
                  <p:cxnSp>
                    <p:nvCxnSpPr>
                      <p:cNvPr id="43" name="Straight Connector 42">
                        <a:extLst>
                          <a:ext uri="{FF2B5EF4-FFF2-40B4-BE49-F238E27FC236}">
                            <a16:creationId xmlns:a16="http://schemas.microsoft.com/office/drawing/2014/main" id="{594D22C7-EFE6-2546-A29C-D0DC93A832F0}"/>
                          </a:ext>
                        </a:extLst>
                      </p:cNvPr>
                      <p:cNvCxnSpPr>
                        <a:cxnSpLocks/>
                      </p:cNvCxnSpPr>
                      <p:nvPr/>
                    </p:nvCxnSpPr>
                    <p:spPr>
                      <a:xfrm>
                        <a:off x="1457996" y="1943694"/>
                        <a:ext cx="0" cy="1066089"/>
                      </a:xfrm>
                      <a:prstGeom prst="line">
                        <a:avLst/>
                      </a:prstGeom>
                      <a:ln>
                        <a:solidFill>
                          <a:schemeClr val="bg2">
                            <a:alpha val="73000"/>
                          </a:schemeClr>
                        </a:solidFill>
                      </a:ln>
                    </p:spPr>
                    <p:style>
                      <a:lnRef idx="1">
                        <a:schemeClr val="accent1"/>
                      </a:lnRef>
                      <a:fillRef idx="0">
                        <a:schemeClr val="accent1"/>
                      </a:fillRef>
                      <a:effectRef idx="0">
                        <a:schemeClr val="accent1"/>
                      </a:effectRef>
                      <a:fontRef idx="minor">
                        <a:schemeClr val="tx1"/>
                      </a:fontRef>
                    </p:style>
                  </p:cxnSp>
                </p:grpSp>
              </p:grpSp>
              <p:grpSp>
                <p:nvGrpSpPr>
                  <p:cNvPr id="44" name="Group 43">
                    <a:extLst>
                      <a:ext uri="{FF2B5EF4-FFF2-40B4-BE49-F238E27FC236}">
                        <a16:creationId xmlns:a16="http://schemas.microsoft.com/office/drawing/2014/main" id="{C33F8A38-31D1-1F40-9E77-EF443755C7B6}"/>
                      </a:ext>
                    </a:extLst>
                  </p:cNvPr>
                  <p:cNvGrpSpPr/>
                  <p:nvPr/>
                </p:nvGrpSpPr>
                <p:grpSpPr>
                  <a:xfrm>
                    <a:off x="1456659" y="1917293"/>
                    <a:ext cx="3306727" cy="818125"/>
                    <a:chOff x="1456660" y="1943694"/>
                    <a:chExt cx="3306727" cy="818125"/>
                  </a:xfrm>
                </p:grpSpPr>
                <p:sp>
                  <p:nvSpPr>
                    <p:cNvPr id="45" name="Line 79">
                      <a:extLst>
                        <a:ext uri="{FF2B5EF4-FFF2-40B4-BE49-F238E27FC236}">
                          <a16:creationId xmlns:a16="http://schemas.microsoft.com/office/drawing/2014/main" id="{EC86CFB7-C75D-CA47-905E-5738CFE61C6D}"/>
                        </a:ext>
                      </a:extLst>
                    </p:cNvPr>
                    <p:cNvSpPr>
                      <a:spLocks noChangeShapeType="1"/>
                    </p:cNvSpPr>
                    <p:nvPr/>
                  </p:nvSpPr>
                  <p:spPr bwMode="auto">
                    <a:xfrm>
                      <a:off x="1456660" y="2162438"/>
                      <a:ext cx="3306727" cy="0"/>
                    </a:xfrm>
                    <a:prstGeom prst="line">
                      <a:avLst/>
                    </a:prstGeom>
                    <a:noFill/>
                    <a:ln w="3175">
                      <a:solidFill>
                        <a:schemeClr val="bg2">
                          <a:alpha val="73000"/>
                        </a:schemeClr>
                      </a:solidFill>
                      <a:round/>
                      <a:headEnd/>
                      <a:tailEnd/>
                    </a:ln>
                    <a:extLst>
                      <a:ext uri="{909E8E84-426E-40DD-AFC4-6F175D3DCCD1}">
                        <a14:hiddenFill xmlns:a14="http://schemas.microsoft.com/office/drawing/2010/main">
                          <a:noFill/>
                        </a14:hiddenFill>
                      </a:ext>
                    </a:extLst>
                  </p:spPr>
                  <p:txBody>
                    <a:bodyPr rot="10800000" lIns="100995" tIns="50498" rIns="100995" bIns="50498"/>
                    <a:lstStyle/>
                    <a:p>
                      <a:endParaRPr lang="en-US" dirty="0"/>
                    </a:p>
                  </p:txBody>
                </p:sp>
                <p:cxnSp>
                  <p:nvCxnSpPr>
                    <p:cNvPr id="46" name="Straight Connector 45">
                      <a:extLst>
                        <a:ext uri="{FF2B5EF4-FFF2-40B4-BE49-F238E27FC236}">
                          <a16:creationId xmlns:a16="http://schemas.microsoft.com/office/drawing/2014/main" id="{EED9B051-3CCE-FB45-8D97-16D4CC6D6C9D}"/>
                        </a:ext>
                      </a:extLst>
                    </p:cNvPr>
                    <p:cNvCxnSpPr>
                      <a:cxnSpLocks/>
                    </p:cNvCxnSpPr>
                    <p:nvPr/>
                  </p:nvCxnSpPr>
                  <p:spPr>
                    <a:xfrm>
                      <a:off x="1457996" y="1943694"/>
                      <a:ext cx="0" cy="818125"/>
                    </a:xfrm>
                    <a:prstGeom prst="line">
                      <a:avLst/>
                    </a:prstGeom>
                    <a:ln>
                      <a:solidFill>
                        <a:schemeClr val="bg2">
                          <a:alpha val="73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6" name="Oval 25">
                <a:extLst>
                  <a:ext uri="{FF2B5EF4-FFF2-40B4-BE49-F238E27FC236}">
                    <a16:creationId xmlns:a16="http://schemas.microsoft.com/office/drawing/2014/main" id="{B124A6E8-89F7-BD41-AA67-129B8B009EBC}"/>
                  </a:ext>
                </a:extLst>
              </p:cNvPr>
              <p:cNvSpPr/>
              <p:nvPr/>
            </p:nvSpPr>
            <p:spPr>
              <a:xfrm>
                <a:off x="4350821" y="3694026"/>
                <a:ext cx="413587" cy="413587"/>
              </a:xfrm>
              <a:prstGeom prst="ellipse">
                <a:avLst/>
              </a:prstGeom>
              <a:noFill/>
              <a:ln w="19050">
                <a:solidFill>
                  <a:schemeClr val="accent5">
                    <a:alpha val="8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46BAE2F-DC0A-C044-9AD3-2E97B085B0AA}"/>
                  </a:ext>
                </a:extLst>
              </p:cNvPr>
              <p:cNvSpPr/>
              <p:nvPr/>
            </p:nvSpPr>
            <p:spPr>
              <a:xfrm>
                <a:off x="4318921" y="4808922"/>
                <a:ext cx="559298" cy="559298"/>
              </a:xfrm>
              <a:prstGeom prst="ellipse">
                <a:avLst/>
              </a:prstGeom>
              <a:noFill/>
              <a:ln w="19050">
                <a:solidFill>
                  <a:schemeClr val="accent5">
                    <a:alpha val="8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angle 51">
              <a:extLst>
                <a:ext uri="{FF2B5EF4-FFF2-40B4-BE49-F238E27FC236}">
                  <a16:creationId xmlns:a16="http://schemas.microsoft.com/office/drawing/2014/main" id="{EF21264E-A88B-B044-9484-65D285A36361}"/>
                </a:ext>
              </a:extLst>
            </p:cNvPr>
            <p:cNvSpPr/>
            <p:nvPr/>
          </p:nvSpPr>
          <p:spPr>
            <a:xfrm>
              <a:off x="5394974" y="1487369"/>
              <a:ext cx="2929743" cy="2929743"/>
            </a:xfrm>
            <a:prstGeom prst="rect">
              <a:avLst/>
            </a:prstGeom>
            <a:solidFill>
              <a:schemeClr val="tx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t" anchorCtr="0"/>
            <a:lstStyle/>
            <a:p>
              <a:pPr lvl="0">
                <a:lnSpc>
                  <a:spcPts val="1760"/>
                </a:lnSpc>
                <a:spcBef>
                  <a:spcPts val="600"/>
                </a:spcBef>
                <a:buClr>
                  <a:srgbClr val="000000"/>
                </a:buClr>
                <a:defRPr/>
              </a:pPr>
              <a:r>
                <a:rPr lang="en-US" altLang="en-US" sz="1200" b="1" dirty="0">
                  <a:solidFill>
                    <a:srgbClr val="FFFFFF"/>
                  </a:solidFill>
                  <a:cs typeface="Arial" charset="0"/>
                </a:rPr>
                <a:t>Individual Bonds and CDs Purchases</a:t>
              </a:r>
            </a:p>
            <a:p>
              <a:pPr marL="173038" lvl="0" indent="-173038">
                <a:lnSpc>
                  <a:spcPts val="1460"/>
                </a:lnSpc>
                <a:spcBef>
                  <a:spcPts val="1200"/>
                </a:spcBef>
                <a:buClr>
                  <a:srgbClr val="FFFFFF"/>
                </a:buClr>
                <a:buSzPct val="80000"/>
                <a:buFont typeface="Wingdings" charset="2"/>
                <a:buChar char="§"/>
                <a:defRPr/>
              </a:pPr>
              <a:r>
                <a:rPr lang="en-US" altLang="en-US" sz="1200" spc="-20" dirty="0">
                  <a:solidFill>
                    <a:srgbClr val="FFFFFF"/>
                  </a:solidFill>
                  <a:cs typeface="Arial" charset="0"/>
                </a:rPr>
                <a:t>Our pricing is a $1 per bond transaction fee ($250 maximum, </a:t>
              </a:r>
              <a:br>
                <a:rPr lang="en-US" altLang="en-US" sz="1200" spc="-20" dirty="0">
                  <a:solidFill>
                    <a:srgbClr val="FFFFFF"/>
                  </a:solidFill>
                  <a:cs typeface="Arial" charset="0"/>
                </a:rPr>
              </a:br>
              <a:r>
                <a:rPr lang="en-US" altLang="en-US" sz="1200" spc="-20" dirty="0">
                  <a:solidFill>
                    <a:srgbClr val="FFFFFF"/>
                  </a:solidFill>
                  <a:cs typeface="Arial" charset="0"/>
                </a:rPr>
                <a:t>$10 minimum) on most secondary market bonds bought or sold online.  If trade placed with assistance </a:t>
              </a:r>
              <a:br>
                <a:rPr lang="en-US" altLang="en-US" sz="1200" spc="-20" dirty="0">
                  <a:solidFill>
                    <a:srgbClr val="FFFFFF"/>
                  </a:solidFill>
                  <a:cs typeface="Arial" charset="0"/>
                </a:rPr>
              </a:br>
              <a:r>
                <a:rPr lang="en-US" altLang="en-US" sz="1200" spc="-20" dirty="0">
                  <a:solidFill>
                    <a:srgbClr val="FFFFFF"/>
                  </a:solidFill>
                  <a:cs typeface="Arial" charset="0"/>
                </a:rPr>
                <a:t>of a broker, a $25 broker assisted fee applies</a:t>
              </a:r>
            </a:p>
            <a:p>
              <a:pPr marL="173038" lvl="0" indent="-173038">
                <a:lnSpc>
                  <a:spcPts val="1460"/>
                </a:lnSpc>
                <a:spcBef>
                  <a:spcPts val="600"/>
                </a:spcBef>
                <a:buClr>
                  <a:srgbClr val="FFFFFF"/>
                </a:buClr>
                <a:buSzPct val="80000"/>
                <a:buFont typeface="Wingdings" charset="2"/>
                <a:buChar char="§"/>
                <a:defRPr/>
              </a:pPr>
              <a:r>
                <a:rPr lang="en-US" altLang="en-US" sz="1200" spc="-30" dirty="0">
                  <a:solidFill>
                    <a:srgbClr val="FFFFFF"/>
                  </a:solidFill>
                  <a:cs typeface="Arial" charset="0"/>
                </a:rPr>
                <a:t>No added transaction fee on Treasury </a:t>
              </a:r>
              <a:r>
                <a:rPr lang="en-US" altLang="en-US" sz="1200" spc="-20" dirty="0">
                  <a:solidFill>
                    <a:srgbClr val="FFFFFF"/>
                  </a:solidFill>
                  <a:cs typeface="Arial" charset="0"/>
                </a:rPr>
                <a:t>bills, notes or bonds and no fees charged for New Issue CDs</a:t>
              </a:r>
              <a:r>
                <a:rPr lang="en-US" altLang="en-US" sz="1200" spc="-20" dirty="0">
                  <a:solidFill>
                    <a:schemeClr val="bg1"/>
                  </a:solidFill>
                  <a:cs typeface="Arial" charset="0"/>
                </a:rPr>
                <a:t>*</a:t>
              </a:r>
            </a:p>
          </p:txBody>
        </p:sp>
      </p:grpSp>
    </p:spTree>
    <p:extLst>
      <p:ext uri="{BB962C8B-B14F-4D97-AF65-F5344CB8AC3E}">
        <p14:creationId xmlns:p14="http://schemas.microsoft.com/office/powerpoint/2010/main" val="37332715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2" y="0"/>
            <a:ext cx="12191998" cy="6857999"/>
          </a:xfrm>
          <a:prstGeom prst="rect">
            <a:avLst/>
          </a:prstGeom>
        </p:spPr>
      </p:pic>
      <p:sp>
        <p:nvSpPr>
          <p:cNvPr id="7" name="Slide Number Placeholder 1"/>
          <p:cNvSpPr txBox="1">
            <a:spLocks/>
          </p:cNvSpPr>
          <p:nvPr/>
        </p:nvSpPr>
        <p:spPr>
          <a:xfrm>
            <a:off x="11799796" y="6341111"/>
            <a:ext cx="392204" cy="384810"/>
          </a:xfrm>
          <a:prstGeom prst="rect">
            <a:avLst/>
          </a:prstGeom>
          <a:solidFill>
            <a:schemeClr val="bg2"/>
          </a:solidFill>
        </p:spPr>
        <p:txBody>
          <a:bodyPr vert="horz" lIns="0" tIns="0" rIns="0" bIns="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C42D48-3D89-451C-9D14-12E9AAE2BFF0}" type="slidenum">
              <a:rPr lang="en-US" smtClean="0">
                <a:solidFill>
                  <a:srgbClr val="FFFFFF"/>
                </a:solidFill>
              </a:rPr>
              <a:pPr/>
              <a:t>2</a:t>
            </a:fld>
            <a:endParaRPr lang="en-US" dirty="0">
              <a:solidFill>
                <a:srgbClr val="FFFFFF"/>
              </a:solidFill>
            </a:endParaRPr>
          </a:p>
        </p:txBody>
      </p:sp>
      <p:sp>
        <p:nvSpPr>
          <p:cNvPr id="8" name="TextBox 7"/>
          <p:cNvSpPr txBox="1"/>
          <p:nvPr/>
        </p:nvSpPr>
        <p:spPr>
          <a:xfrm>
            <a:off x="7252399" y="6440199"/>
            <a:ext cx="4462724" cy="461665"/>
          </a:xfrm>
          <a:prstGeom prst="rect">
            <a:avLst/>
          </a:prstGeom>
          <a:noFill/>
        </p:spPr>
        <p:txBody>
          <a:bodyPr wrap="square" rtlCol="0">
            <a:spAutoFit/>
          </a:bodyPr>
          <a:lstStyle/>
          <a:p>
            <a:pPr algn="r"/>
            <a:r>
              <a:rPr lang="en-US" sz="800" dirty="0">
                <a:solidFill>
                  <a:schemeClr val="bg1"/>
                </a:solidFill>
              </a:rPr>
              <a:t>©2023 Charles Schwab &amp; Co., Inc. (“Schwab”). All rights reserved. Member SIPC.</a:t>
            </a:r>
          </a:p>
          <a:p>
            <a:pPr algn="r"/>
            <a:endParaRPr lang="en-US" sz="800" dirty="0">
              <a:solidFill>
                <a:schemeClr val="bg1"/>
              </a:solidFill>
            </a:endParaRPr>
          </a:p>
          <a:p>
            <a:pPr algn="r"/>
            <a:endParaRPr lang="en-US" sz="800" dirty="0">
              <a:solidFill>
                <a:schemeClr val="bg1"/>
              </a:solidFill>
            </a:endParaRPr>
          </a:p>
        </p:txBody>
      </p:sp>
      <p:sp>
        <p:nvSpPr>
          <p:cNvPr id="9" name="Title 9">
            <a:extLst>
              <a:ext uri="{FF2B5EF4-FFF2-40B4-BE49-F238E27FC236}">
                <a16:creationId xmlns:a16="http://schemas.microsoft.com/office/drawing/2014/main" id="{73FCF2ED-35F9-4487-B123-A9A298CD8C17}"/>
              </a:ext>
            </a:extLst>
          </p:cNvPr>
          <p:cNvSpPr txBox="1">
            <a:spLocks noChangeAspect="1"/>
          </p:cNvSpPr>
          <p:nvPr/>
        </p:nvSpPr>
        <p:spPr bwMode="gray">
          <a:xfrm>
            <a:off x="653025" y="622300"/>
            <a:ext cx="2797307" cy="2730500"/>
          </a:xfrm>
          <a:prstGeom prst="rect">
            <a:avLst/>
          </a:prstGeom>
          <a:solidFill>
            <a:srgbClr val="00A0DF">
              <a:alpha val="92157"/>
            </a:srgbClr>
          </a:solidFill>
          <a:ln>
            <a:noFill/>
          </a:ln>
        </p:spPr>
        <p:txBody>
          <a:bodyPr lIns="228600" tIns="274320" rIns="152388" bIns="0" anchor="t" anchorCtr="0"/>
          <a:lstStyle>
            <a:lvl1pPr eaLnBrk="0" hangingPunct="0">
              <a:lnSpc>
                <a:spcPct val="95000"/>
              </a:lnSpc>
              <a:spcBef>
                <a:spcPts val="888"/>
              </a:spcBef>
              <a:spcAft>
                <a:spcPts val="663"/>
              </a:spcAft>
              <a:buClr>
                <a:srgbClr val="00A0DF"/>
              </a:buClr>
              <a:buFont typeface="Arial" pitchFamily="34" charset="0"/>
              <a:buChar char="•"/>
              <a:defRPr kumimoji="1">
                <a:solidFill>
                  <a:srgbClr val="425563"/>
                </a:solidFill>
                <a:latin typeface="Charles Modern" pitchFamily="34" charset="0"/>
                <a:ea typeface="Geneva"/>
                <a:cs typeface="Charles Modern" pitchFamily="34" charset="0"/>
              </a:defRPr>
            </a:lvl1pPr>
            <a:lvl2pPr marL="382588" indent="-192088" eaLnBrk="0" hangingPunct="0">
              <a:lnSpc>
                <a:spcPct val="95000"/>
              </a:lnSpc>
              <a:spcBef>
                <a:spcPts val="663"/>
              </a:spcBef>
              <a:spcAft>
                <a:spcPts val="225"/>
              </a:spcAft>
              <a:buClr>
                <a:srgbClr val="777777"/>
              </a:buClr>
              <a:buChar char="•"/>
              <a:defRPr kumimoji="1">
                <a:solidFill>
                  <a:srgbClr val="425563"/>
                </a:solidFill>
                <a:latin typeface="Charles Modern" pitchFamily="34" charset="0"/>
                <a:ea typeface="Geneva"/>
                <a:cs typeface="Charles Modern" pitchFamily="34" charset="0"/>
              </a:defRPr>
            </a:lvl2pPr>
            <a:lvl3pPr marL="565150" indent="-182563" eaLnBrk="0" hangingPunct="0">
              <a:lnSpc>
                <a:spcPct val="95000"/>
              </a:lnSpc>
              <a:spcBef>
                <a:spcPts val="438"/>
              </a:spcBef>
              <a:spcAft>
                <a:spcPts val="225"/>
              </a:spcAft>
              <a:buClr>
                <a:srgbClr val="777777"/>
              </a:buClr>
              <a:buChar char="•"/>
              <a:defRPr kumimoji="1">
                <a:solidFill>
                  <a:srgbClr val="425563"/>
                </a:solidFill>
                <a:latin typeface="Charles Modern" pitchFamily="34" charset="0"/>
                <a:ea typeface="Geneva"/>
                <a:cs typeface="Charles Modern" pitchFamily="34" charset="0"/>
              </a:defRPr>
            </a:lvl3pPr>
            <a:lvl4pPr marL="760413" indent="-192088" eaLnBrk="0"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4pPr>
            <a:lvl5pPr marL="949325" indent="-185738" eaLnBrk="0"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5pPr>
            <a:lvl6pPr marL="14065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6pPr>
            <a:lvl7pPr marL="18637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7pPr>
            <a:lvl8pPr marL="23209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8pPr>
            <a:lvl9pPr marL="27781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9pPr>
          </a:lstStyle>
          <a:p>
            <a:pPr marL="0" marR="0" lvl="0" indent="0" algn="l" defTabSz="914400" rtl="0" eaLnBrk="0" fontAlgn="auto" latinLnBrk="0" hangingPunct="0">
              <a:lnSpc>
                <a:spcPts val="2880"/>
              </a:lnSpc>
              <a:spcBef>
                <a:spcPts val="500"/>
              </a:spcBef>
              <a:spcAft>
                <a:spcPts val="500"/>
              </a:spcAft>
              <a:buClrTx/>
              <a:buSzTx/>
              <a:buFont typeface="Arial" pitchFamily="34" charset="0"/>
              <a:buNone/>
              <a:tabLst/>
              <a:defRPr/>
            </a:pPr>
            <a:r>
              <a:rPr kumimoji="0" lang="en-US" altLang="en-US" sz="2300" b="0" i="0" u="none" strike="noStrike" kern="1200" cap="none" spc="0" normalizeH="0" baseline="0" noProof="0" dirty="0">
                <a:ln>
                  <a:noFill/>
                </a:ln>
                <a:solidFill>
                  <a:srgbClr val="FFFFFF"/>
                </a:solidFill>
                <a:effectLst/>
                <a:uLnTx/>
                <a:uFillTx/>
                <a:latin typeface="+mn-lt"/>
              </a:rPr>
              <a:t>We look at the world through clients’ eyes.</a:t>
            </a:r>
          </a:p>
        </p:txBody>
      </p:sp>
      <p:sp>
        <p:nvSpPr>
          <p:cNvPr id="10" name="Title 9">
            <a:extLst>
              <a:ext uri="{FF2B5EF4-FFF2-40B4-BE49-F238E27FC236}">
                <a16:creationId xmlns:a16="http://schemas.microsoft.com/office/drawing/2014/main" id="{BB6DB1A5-3A35-4D7D-8E09-37BCC8264EE9}"/>
              </a:ext>
            </a:extLst>
          </p:cNvPr>
          <p:cNvSpPr txBox="1">
            <a:spLocks noChangeAspect="1"/>
          </p:cNvSpPr>
          <p:nvPr/>
        </p:nvSpPr>
        <p:spPr bwMode="gray">
          <a:xfrm>
            <a:off x="3622810" y="622300"/>
            <a:ext cx="2797307" cy="2730500"/>
          </a:xfrm>
          <a:prstGeom prst="rect">
            <a:avLst/>
          </a:prstGeom>
          <a:solidFill>
            <a:srgbClr val="425563">
              <a:alpha val="92157"/>
            </a:srgbClr>
          </a:solidFill>
          <a:ln>
            <a:noFill/>
          </a:ln>
        </p:spPr>
        <p:txBody>
          <a:bodyPr lIns="228600" tIns="274320" rIns="152388" bIns="0" anchor="t" anchorCtr="0"/>
          <a:lstStyle>
            <a:lvl1pPr eaLnBrk="0" hangingPunct="0">
              <a:lnSpc>
                <a:spcPct val="95000"/>
              </a:lnSpc>
              <a:spcBef>
                <a:spcPts val="888"/>
              </a:spcBef>
              <a:spcAft>
                <a:spcPts val="663"/>
              </a:spcAft>
              <a:buClr>
                <a:srgbClr val="00A0DF"/>
              </a:buClr>
              <a:buFont typeface="Arial" pitchFamily="34" charset="0"/>
              <a:buChar char="•"/>
              <a:defRPr kumimoji="1">
                <a:solidFill>
                  <a:srgbClr val="425563"/>
                </a:solidFill>
                <a:latin typeface="Charles Modern" pitchFamily="34" charset="0"/>
                <a:ea typeface="Geneva"/>
                <a:cs typeface="Charles Modern" pitchFamily="34" charset="0"/>
              </a:defRPr>
            </a:lvl1pPr>
            <a:lvl2pPr marL="382588" indent="-192088" eaLnBrk="0" hangingPunct="0">
              <a:lnSpc>
                <a:spcPct val="95000"/>
              </a:lnSpc>
              <a:spcBef>
                <a:spcPts val="663"/>
              </a:spcBef>
              <a:spcAft>
                <a:spcPts val="225"/>
              </a:spcAft>
              <a:buClr>
                <a:srgbClr val="777777"/>
              </a:buClr>
              <a:buChar char="•"/>
              <a:defRPr kumimoji="1">
                <a:solidFill>
                  <a:srgbClr val="425563"/>
                </a:solidFill>
                <a:latin typeface="Charles Modern" pitchFamily="34" charset="0"/>
                <a:ea typeface="Geneva"/>
                <a:cs typeface="Charles Modern" pitchFamily="34" charset="0"/>
              </a:defRPr>
            </a:lvl2pPr>
            <a:lvl3pPr marL="565150" indent="-182563" eaLnBrk="0" hangingPunct="0">
              <a:lnSpc>
                <a:spcPct val="95000"/>
              </a:lnSpc>
              <a:spcBef>
                <a:spcPts val="438"/>
              </a:spcBef>
              <a:spcAft>
                <a:spcPts val="225"/>
              </a:spcAft>
              <a:buClr>
                <a:srgbClr val="777777"/>
              </a:buClr>
              <a:buChar char="•"/>
              <a:defRPr kumimoji="1">
                <a:solidFill>
                  <a:srgbClr val="425563"/>
                </a:solidFill>
                <a:latin typeface="Charles Modern" pitchFamily="34" charset="0"/>
                <a:ea typeface="Geneva"/>
                <a:cs typeface="Charles Modern" pitchFamily="34" charset="0"/>
              </a:defRPr>
            </a:lvl3pPr>
            <a:lvl4pPr marL="760413" indent="-192088" eaLnBrk="0"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4pPr>
            <a:lvl5pPr marL="949325" indent="-185738" eaLnBrk="0"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5pPr>
            <a:lvl6pPr marL="14065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6pPr>
            <a:lvl7pPr marL="18637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7pPr>
            <a:lvl8pPr marL="23209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8pPr>
            <a:lvl9pPr marL="27781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9pPr>
          </a:lstStyle>
          <a:p>
            <a:pPr lvl="0" fontAlgn="auto">
              <a:lnSpc>
                <a:spcPts val="2880"/>
              </a:lnSpc>
              <a:spcBef>
                <a:spcPts val="500"/>
              </a:spcBef>
              <a:spcAft>
                <a:spcPts val="500"/>
              </a:spcAft>
              <a:buClrTx/>
              <a:buNone/>
              <a:defRPr/>
            </a:pPr>
            <a:r>
              <a:rPr kumimoji="0" lang="en-US" altLang="en-US" sz="2300" dirty="0">
                <a:solidFill>
                  <a:srgbClr val="FFFFFF"/>
                </a:solidFill>
                <a:latin typeface="+mn-lt"/>
              </a:rPr>
              <a:t>We believe in </a:t>
            </a:r>
            <a:br>
              <a:rPr kumimoji="0" lang="en-US" altLang="en-US" sz="2300" dirty="0">
                <a:solidFill>
                  <a:srgbClr val="FFFFFF"/>
                </a:solidFill>
                <a:latin typeface="+mn-lt"/>
              </a:rPr>
            </a:br>
            <a:r>
              <a:rPr kumimoji="0" lang="en-US" altLang="en-US" sz="2300" dirty="0">
                <a:solidFill>
                  <a:srgbClr val="FFFFFF"/>
                </a:solidFill>
                <a:latin typeface="+mn-lt"/>
              </a:rPr>
              <a:t>the power of investing to transform peoples’ lives. </a:t>
            </a:r>
          </a:p>
        </p:txBody>
      </p:sp>
      <p:sp>
        <p:nvSpPr>
          <p:cNvPr id="11" name="Title 9">
            <a:extLst>
              <a:ext uri="{FF2B5EF4-FFF2-40B4-BE49-F238E27FC236}">
                <a16:creationId xmlns:a16="http://schemas.microsoft.com/office/drawing/2014/main" id="{89019290-3CCF-4A9F-9110-66ED5993AD50}"/>
              </a:ext>
            </a:extLst>
          </p:cNvPr>
          <p:cNvSpPr txBox="1">
            <a:spLocks noChangeAspect="1"/>
          </p:cNvSpPr>
          <p:nvPr/>
        </p:nvSpPr>
        <p:spPr bwMode="gray">
          <a:xfrm>
            <a:off x="653025" y="3505201"/>
            <a:ext cx="2797307" cy="2730500"/>
          </a:xfrm>
          <a:prstGeom prst="rect">
            <a:avLst/>
          </a:prstGeom>
          <a:solidFill>
            <a:srgbClr val="F7A800">
              <a:alpha val="92157"/>
            </a:srgbClr>
          </a:solidFill>
          <a:ln>
            <a:noFill/>
          </a:ln>
        </p:spPr>
        <p:txBody>
          <a:bodyPr lIns="228600" tIns="274320" rIns="152388" bIns="0" anchor="t" anchorCtr="0"/>
          <a:lstStyle>
            <a:lvl1pPr eaLnBrk="0" hangingPunct="0">
              <a:lnSpc>
                <a:spcPct val="95000"/>
              </a:lnSpc>
              <a:spcBef>
                <a:spcPts val="888"/>
              </a:spcBef>
              <a:spcAft>
                <a:spcPts val="663"/>
              </a:spcAft>
              <a:buClr>
                <a:srgbClr val="00A0DF"/>
              </a:buClr>
              <a:buFont typeface="Arial" pitchFamily="34" charset="0"/>
              <a:buChar char="•"/>
              <a:defRPr kumimoji="1">
                <a:solidFill>
                  <a:srgbClr val="425563"/>
                </a:solidFill>
                <a:latin typeface="Charles Modern" pitchFamily="34" charset="0"/>
                <a:ea typeface="Geneva"/>
                <a:cs typeface="Charles Modern" pitchFamily="34" charset="0"/>
              </a:defRPr>
            </a:lvl1pPr>
            <a:lvl2pPr marL="382588" indent="-192088" eaLnBrk="0" hangingPunct="0">
              <a:lnSpc>
                <a:spcPct val="95000"/>
              </a:lnSpc>
              <a:spcBef>
                <a:spcPts val="663"/>
              </a:spcBef>
              <a:spcAft>
                <a:spcPts val="225"/>
              </a:spcAft>
              <a:buClr>
                <a:srgbClr val="777777"/>
              </a:buClr>
              <a:buChar char="•"/>
              <a:defRPr kumimoji="1">
                <a:solidFill>
                  <a:srgbClr val="425563"/>
                </a:solidFill>
                <a:latin typeface="Charles Modern" pitchFamily="34" charset="0"/>
                <a:ea typeface="Geneva"/>
                <a:cs typeface="Charles Modern" pitchFamily="34" charset="0"/>
              </a:defRPr>
            </a:lvl2pPr>
            <a:lvl3pPr marL="565150" indent="-182563" eaLnBrk="0" hangingPunct="0">
              <a:lnSpc>
                <a:spcPct val="95000"/>
              </a:lnSpc>
              <a:spcBef>
                <a:spcPts val="438"/>
              </a:spcBef>
              <a:spcAft>
                <a:spcPts val="225"/>
              </a:spcAft>
              <a:buClr>
                <a:srgbClr val="777777"/>
              </a:buClr>
              <a:buChar char="•"/>
              <a:defRPr kumimoji="1">
                <a:solidFill>
                  <a:srgbClr val="425563"/>
                </a:solidFill>
                <a:latin typeface="Charles Modern" pitchFamily="34" charset="0"/>
                <a:ea typeface="Geneva"/>
                <a:cs typeface="Charles Modern" pitchFamily="34" charset="0"/>
              </a:defRPr>
            </a:lvl3pPr>
            <a:lvl4pPr marL="760413" indent="-192088" eaLnBrk="0"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4pPr>
            <a:lvl5pPr marL="949325" indent="-185738" eaLnBrk="0"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5pPr>
            <a:lvl6pPr marL="14065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6pPr>
            <a:lvl7pPr marL="18637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7pPr>
            <a:lvl8pPr marL="23209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8pPr>
            <a:lvl9pPr marL="27781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9pPr>
          </a:lstStyle>
          <a:p>
            <a:pPr lvl="0" fontAlgn="auto">
              <a:lnSpc>
                <a:spcPts val="2880"/>
              </a:lnSpc>
              <a:spcBef>
                <a:spcPts val="500"/>
              </a:spcBef>
              <a:spcAft>
                <a:spcPts val="500"/>
              </a:spcAft>
              <a:buClrTx/>
              <a:buNone/>
              <a:defRPr/>
            </a:pPr>
            <a:r>
              <a:rPr kumimoji="0" lang="en-US" altLang="en-US" sz="2300" dirty="0">
                <a:solidFill>
                  <a:srgbClr val="FFFFFF"/>
                </a:solidFill>
                <a:latin typeface="+mn-lt"/>
              </a:rPr>
              <a:t>And, we believe you create the best outcomes when you’re </a:t>
            </a:r>
            <a:br>
              <a:rPr kumimoji="0" lang="en-US" altLang="en-US" sz="2300" dirty="0">
                <a:solidFill>
                  <a:srgbClr val="FFFFFF"/>
                </a:solidFill>
                <a:latin typeface="+mn-lt"/>
              </a:rPr>
            </a:br>
            <a:r>
              <a:rPr kumimoji="0" lang="en-US" altLang="en-US" sz="2300" dirty="0">
                <a:solidFill>
                  <a:srgbClr val="FFFFFF"/>
                </a:solidFill>
                <a:latin typeface="+mn-lt"/>
              </a:rPr>
              <a:t>fully engaged.</a:t>
            </a:r>
          </a:p>
        </p:txBody>
      </p:sp>
      <p:sp>
        <p:nvSpPr>
          <p:cNvPr id="16" name="Title 9">
            <a:extLst>
              <a:ext uri="{FF2B5EF4-FFF2-40B4-BE49-F238E27FC236}">
                <a16:creationId xmlns:a16="http://schemas.microsoft.com/office/drawing/2014/main" id="{D768D78F-74E0-4D1B-95A5-C7FA5AAC5FC2}"/>
              </a:ext>
            </a:extLst>
          </p:cNvPr>
          <p:cNvSpPr txBox="1">
            <a:spLocks noChangeAspect="1"/>
          </p:cNvSpPr>
          <p:nvPr/>
        </p:nvSpPr>
        <p:spPr bwMode="gray">
          <a:xfrm>
            <a:off x="3622810" y="3505201"/>
            <a:ext cx="2797307" cy="2730500"/>
          </a:xfrm>
          <a:prstGeom prst="rect">
            <a:avLst/>
          </a:prstGeom>
          <a:solidFill>
            <a:srgbClr val="446CA9">
              <a:alpha val="92157"/>
            </a:srgbClr>
          </a:solidFill>
          <a:ln>
            <a:noFill/>
          </a:ln>
        </p:spPr>
        <p:txBody>
          <a:bodyPr lIns="228600" tIns="274320" rIns="152388" bIns="0" anchor="t" anchorCtr="0"/>
          <a:lstStyle>
            <a:lvl1pPr eaLnBrk="0" hangingPunct="0">
              <a:lnSpc>
                <a:spcPct val="95000"/>
              </a:lnSpc>
              <a:spcBef>
                <a:spcPts val="888"/>
              </a:spcBef>
              <a:spcAft>
                <a:spcPts val="663"/>
              </a:spcAft>
              <a:buClr>
                <a:srgbClr val="00A0DF"/>
              </a:buClr>
              <a:buFont typeface="Arial" pitchFamily="34" charset="0"/>
              <a:buChar char="•"/>
              <a:defRPr kumimoji="1">
                <a:solidFill>
                  <a:srgbClr val="425563"/>
                </a:solidFill>
                <a:latin typeface="Charles Modern" pitchFamily="34" charset="0"/>
                <a:ea typeface="Geneva"/>
                <a:cs typeface="Charles Modern" pitchFamily="34" charset="0"/>
              </a:defRPr>
            </a:lvl1pPr>
            <a:lvl2pPr marL="382588" indent="-192088" eaLnBrk="0" hangingPunct="0">
              <a:lnSpc>
                <a:spcPct val="95000"/>
              </a:lnSpc>
              <a:spcBef>
                <a:spcPts val="663"/>
              </a:spcBef>
              <a:spcAft>
                <a:spcPts val="225"/>
              </a:spcAft>
              <a:buClr>
                <a:srgbClr val="777777"/>
              </a:buClr>
              <a:buChar char="•"/>
              <a:defRPr kumimoji="1">
                <a:solidFill>
                  <a:srgbClr val="425563"/>
                </a:solidFill>
                <a:latin typeface="Charles Modern" pitchFamily="34" charset="0"/>
                <a:ea typeface="Geneva"/>
                <a:cs typeface="Charles Modern" pitchFamily="34" charset="0"/>
              </a:defRPr>
            </a:lvl2pPr>
            <a:lvl3pPr marL="565150" indent="-182563" eaLnBrk="0" hangingPunct="0">
              <a:lnSpc>
                <a:spcPct val="95000"/>
              </a:lnSpc>
              <a:spcBef>
                <a:spcPts val="438"/>
              </a:spcBef>
              <a:spcAft>
                <a:spcPts val="225"/>
              </a:spcAft>
              <a:buClr>
                <a:srgbClr val="777777"/>
              </a:buClr>
              <a:buChar char="•"/>
              <a:defRPr kumimoji="1">
                <a:solidFill>
                  <a:srgbClr val="425563"/>
                </a:solidFill>
                <a:latin typeface="Charles Modern" pitchFamily="34" charset="0"/>
                <a:ea typeface="Geneva"/>
                <a:cs typeface="Charles Modern" pitchFamily="34" charset="0"/>
              </a:defRPr>
            </a:lvl3pPr>
            <a:lvl4pPr marL="760413" indent="-192088" eaLnBrk="0"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4pPr>
            <a:lvl5pPr marL="949325" indent="-185738" eaLnBrk="0"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5pPr>
            <a:lvl6pPr marL="14065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6pPr>
            <a:lvl7pPr marL="18637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7pPr>
            <a:lvl8pPr marL="23209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8pPr>
            <a:lvl9pPr marL="27781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9pPr>
          </a:lstStyle>
          <a:p>
            <a:pPr lvl="0" fontAlgn="auto">
              <a:lnSpc>
                <a:spcPts val="2880"/>
              </a:lnSpc>
              <a:spcBef>
                <a:spcPts val="500"/>
              </a:spcBef>
              <a:spcAft>
                <a:spcPts val="500"/>
              </a:spcAft>
              <a:buClrTx/>
              <a:buNone/>
              <a:defRPr/>
            </a:pPr>
            <a:r>
              <a:rPr kumimoji="0" lang="en-US" altLang="en-US" sz="2300" dirty="0">
                <a:solidFill>
                  <a:srgbClr val="FFFFFF"/>
                </a:solidFill>
                <a:latin typeface="+mn-lt"/>
              </a:rPr>
              <a:t>We challenge you </a:t>
            </a:r>
            <a:br>
              <a:rPr kumimoji="0" lang="en-US" altLang="en-US" sz="2300" dirty="0">
                <a:solidFill>
                  <a:srgbClr val="FFFFFF"/>
                </a:solidFill>
                <a:latin typeface="+mn-lt"/>
              </a:rPr>
            </a:br>
            <a:r>
              <a:rPr kumimoji="0" lang="en-US" altLang="en-US" sz="2300" dirty="0">
                <a:solidFill>
                  <a:srgbClr val="FFFFFF"/>
                </a:solidFill>
                <a:latin typeface="+mn-lt"/>
              </a:rPr>
              <a:t>to challenge us.</a:t>
            </a:r>
          </a:p>
        </p:txBody>
      </p:sp>
    </p:spTree>
    <p:extLst>
      <p:ext uri="{BB962C8B-B14F-4D97-AF65-F5344CB8AC3E}">
        <p14:creationId xmlns:p14="http://schemas.microsoft.com/office/powerpoint/2010/main" val="285117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2BC252-A62D-4DB0-AB35-49DB9E61DF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623" b="16105"/>
          <a:stretch/>
        </p:blipFill>
        <p:spPr>
          <a:xfrm>
            <a:off x="0" y="0"/>
            <a:ext cx="12192000" cy="4402985"/>
          </a:xfrm>
          <a:prstGeom prst="rect">
            <a:avLst/>
          </a:prstGeom>
        </p:spPr>
      </p:pic>
      <p:sp>
        <p:nvSpPr>
          <p:cNvPr id="28" name="Rectangle 27"/>
          <p:cNvSpPr/>
          <p:nvPr/>
        </p:nvSpPr>
        <p:spPr>
          <a:xfrm>
            <a:off x="506661" y="4804519"/>
            <a:ext cx="3782701" cy="1879112"/>
          </a:xfrm>
          <a:prstGeom prst="rect">
            <a:avLst/>
          </a:prstGeom>
        </p:spPr>
        <p:txBody>
          <a:bodyPr wrap="square" lIns="0" tIns="0" rIns="0" bIns="0">
            <a:noAutofit/>
          </a:bodyPr>
          <a:lstStyle/>
          <a:p>
            <a:r>
              <a:rPr lang="en-US" altLang="en-US" sz="1400" dirty="0">
                <a:solidFill>
                  <a:schemeClr val="tx2"/>
                </a:solidFill>
              </a:rPr>
              <a:t>Reach out to your Financial Consultant </a:t>
            </a:r>
            <a:r>
              <a:rPr lang="en-US" altLang="en-US" sz="1400" dirty="0"/>
              <a:t>who can connect you with a Regional Bond Specialist to discuss your individual situation.</a:t>
            </a:r>
          </a:p>
        </p:txBody>
      </p:sp>
      <p:sp>
        <p:nvSpPr>
          <p:cNvPr id="23" name="Slide Number Placeholder 1"/>
          <p:cNvSpPr txBox="1">
            <a:spLocks/>
          </p:cNvSpPr>
          <p:nvPr/>
        </p:nvSpPr>
        <p:spPr>
          <a:xfrm>
            <a:off x="11799796" y="6341111"/>
            <a:ext cx="392204" cy="384810"/>
          </a:xfrm>
          <a:prstGeom prst="rect">
            <a:avLst/>
          </a:prstGeom>
          <a:solidFill>
            <a:schemeClr val="bg2"/>
          </a:solidFill>
        </p:spPr>
        <p:txBody>
          <a:bodyPr vert="horz" lIns="0" tIns="0" rIns="0" bIns="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C42D48-3D89-451C-9D14-12E9AAE2BFF0}" type="slidenum">
              <a:rPr lang="en-US" smtClean="0">
                <a:solidFill>
                  <a:srgbClr val="FFFFFF"/>
                </a:solidFill>
              </a:rPr>
              <a:pPr/>
              <a:t>20</a:t>
            </a:fld>
            <a:endParaRPr lang="en-US" dirty="0">
              <a:solidFill>
                <a:srgbClr val="FFFFFF"/>
              </a:solidFill>
            </a:endParaRPr>
          </a:p>
        </p:txBody>
      </p:sp>
      <p:sp>
        <p:nvSpPr>
          <p:cNvPr id="24" name="TextBox 23"/>
          <p:cNvSpPr txBox="1"/>
          <p:nvPr/>
        </p:nvSpPr>
        <p:spPr>
          <a:xfrm>
            <a:off x="7252399" y="6440199"/>
            <a:ext cx="4462724" cy="338554"/>
          </a:xfrm>
          <a:prstGeom prst="rect">
            <a:avLst/>
          </a:prstGeom>
          <a:noFill/>
        </p:spPr>
        <p:txBody>
          <a:bodyPr wrap="square" rtlCol="0">
            <a:spAutoFit/>
          </a:bodyPr>
          <a:lstStyle/>
          <a:p>
            <a:pPr algn="r"/>
            <a:r>
              <a:rPr lang="en-US" sz="800" dirty="0">
                <a:solidFill>
                  <a:srgbClr val="98A4AE"/>
                </a:solidFill>
              </a:rPr>
              <a:t>©2023 Charles Schwab &amp; Co., Inc. (“Schwab”). All rights reserved. Member SIPC.</a:t>
            </a:r>
          </a:p>
          <a:p>
            <a:pPr algn="r"/>
            <a:endParaRPr lang="en-US" sz="800" dirty="0">
              <a:solidFill>
                <a:schemeClr val="bg2"/>
              </a:solidFill>
            </a:endParaRPr>
          </a:p>
        </p:txBody>
      </p:sp>
      <p:grpSp>
        <p:nvGrpSpPr>
          <p:cNvPr id="10" name="Group 9">
            <a:extLst>
              <a:ext uri="{FF2B5EF4-FFF2-40B4-BE49-F238E27FC236}">
                <a16:creationId xmlns:a16="http://schemas.microsoft.com/office/drawing/2014/main" id="{E3D459B0-02A2-1340-9C49-154F3F491FCD}"/>
              </a:ext>
            </a:extLst>
          </p:cNvPr>
          <p:cNvGrpSpPr/>
          <p:nvPr/>
        </p:nvGrpSpPr>
        <p:grpSpPr>
          <a:xfrm>
            <a:off x="4939602" y="4402985"/>
            <a:ext cx="4877714" cy="2280020"/>
            <a:chOff x="4029742" y="4414244"/>
            <a:chExt cx="4877714" cy="2280020"/>
          </a:xfrm>
        </p:grpSpPr>
        <p:sp>
          <p:nvSpPr>
            <p:cNvPr id="20" name="Rectangle 19"/>
            <p:cNvSpPr/>
            <p:nvPr/>
          </p:nvSpPr>
          <p:spPr>
            <a:xfrm>
              <a:off x="4528849" y="4815152"/>
              <a:ext cx="4378607" cy="1879112"/>
            </a:xfrm>
            <a:prstGeom prst="rect">
              <a:avLst/>
            </a:prstGeom>
          </p:spPr>
          <p:txBody>
            <a:bodyPr wrap="square" lIns="0" tIns="0" rIns="0" bIns="0">
              <a:noAutofit/>
            </a:bodyPr>
            <a:lstStyle/>
            <a:p>
              <a:r>
                <a:rPr lang="en-US" altLang="en-US" sz="1400" dirty="0">
                  <a:solidFill>
                    <a:schemeClr val="tx2"/>
                  </a:solidFill>
                </a:rPr>
                <a:t>Read our expert commentary </a:t>
              </a:r>
              <a:r>
                <a:rPr lang="en-US" altLang="en-US" sz="1400" dirty="0"/>
                <a:t>to learn more about Schwab’s viewpoints at </a:t>
              </a:r>
              <a:r>
                <a:rPr lang="en-US" altLang="en-US" sz="1400" b="1" spc="40" dirty="0"/>
                <a:t>schwab.com/onbonds</a:t>
              </a:r>
              <a:r>
                <a:rPr lang="en-US" altLang="en-US" sz="1400" dirty="0"/>
                <a:t>.</a:t>
              </a:r>
            </a:p>
          </p:txBody>
        </p:sp>
        <p:cxnSp>
          <p:nvCxnSpPr>
            <p:cNvPr id="30" name="Straight Connector 29"/>
            <p:cNvCxnSpPr/>
            <p:nvPr/>
          </p:nvCxnSpPr>
          <p:spPr>
            <a:xfrm>
              <a:off x="4029742" y="4414244"/>
              <a:ext cx="0" cy="1539989"/>
            </a:xfrm>
            <a:prstGeom prst="line">
              <a:avLst/>
            </a:prstGeom>
            <a:ln w="3175">
              <a:solidFill>
                <a:schemeClr val="bg2">
                  <a:alpha val="72000"/>
                </a:schemeClr>
              </a:solidFill>
            </a:ln>
          </p:spPr>
          <p:style>
            <a:lnRef idx="2">
              <a:schemeClr val="accent1"/>
            </a:lnRef>
            <a:fillRef idx="0">
              <a:schemeClr val="accent1"/>
            </a:fillRef>
            <a:effectRef idx="1">
              <a:schemeClr val="accent1"/>
            </a:effectRef>
            <a:fontRef idx="minor">
              <a:schemeClr val="tx1"/>
            </a:fontRef>
          </p:style>
        </p:cxnSp>
      </p:grpSp>
      <p:sp>
        <p:nvSpPr>
          <p:cNvPr id="15" name="Title 9">
            <a:extLst>
              <a:ext uri="{FF2B5EF4-FFF2-40B4-BE49-F238E27FC236}">
                <a16:creationId xmlns:a16="http://schemas.microsoft.com/office/drawing/2014/main" id="{097A513F-A62E-4769-BDBF-05016BE88C44}"/>
              </a:ext>
            </a:extLst>
          </p:cNvPr>
          <p:cNvSpPr txBox="1">
            <a:spLocks noChangeAspect="1"/>
          </p:cNvSpPr>
          <p:nvPr/>
        </p:nvSpPr>
        <p:spPr bwMode="gray">
          <a:xfrm>
            <a:off x="595452" y="525356"/>
            <a:ext cx="3434290" cy="3352271"/>
          </a:xfrm>
          <a:prstGeom prst="rect">
            <a:avLst/>
          </a:prstGeom>
          <a:solidFill>
            <a:srgbClr val="00A0DF">
              <a:alpha val="92000"/>
            </a:srgbClr>
          </a:solidFill>
          <a:ln>
            <a:noFill/>
          </a:ln>
        </p:spPr>
        <p:txBody>
          <a:bodyPr lIns="228591" tIns="0" rIns="152394" bIns="0" anchor="ctr"/>
          <a:lstStyle>
            <a:lvl1pPr eaLnBrk="0" hangingPunct="0">
              <a:lnSpc>
                <a:spcPct val="95000"/>
              </a:lnSpc>
              <a:spcBef>
                <a:spcPts val="888"/>
              </a:spcBef>
              <a:spcAft>
                <a:spcPts val="663"/>
              </a:spcAft>
              <a:buClr>
                <a:srgbClr val="00A0DF"/>
              </a:buClr>
              <a:buFont typeface="Arial" pitchFamily="34" charset="0"/>
              <a:buChar char="•"/>
              <a:defRPr kumimoji="1">
                <a:solidFill>
                  <a:srgbClr val="425563"/>
                </a:solidFill>
                <a:latin typeface="Charles Modern" pitchFamily="34" charset="0"/>
                <a:ea typeface="Geneva"/>
                <a:cs typeface="Charles Modern" pitchFamily="34" charset="0"/>
              </a:defRPr>
            </a:lvl1pPr>
            <a:lvl2pPr marL="382588" indent="-192088" eaLnBrk="0" hangingPunct="0">
              <a:lnSpc>
                <a:spcPct val="95000"/>
              </a:lnSpc>
              <a:spcBef>
                <a:spcPts val="663"/>
              </a:spcBef>
              <a:spcAft>
                <a:spcPts val="225"/>
              </a:spcAft>
              <a:buClr>
                <a:srgbClr val="777777"/>
              </a:buClr>
              <a:buChar char="•"/>
              <a:defRPr kumimoji="1">
                <a:solidFill>
                  <a:srgbClr val="425563"/>
                </a:solidFill>
                <a:latin typeface="Charles Modern" pitchFamily="34" charset="0"/>
                <a:ea typeface="Geneva"/>
                <a:cs typeface="Charles Modern" pitchFamily="34" charset="0"/>
              </a:defRPr>
            </a:lvl2pPr>
            <a:lvl3pPr marL="565150" indent="-182563" eaLnBrk="0" hangingPunct="0">
              <a:lnSpc>
                <a:spcPct val="95000"/>
              </a:lnSpc>
              <a:spcBef>
                <a:spcPts val="438"/>
              </a:spcBef>
              <a:spcAft>
                <a:spcPts val="225"/>
              </a:spcAft>
              <a:buClr>
                <a:srgbClr val="777777"/>
              </a:buClr>
              <a:buChar char="•"/>
              <a:defRPr kumimoji="1">
                <a:solidFill>
                  <a:srgbClr val="425563"/>
                </a:solidFill>
                <a:latin typeface="Charles Modern" pitchFamily="34" charset="0"/>
                <a:ea typeface="Geneva"/>
                <a:cs typeface="Charles Modern" pitchFamily="34" charset="0"/>
              </a:defRPr>
            </a:lvl3pPr>
            <a:lvl4pPr marL="760413" indent="-192088" eaLnBrk="0"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4pPr>
            <a:lvl5pPr marL="949325" indent="-185738" eaLnBrk="0"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5pPr>
            <a:lvl6pPr marL="14065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6pPr>
            <a:lvl7pPr marL="18637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7pPr>
            <a:lvl8pPr marL="23209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8pPr>
            <a:lvl9pPr marL="27781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9pPr>
          </a:lstStyle>
          <a:p>
            <a:pPr>
              <a:lnSpc>
                <a:spcPct val="90000"/>
              </a:lnSpc>
              <a:spcBef>
                <a:spcPts val="500"/>
              </a:spcBef>
              <a:spcAft>
                <a:spcPts val="500"/>
              </a:spcAft>
              <a:buNone/>
            </a:pPr>
            <a:br>
              <a:rPr lang="en-US" sz="3800" dirty="0">
                <a:solidFill>
                  <a:srgbClr val="FFFFFF"/>
                </a:solidFill>
                <a:latin typeface="+mn-lt"/>
                <a:ea typeface="Geneva" charset="0"/>
                <a:cs typeface="Charles Modern" charset="0"/>
              </a:rPr>
            </a:br>
            <a:br>
              <a:rPr lang="en-US" sz="3800" dirty="0">
                <a:solidFill>
                  <a:srgbClr val="FFFFFF"/>
                </a:solidFill>
                <a:latin typeface="+mn-lt"/>
                <a:ea typeface="Geneva" charset="0"/>
                <a:cs typeface="Charles Modern" charset="0"/>
              </a:rPr>
            </a:br>
            <a:r>
              <a:rPr lang="en-US" sz="3800" dirty="0">
                <a:solidFill>
                  <a:srgbClr val="FFFFFF"/>
                </a:solidFill>
                <a:latin typeface="+mn-lt"/>
                <a:ea typeface="Geneva" charset="0"/>
                <a:cs typeface="Charles Modern" charset="0"/>
              </a:rPr>
              <a:t>Take the </a:t>
            </a:r>
            <a:br>
              <a:rPr lang="en-US" sz="3800" dirty="0">
                <a:solidFill>
                  <a:srgbClr val="FFFFFF"/>
                </a:solidFill>
                <a:latin typeface="+mn-lt"/>
                <a:ea typeface="Geneva" charset="0"/>
                <a:cs typeface="Charles Modern" charset="0"/>
              </a:rPr>
            </a:br>
            <a:r>
              <a:rPr lang="en-US" sz="3800" dirty="0">
                <a:solidFill>
                  <a:srgbClr val="FFFFFF"/>
                </a:solidFill>
                <a:latin typeface="+mn-lt"/>
                <a:ea typeface="Geneva" charset="0"/>
                <a:cs typeface="Charles Modern" charset="0"/>
              </a:rPr>
              <a:t>next step</a:t>
            </a:r>
          </a:p>
        </p:txBody>
      </p:sp>
    </p:spTree>
    <p:extLst>
      <p:ext uri="{BB962C8B-B14F-4D97-AF65-F5344CB8AC3E}">
        <p14:creationId xmlns:p14="http://schemas.microsoft.com/office/powerpoint/2010/main" val="122006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47106" name="Title 3"/>
          <p:cNvSpPr>
            <a:spLocks noGrp="1"/>
          </p:cNvSpPr>
          <p:nvPr>
            <p:ph type="title"/>
          </p:nvPr>
        </p:nvSpPr>
        <p:spPr>
          <a:xfrm>
            <a:off x="556107" y="465941"/>
            <a:ext cx="11083636" cy="823303"/>
          </a:xfrm>
        </p:spPr>
        <p:txBody>
          <a:bodyPr/>
          <a:lstStyle/>
          <a:p>
            <a:pPr eaLnBrk="1" hangingPunct="1">
              <a:defRPr/>
            </a:pPr>
            <a:r>
              <a:rPr lang="en-US" altLang="en-US" dirty="0">
                <a:solidFill>
                  <a:schemeClr val="bg1"/>
                </a:solidFill>
              </a:rPr>
              <a:t>Let’s review what we’ve learned today</a:t>
            </a:r>
          </a:p>
        </p:txBody>
      </p:sp>
      <p:sp>
        <p:nvSpPr>
          <p:cNvPr id="5" name="TextBox 4"/>
          <p:cNvSpPr txBox="1">
            <a:spLocks noChangeArrowheads="1"/>
          </p:cNvSpPr>
          <p:nvPr/>
        </p:nvSpPr>
        <p:spPr bwMode="auto">
          <a:xfrm>
            <a:off x="111606" y="1819557"/>
            <a:ext cx="1108364" cy="8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lnSpc>
                <a:spcPct val="95000"/>
              </a:lnSpc>
              <a:spcBef>
                <a:spcPts val="1200"/>
              </a:spcBef>
              <a:spcAft>
                <a:spcPts val="400"/>
              </a:spcAft>
              <a:buSzPct val="80000"/>
              <a:buFont typeface="Wingdings" panose="05000000000000000000" pitchFamily="2" charset="2"/>
              <a:buChar char="§"/>
              <a:defRPr sz="2200">
                <a:solidFill>
                  <a:schemeClr val="tx1"/>
                </a:solidFill>
                <a:latin typeface="Charles Modern" panose="020B0503040503020204" pitchFamily="34" charset="0"/>
              </a:defRPr>
            </a:lvl1pPr>
            <a:lvl2pPr marL="742950" indent="-285750" eaLnBrk="0" hangingPunct="0">
              <a:lnSpc>
                <a:spcPct val="95000"/>
              </a:lnSpc>
              <a:spcBef>
                <a:spcPts val="400"/>
              </a:spcBef>
              <a:spcAft>
                <a:spcPts val="200"/>
              </a:spcAft>
              <a:buFont typeface="Arial" panose="020B0604020202020204" pitchFamily="34" charset="0"/>
              <a:buChar char="−"/>
              <a:defRPr sz="2000">
                <a:solidFill>
                  <a:schemeClr val="tx1"/>
                </a:solidFill>
                <a:latin typeface="Charles Modern" panose="020B0503040503020204" pitchFamily="34" charset="0"/>
              </a:defRPr>
            </a:lvl2pPr>
            <a:lvl3pPr marL="1143000" indent="-228600" eaLnBrk="0"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3pPr>
            <a:lvl4pPr marL="1600200" indent="-228600" eaLnBrk="0" hangingPunct="0">
              <a:lnSpc>
                <a:spcPct val="95000"/>
              </a:lnSpc>
              <a:spcBef>
                <a:spcPts val="400"/>
              </a:spcBef>
              <a:spcAft>
                <a:spcPts val="200"/>
              </a:spcAft>
              <a:buFont typeface="Arial" panose="020B0604020202020204" pitchFamily="34" charset="0"/>
              <a:buChar char="−"/>
              <a:defRPr>
                <a:solidFill>
                  <a:schemeClr val="tx1"/>
                </a:solidFill>
                <a:latin typeface="Charles Modern" panose="020B0503040503020204" pitchFamily="34" charset="0"/>
              </a:defRPr>
            </a:lvl4pPr>
            <a:lvl5pPr marL="2057400" indent="-228600" eaLnBrk="0"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5pPr>
            <a:lvl6pPr marL="2514600" indent="-228600" eaLnBrk="0" fontAlgn="base"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6pPr>
            <a:lvl7pPr marL="2971800" indent="-228600" eaLnBrk="0" fontAlgn="base"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7pPr>
            <a:lvl8pPr marL="3429000" indent="-228600" eaLnBrk="0" fontAlgn="base"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8pPr>
            <a:lvl9pPr marL="3886200" indent="-228600" eaLnBrk="0" fontAlgn="base"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9pPr>
          </a:lstStyle>
          <a:p>
            <a:pPr algn="r" eaLnBrk="1" fontAlgn="auto" hangingPunct="1">
              <a:lnSpc>
                <a:spcPct val="100000"/>
              </a:lnSpc>
              <a:spcBef>
                <a:spcPct val="50000"/>
              </a:spcBef>
              <a:spcAft>
                <a:spcPct val="0"/>
              </a:spcAft>
              <a:buSzTx/>
              <a:buFontTx/>
              <a:buNone/>
              <a:defRPr/>
            </a:pPr>
            <a:r>
              <a:rPr lang="en-US" altLang="en-US" sz="9600" dirty="0">
                <a:solidFill>
                  <a:srgbClr val="00A0DF"/>
                </a:solidFill>
                <a:latin typeface="+mj-lt"/>
              </a:rPr>
              <a:t>1</a:t>
            </a:r>
          </a:p>
        </p:txBody>
      </p:sp>
      <p:sp>
        <p:nvSpPr>
          <p:cNvPr id="9" name="TextBox 8"/>
          <p:cNvSpPr txBox="1">
            <a:spLocks noChangeArrowheads="1"/>
          </p:cNvSpPr>
          <p:nvPr/>
        </p:nvSpPr>
        <p:spPr bwMode="auto">
          <a:xfrm>
            <a:off x="2959763" y="1831652"/>
            <a:ext cx="1108364" cy="8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lnSpc>
                <a:spcPct val="95000"/>
              </a:lnSpc>
              <a:spcBef>
                <a:spcPts val="1200"/>
              </a:spcBef>
              <a:spcAft>
                <a:spcPts val="400"/>
              </a:spcAft>
              <a:buSzPct val="80000"/>
              <a:buFont typeface="Wingdings" panose="05000000000000000000" pitchFamily="2" charset="2"/>
              <a:buChar char="§"/>
              <a:defRPr sz="2200">
                <a:solidFill>
                  <a:schemeClr val="tx1"/>
                </a:solidFill>
                <a:latin typeface="Charles Modern" panose="020B0503040503020204" pitchFamily="34" charset="0"/>
              </a:defRPr>
            </a:lvl1pPr>
            <a:lvl2pPr marL="742950" indent="-285750" eaLnBrk="0" hangingPunct="0">
              <a:lnSpc>
                <a:spcPct val="95000"/>
              </a:lnSpc>
              <a:spcBef>
                <a:spcPts val="400"/>
              </a:spcBef>
              <a:spcAft>
                <a:spcPts val="200"/>
              </a:spcAft>
              <a:buFont typeface="Arial" panose="020B0604020202020204" pitchFamily="34" charset="0"/>
              <a:buChar char="−"/>
              <a:defRPr sz="2000">
                <a:solidFill>
                  <a:schemeClr val="tx1"/>
                </a:solidFill>
                <a:latin typeface="Charles Modern" panose="020B0503040503020204" pitchFamily="34" charset="0"/>
              </a:defRPr>
            </a:lvl2pPr>
            <a:lvl3pPr marL="1143000" indent="-228600" eaLnBrk="0"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3pPr>
            <a:lvl4pPr marL="1600200" indent="-228600" eaLnBrk="0" hangingPunct="0">
              <a:lnSpc>
                <a:spcPct val="95000"/>
              </a:lnSpc>
              <a:spcBef>
                <a:spcPts val="400"/>
              </a:spcBef>
              <a:spcAft>
                <a:spcPts val="200"/>
              </a:spcAft>
              <a:buFont typeface="Arial" panose="020B0604020202020204" pitchFamily="34" charset="0"/>
              <a:buChar char="−"/>
              <a:defRPr>
                <a:solidFill>
                  <a:schemeClr val="tx1"/>
                </a:solidFill>
                <a:latin typeface="Charles Modern" panose="020B0503040503020204" pitchFamily="34" charset="0"/>
              </a:defRPr>
            </a:lvl4pPr>
            <a:lvl5pPr marL="2057400" indent="-228600" eaLnBrk="0"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5pPr>
            <a:lvl6pPr marL="2514600" indent="-228600" eaLnBrk="0" fontAlgn="base"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6pPr>
            <a:lvl7pPr marL="2971800" indent="-228600" eaLnBrk="0" fontAlgn="base"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7pPr>
            <a:lvl8pPr marL="3429000" indent="-228600" eaLnBrk="0" fontAlgn="base"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8pPr>
            <a:lvl9pPr marL="3886200" indent="-228600" eaLnBrk="0" fontAlgn="base"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9pPr>
          </a:lstStyle>
          <a:p>
            <a:pPr algn="r" eaLnBrk="1" fontAlgn="auto" hangingPunct="1">
              <a:lnSpc>
                <a:spcPct val="100000"/>
              </a:lnSpc>
              <a:spcBef>
                <a:spcPct val="50000"/>
              </a:spcBef>
              <a:spcAft>
                <a:spcPct val="0"/>
              </a:spcAft>
              <a:buSzTx/>
              <a:buFontTx/>
              <a:buNone/>
              <a:defRPr/>
            </a:pPr>
            <a:r>
              <a:rPr lang="en-US" altLang="en-US" sz="9600" dirty="0">
                <a:solidFill>
                  <a:srgbClr val="00A0DF"/>
                </a:solidFill>
                <a:latin typeface="+mj-lt"/>
              </a:rPr>
              <a:t>2</a:t>
            </a:r>
          </a:p>
        </p:txBody>
      </p:sp>
      <p:sp>
        <p:nvSpPr>
          <p:cNvPr id="11" name="TextBox 10"/>
          <p:cNvSpPr txBox="1">
            <a:spLocks noChangeArrowheads="1"/>
          </p:cNvSpPr>
          <p:nvPr/>
        </p:nvSpPr>
        <p:spPr bwMode="auto">
          <a:xfrm>
            <a:off x="6011613" y="1819557"/>
            <a:ext cx="1108364" cy="8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lnSpc>
                <a:spcPct val="95000"/>
              </a:lnSpc>
              <a:spcBef>
                <a:spcPts val="1200"/>
              </a:spcBef>
              <a:spcAft>
                <a:spcPts val="400"/>
              </a:spcAft>
              <a:buSzPct val="80000"/>
              <a:buFont typeface="Wingdings" panose="05000000000000000000" pitchFamily="2" charset="2"/>
              <a:buChar char="§"/>
              <a:defRPr sz="2200">
                <a:solidFill>
                  <a:schemeClr val="tx1"/>
                </a:solidFill>
                <a:latin typeface="Charles Modern" panose="020B0503040503020204" pitchFamily="34" charset="0"/>
              </a:defRPr>
            </a:lvl1pPr>
            <a:lvl2pPr marL="742950" indent="-285750" eaLnBrk="0" hangingPunct="0">
              <a:lnSpc>
                <a:spcPct val="95000"/>
              </a:lnSpc>
              <a:spcBef>
                <a:spcPts val="400"/>
              </a:spcBef>
              <a:spcAft>
                <a:spcPts val="200"/>
              </a:spcAft>
              <a:buFont typeface="Arial" panose="020B0604020202020204" pitchFamily="34" charset="0"/>
              <a:buChar char="−"/>
              <a:defRPr sz="2000">
                <a:solidFill>
                  <a:schemeClr val="tx1"/>
                </a:solidFill>
                <a:latin typeface="Charles Modern" panose="020B0503040503020204" pitchFamily="34" charset="0"/>
              </a:defRPr>
            </a:lvl2pPr>
            <a:lvl3pPr marL="1143000" indent="-228600" eaLnBrk="0"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3pPr>
            <a:lvl4pPr marL="1600200" indent="-228600" eaLnBrk="0" hangingPunct="0">
              <a:lnSpc>
                <a:spcPct val="95000"/>
              </a:lnSpc>
              <a:spcBef>
                <a:spcPts val="400"/>
              </a:spcBef>
              <a:spcAft>
                <a:spcPts val="200"/>
              </a:spcAft>
              <a:buFont typeface="Arial" panose="020B0604020202020204" pitchFamily="34" charset="0"/>
              <a:buChar char="−"/>
              <a:defRPr>
                <a:solidFill>
                  <a:schemeClr val="tx1"/>
                </a:solidFill>
                <a:latin typeface="Charles Modern" panose="020B0503040503020204" pitchFamily="34" charset="0"/>
              </a:defRPr>
            </a:lvl4pPr>
            <a:lvl5pPr marL="2057400" indent="-228600" eaLnBrk="0"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5pPr>
            <a:lvl6pPr marL="2514600" indent="-228600" eaLnBrk="0" fontAlgn="base"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6pPr>
            <a:lvl7pPr marL="2971800" indent="-228600" eaLnBrk="0" fontAlgn="base"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7pPr>
            <a:lvl8pPr marL="3429000" indent="-228600" eaLnBrk="0" fontAlgn="base"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8pPr>
            <a:lvl9pPr marL="3886200" indent="-228600" eaLnBrk="0" fontAlgn="base"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9pPr>
          </a:lstStyle>
          <a:p>
            <a:pPr algn="r" eaLnBrk="1" fontAlgn="auto" hangingPunct="1">
              <a:lnSpc>
                <a:spcPct val="100000"/>
              </a:lnSpc>
              <a:spcBef>
                <a:spcPct val="50000"/>
              </a:spcBef>
              <a:spcAft>
                <a:spcPct val="0"/>
              </a:spcAft>
              <a:buSzTx/>
              <a:buFontTx/>
              <a:buNone/>
              <a:defRPr/>
            </a:pPr>
            <a:r>
              <a:rPr lang="en-US" altLang="en-US" sz="9600" dirty="0">
                <a:solidFill>
                  <a:srgbClr val="00A0DF"/>
                </a:solidFill>
                <a:latin typeface="+mj-lt"/>
              </a:rPr>
              <a:t>3</a:t>
            </a:r>
          </a:p>
        </p:txBody>
      </p:sp>
      <p:sp>
        <p:nvSpPr>
          <p:cNvPr id="13" name="TextBox 12"/>
          <p:cNvSpPr txBox="1">
            <a:spLocks noChangeArrowheads="1"/>
          </p:cNvSpPr>
          <p:nvPr/>
        </p:nvSpPr>
        <p:spPr bwMode="auto">
          <a:xfrm>
            <a:off x="9065385" y="1834072"/>
            <a:ext cx="1108364" cy="8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lnSpc>
                <a:spcPct val="95000"/>
              </a:lnSpc>
              <a:spcBef>
                <a:spcPts val="1200"/>
              </a:spcBef>
              <a:spcAft>
                <a:spcPts val="400"/>
              </a:spcAft>
              <a:buSzPct val="80000"/>
              <a:buFont typeface="Wingdings" panose="05000000000000000000" pitchFamily="2" charset="2"/>
              <a:buChar char="§"/>
              <a:defRPr sz="2200">
                <a:solidFill>
                  <a:schemeClr val="tx1"/>
                </a:solidFill>
                <a:latin typeface="Charles Modern" panose="020B0503040503020204" pitchFamily="34" charset="0"/>
              </a:defRPr>
            </a:lvl1pPr>
            <a:lvl2pPr marL="742950" indent="-285750" eaLnBrk="0" hangingPunct="0">
              <a:lnSpc>
                <a:spcPct val="95000"/>
              </a:lnSpc>
              <a:spcBef>
                <a:spcPts val="400"/>
              </a:spcBef>
              <a:spcAft>
                <a:spcPts val="200"/>
              </a:spcAft>
              <a:buFont typeface="Arial" panose="020B0604020202020204" pitchFamily="34" charset="0"/>
              <a:buChar char="−"/>
              <a:defRPr sz="2000">
                <a:solidFill>
                  <a:schemeClr val="tx1"/>
                </a:solidFill>
                <a:latin typeface="Charles Modern" panose="020B0503040503020204" pitchFamily="34" charset="0"/>
              </a:defRPr>
            </a:lvl2pPr>
            <a:lvl3pPr marL="1143000" indent="-228600" eaLnBrk="0"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3pPr>
            <a:lvl4pPr marL="1600200" indent="-228600" eaLnBrk="0" hangingPunct="0">
              <a:lnSpc>
                <a:spcPct val="95000"/>
              </a:lnSpc>
              <a:spcBef>
                <a:spcPts val="400"/>
              </a:spcBef>
              <a:spcAft>
                <a:spcPts val="200"/>
              </a:spcAft>
              <a:buFont typeface="Arial" panose="020B0604020202020204" pitchFamily="34" charset="0"/>
              <a:buChar char="−"/>
              <a:defRPr>
                <a:solidFill>
                  <a:schemeClr val="tx1"/>
                </a:solidFill>
                <a:latin typeface="Charles Modern" panose="020B0503040503020204" pitchFamily="34" charset="0"/>
              </a:defRPr>
            </a:lvl4pPr>
            <a:lvl5pPr marL="2057400" indent="-228600" eaLnBrk="0"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5pPr>
            <a:lvl6pPr marL="2514600" indent="-228600" eaLnBrk="0" fontAlgn="base"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6pPr>
            <a:lvl7pPr marL="2971800" indent="-228600" eaLnBrk="0" fontAlgn="base"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7pPr>
            <a:lvl8pPr marL="3429000" indent="-228600" eaLnBrk="0" fontAlgn="base"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8pPr>
            <a:lvl9pPr marL="3886200" indent="-228600" eaLnBrk="0" fontAlgn="base" hangingPunct="0">
              <a:lnSpc>
                <a:spcPct val="95000"/>
              </a:lnSpc>
              <a:spcBef>
                <a:spcPts val="400"/>
              </a:spcBef>
              <a:spcAft>
                <a:spcPts val="200"/>
              </a:spcAft>
              <a:buSzPct val="80000"/>
              <a:buFont typeface="Wingdings" panose="05000000000000000000" pitchFamily="2" charset="2"/>
              <a:buChar char="§"/>
              <a:defRPr>
                <a:solidFill>
                  <a:schemeClr val="tx1"/>
                </a:solidFill>
                <a:latin typeface="Charles Modern" panose="020B0503040503020204" pitchFamily="34" charset="0"/>
              </a:defRPr>
            </a:lvl9pPr>
          </a:lstStyle>
          <a:p>
            <a:pPr algn="r" eaLnBrk="1" fontAlgn="auto" hangingPunct="1">
              <a:lnSpc>
                <a:spcPct val="100000"/>
              </a:lnSpc>
              <a:spcBef>
                <a:spcPct val="50000"/>
              </a:spcBef>
              <a:spcAft>
                <a:spcPct val="0"/>
              </a:spcAft>
              <a:buSzTx/>
              <a:buFontTx/>
              <a:buNone/>
              <a:defRPr/>
            </a:pPr>
            <a:r>
              <a:rPr lang="en-US" altLang="en-US" sz="9600" dirty="0">
                <a:solidFill>
                  <a:srgbClr val="00A0DF"/>
                </a:solidFill>
                <a:latin typeface="+mj-lt"/>
              </a:rPr>
              <a:t>4</a:t>
            </a:r>
          </a:p>
        </p:txBody>
      </p:sp>
      <p:cxnSp>
        <p:nvCxnSpPr>
          <p:cNvPr id="18" name="Straight Connector 17"/>
          <p:cNvCxnSpPr/>
          <p:nvPr/>
        </p:nvCxnSpPr>
        <p:spPr bwMode="auto">
          <a:xfrm>
            <a:off x="3051848" y="1819557"/>
            <a:ext cx="0" cy="373059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a:off x="6096001" y="1819557"/>
            <a:ext cx="0" cy="373059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auto">
          <a:xfrm>
            <a:off x="9140152" y="1779536"/>
            <a:ext cx="0" cy="373059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52399" y="6440199"/>
            <a:ext cx="4462724" cy="338554"/>
          </a:xfrm>
          <a:prstGeom prst="rect">
            <a:avLst/>
          </a:prstGeom>
          <a:noFill/>
        </p:spPr>
        <p:txBody>
          <a:bodyPr wrap="square" rtlCol="0">
            <a:spAutoFit/>
          </a:bodyPr>
          <a:lstStyle/>
          <a:p>
            <a:pPr algn="r"/>
            <a:r>
              <a:rPr lang="en-US" sz="800" dirty="0">
                <a:solidFill>
                  <a:srgbClr val="98A4AE"/>
                </a:solidFill>
              </a:rPr>
              <a:t>©2023 Charles Schwab &amp; Co., Inc. (“Schwab”). All rights reserved. Member SIPC.</a:t>
            </a:r>
          </a:p>
          <a:p>
            <a:pPr algn="r" fontAlgn="auto">
              <a:spcBef>
                <a:spcPts val="0"/>
              </a:spcBef>
              <a:spcAft>
                <a:spcPts val="0"/>
              </a:spcAft>
            </a:pPr>
            <a:endParaRPr lang="en-US" sz="800" dirty="0">
              <a:solidFill>
                <a:srgbClr val="425563"/>
              </a:solidFill>
              <a:latin typeface="Charles Modern"/>
              <a:ea typeface="+mn-ea"/>
            </a:endParaRPr>
          </a:p>
        </p:txBody>
      </p:sp>
      <p:sp>
        <p:nvSpPr>
          <p:cNvPr id="21" name="Slide Number Placeholder 3"/>
          <p:cNvSpPr txBox="1">
            <a:spLocks/>
          </p:cNvSpPr>
          <p:nvPr/>
        </p:nvSpPr>
        <p:spPr>
          <a:xfrm>
            <a:off x="11799796" y="6347267"/>
            <a:ext cx="392204" cy="384810"/>
          </a:xfrm>
          <a:prstGeom prst="rect">
            <a:avLst/>
          </a:prstGeom>
          <a:solidFill>
            <a:schemeClr val="bg2"/>
          </a:solidFill>
        </p:spPr>
        <p:txBody>
          <a:bodyPr vert="horz" lIns="0" tIns="0" rIns="0" bIns="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177B8A55-A9CA-4F53-8EAB-E159803D3833}" type="slidenum">
              <a:rPr lang="en-US" smtClean="0">
                <a:solidFill>
                  <a:srgbClr val="FFFFFF"/>
                </a:solidFill>
              </a:rPr>
              <a:pPr fontAlgn="auto">
                <a:spcBef>
                  <a:spcPts val="0"/>
                </a:spcBef>
                <a:spcAft>
                  <a:spcPts val="0"/>
                </a:spcAft>
              </a:pPr>
              <a:t>21</a:t>
            </a:fld>
            <a:endParaRPr lang="en-US" dirty="0">
              <a:solidFill>
                <a:srgbClr val="FFFFFF"/>
              </a:solidFill>
            </a:endParaRPr>
          </a:p>
        </p:txBody>
      </p:sp>
      <p:sp>
        <p:nvSpPr>
          <p:cNvPr id="25" name="TextBox 24"/>
          <p:cNvSpPr txBox="1">
            <a:spLocks noChangeArrowheads="1"/>
          </p:cNvSpPr>
          <p:nvPr/>
        </p:nvSpPr>
        <p:spPr bwMode="auto">
          <a:xfrm rot="5400000">
            <a:off x="877318" y="3089153"/>
            <a:ext cx="1495095" cy="19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square" lIns="0" tIns="0" rIns="0" bIns="0"/>
          <a:lstStyle>
            <a:lvl1pPr eaLnBrk="0" hangingPunct="0">
              <a:lnSpc>
                <a:spcPct val="95000"/>
              </a:lnSpc>
              <a:spcBef>
                <a:spcPts val="1000"/>
              </a:spcBef>
              <a:buClr>
                <a:schemeClr val="tx2"/>
              </a:buClr>
              <a:buSzPct val="80000"/>
              <a:buFont typeface="Wingdings" pitchFamily="2" charset="2"/>
              <a:buChar char="§"/>
              <a:defRPr sz="2000">
                <a:solidFill>
                  <a:schemeClr val="tx1"/>
                </a:solidFill>
                <a:latin typeface="Charles Modern" pitchFamily="34" charset="0"/>
              </a:defRPr>
            </a:lvl1pPr>
            <a:lvl2pPr marL="742950" indent="-285750" eaLnBrk="0" hangingPunct="0">
              <a:lnSpc>
                <a:spcPct val="90000"/>
              </a:lnSpc>
              <a:spcBef>
                <a:spcPts val="1000"/>
              </a:spcBef>
              <a:buClr>
                <a:schemeClr val="bg2"/>
              </a:buClr>
              <a:buFont typeface="Charles Modern" pitchFamily="34" charset="0"/>
              <a:buChar char="–"/>
              <a:defRPr>
                <a:solidFill>
                  <a:schemeClr val="tx1"/>
                </a:solidFill>
                <a:latin typeface="Charles Modern" pitchFamily="34" charset="0"/>
              </a:defRPr>
            </a:lvl2pPr>
            <a:lvl3pPr marL="1143000" indent="-228600" eaLnBrk="0" hangingPunct="0">
              <a:lnSpc>
                <a:spcPct val="90000"/>
              </a:lnSpc>
              <a:spcBef>
                <a:spcPts val="1000"/>
              </a:spcBef>
              <a:buClr>
                <a:schemeClr val="bg2"/>
              </a:buClr>
              <a:buFont typeface="Charles Modern" pitchFamily="34" charset="0"/>
              <a:buChar char="–"/>
              <a:defRPr>
                <a:solidFill>
                  <a:schemeClr val="tx1"/>
                </a:solidFill>
                <a:latin typeface="Charles Modern" pitchFamily="34" charset="0"/>
              </a:defRPr>
            </a:lvl3pPr>
            <a:lvl4pPr marL="1600200" indent="-228600" eaLnBrk="0" hangingPunct="0">
              <a:lnSpc>
                <a:spcPct val="90000"/>
              </a:lnSpc>
              <a:spcBef>
                <a:spcPts val="2400"/>
              </a:spcBef>
              <a:buFont typeface="Arial" pitchFamily="34" charset="0"/>
              <a:buChar char="​"/>
              <a:defRPr sz="2400">
                <a:solidFill>
                  <a:schemeClr val="tx1"/>
                </a:solidFill>
                <a:latin typeface="Charles Modern" pitchFamily="34" charset="0"/>
              </a:defRPr>
            </a:lvl4pPr>
            <a:lvl5pPr marL="2057400" indent="-228600" eaLnBrk="0" hangingPunct="0">
              <a:lnSpc>
                <a:spcPct val="90000"/>
              </a:lnSpc>
              <a:spcBef>
                <a:spcPts val="1800"/>
              </a:spcBef>
              <a:buFont typeface="Arial" pitchFamily="34" charset="0"/>
              <a:buChar char="​"/>
              <a:defRPr sz="2800">
                <a:solidFill>
                  <a:schemeClr val="tx1"/>
                </a:solidFill>
                <a:latin typeface="Charles Modern" pitchFamily="34" charset="0"/>
              </a:defRPr>
            </a:lvl5pPr>
            <a:lvl6pPr marL="2514600" indent="-228600" eaLnBrk="0" fontAlgn="base" hangingPunct="0">
              <a:lnSpc>
                <a:spcPct val="90000"/>
              </a:lnSpc>
              <a:spcBef>
                <a:spcPts val="1800"/>
              </a:spcBef>
              <a:spcAft>
                <a:spcPct val="0"/>
              </a:spcAft>
              <a:buFont typeface="Arial" pitchFamily="34" charset="0"/>
              <a:buChar char="​"/>
              <a:defRPr sz="2800">
                <a:solidFill>
                  <a:schemeClr val="tx1"/>
                </a:solidFill>
                <a:latin typeface="Charles Modern" pitchFamily="34" charset="0"/>
              </a:defRPr>
            </a:lvl6pPr>
            <a:lvl7pPr marL="2971800" indent="-228600" eaLnBrk="0" fontAlgn="base" hangingPunct="0">
              <a:lnSpc>
                <a:spcPct val="90000"/>
              </a:lnSpc>
              <a:spcBef>
                <a:spcPts val="1800"/>
              </a:spcBef>
              <a:spcAft>
                <a:spcPct val="0"/>
              </a:spcAft>
              <a:buFont typeface="Arial" pitchFamily="34" charset="0"/>
              <a:buChar char="​"/>
              <a:defRPr sz="2800">
                <a:solidFill>
                  <a:schemeClr val="tx1"/>
                </a:solidFill>
                <a:latin typeface="Charles Modern" pitchFamily="34" charset="0"/>
              </a:defRPr>
            </a:lvl7pPr>
            <a:lvl8pPr marL="3429000" indent="-228600" eaLnBrk="0" fontAlgn="base" hangingPunct="0">
              <a:lnSpc>
                <a:spcPct val="90000"/>
              </a:lnSpc>
              <a:spcBef>
                <a:spcPts val="1800"/>
              </a:spcBef>
              <a:spcAft>
                <a:spcPct val="0"/>
              </a:spcAft>
              <a:buFont typeface="Arial" pitchFamily="34" charset="0"/>
              <a:buChar char="​"/>
              <a:defRPr sz="2800">
                <a:solidFill>
                  <a:schemeClr val="tx1"/>
                </a:solidFill>
                <a:latin typeface="Charles Modern" pitchFamily="34" charset="0"/>
              </a:defRPr>
            </a:lvl8pPr>
            <a:lvl9pPr marL="3886200" indent="-228600" eaLnBrk="0" fontAlgn="base" hangingPunct="0">
              <a:lnSpc>
                <a:spcPct val="90000"/>
              </a:lnSpc>
              <a:spcBef>
                <a:spcPts val="1800"/>
              </a:spcBef>
              <a:spcAft>
                <a:spcPct val="0"/>
              </a:spcAft>
              <a:buFont typeface="Arial" pitchFamily="34" charset="0"/>
              <a:buChar char="​"/>
              <a:defRPr sz="2800">
                <a:solidFill>
                  <a:schemeClr val="tx1"/>
                </a:solidFill>
                <a:latin typeface="Charles Modern" pitchFamily="34" charset="0"/>
              </a:defRPr>
            </a:lvl9pPr>
          </a:lstStyle>
          <a:p>
            <a:pPr eaLnBrk="1" hangingPunct="1">
              <a:lnSpc>
                <a:spcPct val="100000"/>
              </a:lnSpc>
              <a:spcBef>
                <a:spcPct val="0"/>
              </a:spcBef>
              <a:buClrTx/>
              <a:buSzTx/>
              <a:buFontTx/>
              <a:buNone/>
              <a:defRPr/>
            </a:pPr>
            <a:r>
              <a:rPr kumimoji="1" lang="en-US" altLang="en-US" sz="2200" dirty="0">
                <a:solidFill>
                  <a:schemeClr val="bg1"/>
                </a:solidFill>
                <a:latin typeface="+mn-lt"/>
              </a:rPr>
              <a:t>A few benefits of owning fixed income</a:t>
            </a:r>
          </a:p>
          <a:p>
            <a:pPr eaLnBrk="1" hangingPunct="1">
              <a:lnSpc>
                <a:spcPct val="100000"/>
              </a:lnSpc>
              <a:spcBef>
                <a:spcPct val="50000"/>
              </a:spcBef>
              <a:buClrTx/>
              <a:buSzTx/>
              <a:buFontTx/>
              <a:buNone/>
              <a:defRPr/>
            </a:pPr>
            <a:endParaRPr lang="en-US" altLang="en-US" sz="2200" dirty="0">
              <a:solidFill>
                <a:schemeClr val="bg1"/>
              </a:solidFill>
              <a:latin typeface="+mn-lt"/>
            </a:endParaRPr>
          </a:p>
        </p:txBody>
      </p:sp>
      <p:sp>
        <p:nvSpPr>
          <p:cNvPr id="26" name="TextBox 25"/>
          <p:cNvSpPr txBox="1">
            <a:spLocks noChangeArrowheads="1"/>
          </p:cNvSpPr>
          <p:nvPr/>
        </p:nvSpPr>
        <p:spPr bwMode="auto">
          <a:xfrm rot="5400000">
            <a:off x="3699397" y="2987097"/>
            <a:ext cx="1495095" cy="21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square" lIns="0" tIns="0" rIns="0" bIns="0"/>
          <a:lstStyle>
            <a:lvl1pPr eaLnBrk="0" hangingPunct="0">
              <a:lnSpc>
                <a:spcPct val="95000"/>
              </a:lnSpc>
              <a:spcBef>
                <a:spcPts val="1000"/>
              </a:spcBef>
              <a:buClr>
                <a:schemeClr val="tx2"/>
              </a:buClr>
              <a:buSzPct val="80000"/>
              <a:buFont typeface="Wingdings" pitchFamily="2" charset="2"/>
              <a:buChar char="§"/>
              <a:defRPr sz="2000">
                <a:solidFill>
                  <a:schemeClr val="tx1"/>
                </a:solidFill>
                <a:latin typeface="Charles Modern" pitchFamily="34" charset="0"/>
              </a:defRPr>
            </a:lvl1pPr>
            <a:lvl2pPr marL="742950" indent="-285750" eaLnBrk="0" hangingPunct="0">
              <a:lnSpc>
                <a:spcPct val="90000"/>
              </a:lnSpc>
              <a:spcBef>
                <a:spcPts val="1000"/>
              </a:spcBef>
              <a:buClr>
                <a:schemeClr val="bg2"/>
              </a:buClr>
              <a:buFont typeface="Charles Modern" pitchFamily="34" charset="0"/>
              <a:buChar char="–"/>
              <a:defRPr>
                <a:solidFill>
                  <a:schemeClr val="tx1"/>
                </a:solidFill>
                <a:latin typeface="Charles Modern" pitchFamily="34" charset="0"/>
              </a:defRPr>
            </a:lvl2pPr>
            <a:lvl3pPr marL="1143000" indent="-228600" eaLnBrk="0" hangingPunct="0">
              <a:lnSpc>
                <a:spcPct val="90000"/>
              </a:lnSpc>
              <a:spcBef>
                <a:spcPts val="1000"/>
              </a:spcBef>
              <a:buClr>
                <a:schemeClr val="bg2"/>
              </a:buClr>
              <a:buFont typeface="Charles Modern" pitchFamily="34" charset="0"/>
              <a:buChar char="–"/>
              <a:defRPr>
                <a:solidFill>
                  <a:schemeClr val="tx1"/>
                </a:solidFill>
                <a:latin typeface="Charles Modern" pitchFamily="34" charset="0"/>
              </a:defRPr>
            </a:lvl3pPr>
            <a:lvl4pPr marL="1600200" indent="-228600" eaLnBrk="0" hangingPunct="0">
              <a:lnSpc>
                <a:spcPct val="90000"/>
              </a:lnSpc>
              <a:spcBef>
                <a:spcPts val="2400"/>
              </a:spcBef>
              <a:buFont typeface="Arial" pitchFamily="34" charset="0"/>
              <a:buChar char="​"/>
              <a:defRPr sz="2400">
                <a:solidFill>
                  <a:schemeClr val="tx1"/>
                </a:solidFill>
                <a:latin typeface="Charles Modern" pitchFamily="34" charset="0"/>
              </a:defRPr>
            </a:lvl4pPr>
            <a:lvl5pPr marL="2057400" indent="-228600" eaLnBrk="0" hangingPunct="0">
              <a:lnSpc>
                <a:spcPct val="90000"/>
              </a:lnSpc>
              <a:spcBef>
                <a:spcPts val="1800"/>
              </a:spcBef>
              <a:buFont typeface="Arial" pitchFamily="34" charset="0"/>
              <a:buChar char="​"/>
              <a:defRPr sz="2800">
                <a:solidFill>
                  <a:schemeClr val="tx1"/>
                </a:solidFill>
                <a:latin typeface="Charles Modern" pitchFamily="34" charset="0"/>
              </a:defRPr>
            </a:lvl5pPr>
            <a:lvl6pPr marL="2514600" indent="-228600" eaLnBrk="0" fontAlgn="base" hangingPunct="0">
              <a:lnSpc>
                <a:spcPct val="90000"/>
              </a:lnSpc>
              <a:spcBef>
                <a:spcPts val="1800"/>
              </a:spcBef>
              <a:spcAft>
                <a:spcPct val="0"/>
              </a:spcAft>
              <a:buFont typeface="Arial" pitchFamily="34" charset="0"/>
              <a:buChar char="​"/>
              <a:defRPr sz="2800">
                <a:solidFill>
                  <a:schemeClr val="tx1"/>
                </a:solidFill>
                <a:latin typeface="Charles Modern" pitchFamily="34" charset="0"/>
              </a:defRPr>
            </a:lvl6pPr>
            <a:lvl7pPr marL="2971800" indent="-228600" eaLnBrk="0" fontAlgn="base" hangingPunct="0">
              <a:lnSpc>
                <a:spcPct val="90000"/>
              </a:lnSpc>
              <a:spcBef>
                <a:spcPts val="1800"/>
              </a:spcBef>
              <a:spcAft>
                <a:spcPct val="0"/>
              </a:spcAft>
              <a:buFont typeface="Arial" pitchFamily="34" charset="0"/>
              <a:buChar char="​"/>
              <a:defRPr sz="2800">
                <a:solidFill>
                  <a:schemeClr val="tx1"/>
                </a:solidFill>
                <a:latin typeface="Charles Modern" pitchFamily="34" charset="0"/>
              </a:defRPr>
            </a:lvl7pPr>
            <a:lvl8pPr marL="3429000" indent="-228600" eaLnBrk="0" fontAlgn="base" hangingPunct="0">
              <a:lnSpc>
                <a:spcPct val="90000"/>
              </a:lnSpc>
              <a:spcBef>
                <a:spcPts val="1800"/>
              </a:spcBef>
              <a:spcAft>
                <a:spcPct val="0"/>
              </a:spcAft>
              <a:buFont typeface="Arial" pitchFamily="34" charset="0"/>
              <a:buChar char="​"/>
              <a:defRPr sz="2800">
                <a:solidFill>
                  <a:schemeClr val="tx1"/>
                </a:solidFill>
                <a:latin typeface="Charles Modern" pitchFamily="34" charset="0"/>
              </a:defRPr>
            </a:lvl8pPr>
            <a:lvl9pPr marL="3886200" indent="-228600" eaLnBrk="0" fontAlgn="base" hangingPunct="0">
              <a:lnSpc>
                <a:spcPct val="90000"/>
              </a:lnSpc>
              <a:spcBef>
                <a:spcPts val="1800"/>
              </a:spcBef>
              <a:spcAft>
                <a:spcPct val="0"/>
              </a:spcAft>
              <a:buFont typeface="Arial" pitchFamily="34" charset="0"/>
              <a:buChar char="​"/>
              <a:defRPr sz="2800">
                <a:solidFill>
                  <a:schemeClr val="tx1"/>
                </a:solidFill>
                <a:latin typeface="Charles Modern" pitchFamily="34" charset="0"/>
              </a:defRPr>
            </a:lvl9pPr>
          </a:lstStyle>
          <a:p>
            <a:pPr eaLnBrk="1" hangingPunct="1">
              <a:lnSpc>
                <a:spcPct val="100000"/>
              </a:lnSpc>
              <a:spcBef>
                <a:spcPct val="50000"/>
              </a:spcBef>
              <a:buClrTx/>
              <a:buSzTx/>
              <a:buFontTx/>
              <a:buNone/>
              <a:defRPr/>
            </a:pPr>
            <a:r>
              <a:rPr kumimoji="1" lang="en-US" altLang="en-US" sz="2200" dirty="0">
                <a:solidFill>
                  <a:schemeClr val="bg1"/>
                </a:solidFill>
                <a:latin typeface="+mn-lt"/>
              </a:rPr>
              <a:t>An informed approach to fixed income investing</a:t>
            </a:r>
            <a:endParaRPr lang="en-US" altLang="en-US" sz="2200" dirty="0">
              <a:solidFill>
                <a:schemeClr val="bg1"/>
              </a:solidFill>
              <a:latin typeface="+mn-lt"/>
            </a:endParaRPr>
          </a:p>
        </p:txBody>
      </p:sp>
      <p:sp>
        <p:nvSpPr>
          <p:cNvPr id="27" name="TextBox 26"/>
          <p:cNvSpPr txBox="1"/>
          <p:nvPr/>
        </p:nvSpPr>
        <p:spPr>
          <a:xfrm rot="5400000">
            <a:off x="6734291" y="3008748"/>
            <a:ext cx="1495095" cy="2067698"/>
          </a:xfrm>
          <a:prstGeom prst="rect">
            <a:avLst/>
          </a:prstGeom>
          <a:noFill/>
        </p:spPr>
        <p:txBody>
          <a:bodyPr vert="vert270" wrap="square" lIns="0" tIns="0" rIns="0" bIns="0"/>
          <a:lstStyle/>
          <a:p>
            <a:pPr fontAlgn="auto">
              <a:spcBef>
                <a:spcPct val="50000"/>
              </a:spcBef>
              <a:spcAft>
                <a:spcPts val="0"/>
              </a:spcAft>
              <a:defRPr/>
            </a:pPr>
            <a:r>
              <a:rPr kumimoji="1" lang="en-US" sz="2200" kern="0" dirty="0">
                <a:solidFill>
                  <a:schemeClr val="bg1"/>
                </a:solidFill>
                <a:ea typeface="+mn-ea"/>
                <a:cs typeface="Charles Modern Light"/>
              </a:rPr>
              <a:t>How to access fixed income at Schwab</a:t>
            </a:r>
          </a:p>
        </p:txBody>
      </p:sp>
      <p:sp>
        <p:nvSpPr>
          <p:cNvPr id="28" name="TextBox 27"/>
          <p:cNvSpPr txBox="1"/>
          <p:nvPr/>
        </p:nvSpPr>
        <p:spPr>
          <a:xfrm rot="5400000">
            <a:off x="9885934" y="2960243"/>
            <a:ext cx="1493667" cy="2164708"/>
          </a:xfrm>
          <a:prstGeom prst="rect">
            <a:avLst/>
          </a:prstGeom>
          <a:noFill/>
        </p:spPr>
        <p:txBody>
          <a:bodyPr vert="vert270" wrap="square" lIns="0" tIns="0" rIns="0" bIns="0"/>
          <a:lstStyle/>
          <a:p>
            <a:pPr fontAlgn="auto">
              <a:spcBef>
                <a:spcPct val="50000"/>
              </a:spcBef>
              <a:spcAft>
                <a:spcPts val="0"/>
              </a:spcAft>
              <a:defRPr/>
            </a:pPr>
            <a:r>
              <a:rPr kumimoji="1" lang="en-US" sz="2200" kern="0" dirty="0">
                <a:solidFill>
                  <a:srgbClr val="FFFFFF"/>
                </a:solidFill>
                <a:ea typeface="+mn-ea"/>
                <a:cs typeface="Charles Modern Light"/>
              </a:rPr>
              <a:t>Next steps you can take</a:t>
            </a:r>
          </a:p>
        </p:txBody>
      </p:sp>
    </p:spTree>
    <p:extLst>
      <p:ext uri="{BB962C8B-B14F-4D97-AF65-F5344CB8AC3E}">
        <p14:creationId xmlns:p14="http://schemas.microsoft.com/office/powerpoint/2010/main" val="119838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8C279B99-A67C-D743-B721-2DE394F5CD45}"/>
              </a:ext>
            </a:extLst>
          </p:cNvPr>
          <p:cNvSpPr>
            <a:spLocks noGrp="1"/>
          </p:cNvSpPr>
          <p:nvPr>
            <p:ph type="ftr" sz="quarter" idx="11"/>
          </p:nvPr>
        </p:nvSpPr>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8A4AE"/>
                </a:solidFill>
                <a:effectLst/>
                <a:uLnTx/>
                <a:uFillTx/>
                <a:latin typeface="Charles Modern"/>
                <a:ea typeface="ＭＳ Ｐゴシック" charset="0"/>
                <a:cs typeface="+mn-cs"/>
              </a:rPr>
              <a:t>©2023 Charles Schwab &amp; Co., Inc. (“Schwab”). All rights reserved. Member SIPC.</a:t>
            </a:r>
          </a:p>
        </p:txBody>
      </p:sp>
      <p:grpSp>
        <p:nvGrpSpPr>
          <p:cNvPr id="3" name="Group 2">
            <a:extLst>
              <a:ext uri="{FF2B5EF4-FFF2-40B4-BE49-F238E27FC236}">
                <a16:creationId xmlns:a16="http://schemas.microsoft.com/office/drawing/2014/main" id="{59F4BD50-B916-4FE3-B8D4-6E38D6A23F2F}"/>
              </a:ext>
            </a:extLst>
          </p:cNvPr>
          <p:cNvGrpSpPr/>
          <p:nvPr/>
        </p:nvGrpSpPr>
        <p:grpSpPr>
          <a:xfrm>
            <a:off x="544148" y="5513984"/>
            <a:ext cx="5757443" cy="830186"/>
            <a:chOff x="729225" y="5758363"/>
            <a:chExt cx="5758943" cy="830402"/>
          </a:xfrm>
        </p:grpSpPr>
        <p:sp>
          <p:nvSpPr>
            <p:cNvPr id="4" name="Text Placeholder 2">
              <a:extLst>
                <a:ext uri="{FF2B5EF4-FFF2-40B4-BE49-F238E27FC236}">
                  <a16:creationId xmlns:a16="http://schemas.microsoft.com/office/drawing/2014/main" id="{119B0A42-AEA2-486A-8931-F068E558DAFD}"/>
                </a:ext>
              </a:extLst>
            </p:cNvPr>
            <p:cNvSpPr txBox="1">
              <a:spLocks/>
            </p:cNvSpPr>
            <p:nvPr/>
          </p:nvSpPr>
          <p:spPr>
            <a:xfrm>
              <a:off x="1548141" y="5759895"/>
              <a:ext cx="4940027" cy="828870"/>
            </a:xfrm>
            <a:prstGeom prst="rect">
              <a:avLst/>
            </a:prstGeom>
            <a:solidFill>
              <a:srgbClr val="FFFFFF"/>
            </a:solidFill>
            <a:ln w="19050" cmpd="sng">
              <a:noFill/>
            </a:ln>
          </p:spPr>
          <p:txBody>
            <a:bodyPr lIns="182832" anchor="ctr"/>
            <a:lstStyle>
              <a:lvl1pPr marL="227013" indent="-227013" algn="l" defTabSz="914400" rtl="0" eaLnBrk="1" latinLnBrk="0" hangingPunct="1">
                <a:lnSpc>
                  <a:spcPct val="95000"/>
                </a:lnSpc>
                <a:spcBef>
                  <a:spcPts val="1000"/>
                </a:spcBef>
                <a:buClr>
                  <a:schemeClr val="bg1"/>
                </a:buClr>
                <a:buSzPct val="80000"/>
                <a:buFont typeface="Wingdings" panose="05000000000000000000" pitchFamily="2" charset="2"/>
                <a:buChar char="§"/>
                <a:defRPr sz="2000" kern="1200">
                  <a:solidFill>
                    <a:schemeClr val="tx2"/>
                  </a:solidFill>
                  <a:latin typeface="+mn-lt"/>
                  <a:ea typeface="+mn-ea"/>
                  <a:cs typeface="+mn-cs"/>
                </a:defRPr>
              </a:lvl1pPr>
              <a:lvl2pPr marL="514350" indent="-225425" algn="l" defTabSz="914400" rtl="0" eaLnBrk="1" latinLnBrk="0" hangingPunct="1">
                <a:lnSpc>
                  <a:spcPct val="95000"/>
                </a:lnSpc>
                <a:spcBef>
                  <a:spcPts val="1000"/>
                </a:spcBef>
                <a:buClr>
                  <a:schemeClr val="bg2"/>
                </a:buClr>
                <a:buFont typeface="Charles Modern" panose="020B0503040503020204" pitchFamily="34" charset="0"/>
                <a:buChar char="–"/>
                <a:defRPr sz="1800" kern="1200">
                  <a:solidFill>
                    <a:schemeClr val="tx2"/>
                  </a:solidFill>
                  <a:latin typeface="+mn-lt"/>
                  <a:ea typeface="+mn-ea"/>
                  <a:cs typeface="+mn-cs"/>
                </a:defRPr>
              </a:lvl2pPr>
              <a:lvl3pPr marL="801688" indent="-228600" algn="l" defTabSz="914400" rtl="0" eaLnBrk="1" latinLnBrk="0" hangingPunct="1">
                <a:lnSpc>
                  <a:spcPct val="95000"/>
                </a:lnSpc>
                <a:spcBef>
                  <a:spcPts val="1000"/>
                </a:spcBef>
                <a:buClr>
                  <a:schemeClr val="bg2"/>
                </a:buClr>
                <a:buFont typeface="Charles Modern" panose="020B0503040503020204" pitchFamily="34" charset="0"/>
                <a:buChar char="–"/>
                <a:defRPr sz="1800" kern="1200">
                  <a:solidFill>
                    <a:schemeClr val="tx2"/>
                  </a:solidFill>
                  <a:latin typeface="+mn-lt"/>
                  <a:ea typeface="+mn-ea"/>
                  <a:cs typeface="+mn-cs"/>
                </a:defRPr>
              </a:lvl3pPr>
              <a:lvl4pPr marL="1588" indent="-1588" algn="l" defTabSz="914400" rtl="0" eaLnBrk="1" latinLnBrk="0" hangingPunct="1">
                <a:lnSpc>
                  <a:spcPct val="95000"/>
                </a:lnSpc>
                <a:spcBef>
                  <a:spcPts val="2400"/>
                </a:spcBef>
                <a:buFont typeface="Arial" panose="020B0604020202020204" pitchFamily="34" charset="0"/>
                <a:buChar char="​"/>
                <a:defRPr sz="2400" kern="1200">
                  <a:solidFill>
                    <a:schemeClr val="tx2"/>
                  </a:solidFill>
                  <a:latin typeface="+mn-lt"/>
                  <a:ea typeface="+mn-ea"/>
                  <a:cs typeface="+mn-cs"/>
                </a:defRPr>
              </a:lvl4pPr>
              <a:lvl5pPr marL="1588" indent="-1588" algn="l" defTabSz="914400" rtl="0" eaLnBrk="1" latinLnBrk="0" hangingPunct="1">
                <a:lnSpc>
                  <a:spcPct val="95000"/>
                </a:lnSpc>
                <a:spcBef>
                  <a:spcPts val="1800"/>
                </a:spcBef>
                <a:buFont typeface="Arial" panose="020B0604020202020204" pitchFamily="34" charset="0"/>
                <a:buChar char="​"/>
                <a:defRPr sz="2800" kern="1200" baseline="0">
                  <a:solidFill>
                    <a:schemeClr val="tx2"/>
                  </a:solidFill>
                  <a:latin typeface="+mn-lt"/>
                  <a:ea typeface="+mn-ea"/>
                  <a:cs typeface="+mn-cs"/>
                </a:defRPr>
              </a:lvl5pPr>
              <a:lvl6pPr marL="0" indent="0" algn="l" defTabSz="914400" rtl="0" eaLnBrk="1" latinLnBrk="0" hangingPunct="1">
                <a:lnSpc>
                  <a:spcPct val="98000"/>
                </a:lnSpc>
                <a:spcBef>
                  <a:spcPts val="0"/>
                </a:spcBef>
                <a:buFont typeface="Arial" panose="020B0604020202020204" pitchFamily="34" charset="0"/>
                <a:buChar char="​"/>
                <a:defRPr sz="1600" kern="1200" baseline="0">
                  <a:solidFill>
                    <a:schemeClr val="tx2"/>
                  </a:solidFill>
                  <a:latin typeface="+mn-lt"/>
                  <a:ea typeface="+mn-ea"/>
                  <a:cs typeface="+mn-cs"/>
                </a:defRPr>
              </a:lvl6pPr>
              <a:lvl7pPr marL="1588" indent="-1588" algn="l" defTabSz="914400" rtl="0" eaLnBrk="1" latinLnBrk="0" hangingPunct="1">
                <a:lnSpc>
                  <a:spcPct val="95000"/>
                </a:lnSpc>
                <a:spcBef>
                  <a:spcPts val="1000"/>
                </a:spcBef>
                <a:buFont typeface="Arial" panose="020B0604020202020204" pitchFamily="34" charset="0"/>
                <a:buChar char="​"/>
                <a:defRPr sz="2000" b="0" kern="1200">
                  <a:solidFill>
                    <a:schemeClr val="bg1"/>
                  </a:solidFill>
                  <a:latin typeface="+mn-lt"/>
                  <a:ea typeface="+mn-ea"/>
                  <a:cs typeface="+mn-cs"/>
                </a:defRPr>
              </a:lvl7pPr>
              <a:lvl8pPr marL="0" indent="1588" algn="l" defTabSz="914400" rtl="0" eaLnBrk="1" latinLnBrk="0" hangingPunct="1">
                <a:lnSpc>
                  <a:spcPct val="95000"/>
                </a:lnSpc>
                <a:spcBef>
                  <a:spcPts val="0"/>
                </a:spcBef>
                <a:buFont typeface="Arial" panose="020B0604020202020204" pitchFamily="34" charset="0"/>
                <a:buChar char="​"/>
                <a:defRPr sz="1800" kern="1200" cap="none" baseline="0">
                  <a:solidFill>
                    <a:schemeClr val="tx2"/>
                  </a:solidFill>
                  <a:latin typeface="+mn-lt"/>
                  <a:ea typeface="+mn-ea"/>
                  <a:cs typeface="+mn-cs"/>
                </a:defRPr>
              </a:lvl8pPr>
              <a:lvl9pPr marL="1588" indent="-1588" algn="l" defTabSz="914400" rtl="0" eaLnBrk="1" latinLnBrk="0" hangingPunct="1">
                <a:lnSpc>
                  <a:spcPct val="50000"/>
                </a:lnSpc>
                <a:spcBef>
                  <a:spcPts val="3000"/>
                </a:spcBef>
                <a:buFont typeface="Arial" panose="020B0604020202020204" pitchFamily="34" charset="0"/>
                <a:buChar char="​"/>
                <a:defRPr sz="5500" kern="1200">
                  <a:solidFill>
                    <a:schemeClr val="bg1"/>
                  </a:solidFill>
                  <a:latin typeface="+mn-lt"/>
                  <a:ea typeface="+mn-ea"/>
                  <a:cs typeface="+mn-cs"/>
                </a:defRPr>
              </a:lvl9pPr>
            </a:lstStyle>
            <a:p>
              <a:pPr marL="0" marR="0" lvl="0" indent="0" algn="l" defTabSz="914126" rtl="0" eaLnBrk="1" fontAlgn="auto" latinLnBrk="0" hangingPunct="1">
                <a:lnSpc>
                  <a:spcPct val="110000"/>
                </a:lnSpc>
                <a:spcBef>
                  <a:spcPts val="1000"/>
                </a:spcBef>
                <a:spcAft>
                  <a:spcPts val="0"/>
                </a:spcAft>
                <a:buClr>
                  <a:srgbClr val="FFFFFF"/>
                </a:buClr>
                <a:buSzPct val="80000"/>
                <a:buFont typeface="Wingdings" panose="05000000000000000000" pitchFamily="2" charset="2"/>
                <a:buNone/>
                <a:tabLst/>
                <a:defRPr/>
              </a:pPr>
              <a:r>
                <a:rPr kumimoji="0" lang="en-US" sz="900" b="0" i="0" u="none" strike="noStrike" kern="1200" cap="none" spc="0" normalizeH="0" baseline="0" noProof="0" dirty="0">
                  <a:ln>
                    <a:noFill/>
                  </a:ln>
                  <a:solidFill>
                    <a:srgbClr val="FFFFFF">
                      <a:lumMod val="50000"/>
                    </a:srgbClr>
                  </a:solidFill>
                  <a:effectLst/>
                  <a:uLnTx/>
                  <a:uFillTx/>
                  <a:latin typeface="Charles Modern"/>
                  <a:ea typeface="+mn-ea"/>
                  <a:cs typeface="+mn-cs"/>
                </a:rPr>
                <a:t>If you are not completely satisfied for any reason, at your request Charles Schwab &amp; Co., Inc. (“Schwab”) or Charles Schwab Bank, SSB ("Schwab Bank") will refund any eligible fee related to your concern within the required timeframes. Schwab reserves the right to change or terminate the guarantee at any time. Go to </a:t>
              </a:r>
              <a:r>
                <a:rPr kumimoji="0" lang="en-US" sz="900" b="1" i="0" u="none" strike="noStrike" kern="1200" cap="none" spc="0" normalizeH="0" baseline="0" noProof="0" dirty="0">
                  <a:ln>
                    <a:noFill/>
                  </a:ln>
                  <a:solidFill>
                    <a:srgbClr val="FFFFFF">
                      <a:lumMod val="50000"/>
                    </a:srgbClr>
                  </a:solidFill>
                  <a:effectLst/>
                  <a:uLnTx/>
                  <a:uFillTx/>
                  <a:latin typeface="Charles Modern"/>
                  <a:ea typeface="+mn-ea"/>
                  <a:cs typeface="+mn-cs"/>
                </a:rPr>
                <a:t>schwab.com/satisfaction </a:t>
              </a:r>
              <a:r>
                <a:rPr kumimoji="0" lang="en-US" sz="900" b="0" i="0" u="none" strike="noStrike" kern="1200" cap="none" spc="0" normalizeH="0" baseline="0" noProof="0" dirty="0">
                  <a:ln>
                    <a:noFill/>
                  </a:ln>
                  <a:solidFill>
                    <a:srgbClr val="FFFFFF">
                      <a:lumMod val="50000"/>
                    </a:srgbClr>
                  </a:solidFill>
                  <a:effectLst/>
                  <a:uLnTx/>
                  <a:uFillTx/>
                  <a:latin typeface="Charles Modern"/>
                  <a:ea typeface="+mn-ea"/>
                  <a:cs typeface="+mn-cs"/>
                </a:rPr>
                <a:t>to learn what’s included and how it works.</a:t>
              </a:r>
            </a:p>
          </p:txBody>
        </p:sp>
        <p:sp>
          <p:nvSpPr>
            <p:cNvPr id="5" name="Rectangle 4">
              <a:extLst>
                <a:ext uri="{FF2B5EF4-FFF2-40B4-BE49-F238E27FC236}">
                  <a16:creationId xmlns:a16="http://schemas.microsoft.com/office/drawing/2014/main" id="{3AA5F25D-DEC2-44E4-AA26-D6406CF82A5A}"/>
                </a:ext>
              </a:extLst>
            </p:cNvPr>
            <p:cNvSpPr/>
            <p:nvPr/>
          </p:nvSpPr>
          <p:spPr>
            <a:xfrm>
              <a:off x="729225" y="5758363"/>
              <a:ext cx="820791" cy="828870"/>
            </a:xfrm>
            <a:prstGeom prst="rect">
              <a:avLst/>
            </a:prstGeom>
            <a:solidFill>
              <a:srgbClr val="425563"/>
            </a:solidFill>
            <a:ln w="6350" cap="flat" cmpd="sng" algn="ctr">
              <a:noFill/>
              <a:prstDash val="solid"/>
              <a:miter lim="800000"/>
            </a:ln>
            <a:effectLst/>
          </p:spPr>
          <p:txBody>
            <a:bodyPr tIns="137124" rtlCol="0" anchor="t"/>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harles Modern"/>
                  <a:ea typeface="ＭＳ Ｐゴシック" charset="0"/>
                  <a:cs typeface="+mn-cs"/>
                </a:rPr>
                <a:t>Satisfaction</a:t>
              </a:r>
              <a:br>
                <a:rPr kumimoji="0" lang="en-US" sz="900" b="1" i="0" u="none" strike="noStrike" kern="0" cap="none" spc="0" normalizeH="0" baseline="0" noProof="0" dirty="0">
                  <a:ln>
                    <a:noFill/>
                  </a:ln>
                  <a:solidFill>
                    <a:srgbClr val="FFFFFF"/>
                  </a:solidFill>
                  <a:effectLst/>
                  <a:uLnTx/>
                  <a:uFillTx/>
                  <a:latin typeface="Charles Modern"/>
                  <a:ea typeface="ＭＳ Ｐゴシック" charset="0"/>
                  <a:cs typeface="+mn-cs"/>
                </a:rPr>
              </a:br>
              <a:r>
                <a:rPr kumimoji="0" lang="en-US" sz="900" b="1" i="0" u="none" strike="noStrike" kern="0" cap="none" spc="0" normalizeH="0" baseline="0" noProof="0" dirty="0">
                  <a:ln>
                    <a:noFill/>
                  </a:ln>
                  <a:solidFill>
                    <a:srgbClr val="FFFFFF"/>
                  </a:solidFill>
                  <a:effectLst/>
                  <a:uLnTx/>
                  <a:uFillTx/>
                  <a:latin typeface="Charles Modern"/>
                  <a:ea typeface="ＭＳ Ｐゴシック" charset="0"/>
                  <a:cs typeface="+mn-cs"/>
                </a:rPr>
                <a:t>Guarantee</a:t>
              </a:r>
            </a:p>
          </p:txBody>
        </p:sp>
      </p:grpSp>
    </p:spTree>
    <p:extLst>
      <p:ext uri="{BB962C8B-B14F-4D97-AF65-F5344CB8AC3E}">
        <p14:creationId xmlns:p14="http://schemas.microsoft.com/office/powerpoint/2010/main" val="22934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10" name="Slide Number Placeholder 1"/>
          <p:cNvSpPr txBox="1">
            <a:spLocks/>
          </p:cNvSpPr>
          <p:nvPr/>
        </p:nvSpPr>
        <p:spPr>
          <a:xfrm>
            <a:off x="11799796" y="6341111"/>
            <a:ext cx="392204" cy="384810"/>
          </a:xfrm>
          <a:prstGeom prst="rect">
            <a:avLst/>
          </a:prstGeom>
          <a:solidFill>
            <a:schemeClr val="bg2"/>
          </a:solidFill>
        </p:spPr>
        <p:txBody>
          <a:bodyPr vert="horz" lIns="0" tIns="0" rIns="0" bIns="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C42D48-3D89-451C-9D14-12E9AAE2BFF0}" type="slidenum">
              <a:rPr lang="en-US" smtClean="0">
                <a:solidFill>
                  <a:srgbClr val="FFFFFF"/>
                </a:solidFill>
              </a:rPr>
              <a:pPr/>
              <a:t>23</a:t>
            </a:fld>
            <a:endParaRPr lang="en-US" dirty="0">
              <a:solidFill>
                <a:srgbClr val="FFFFFF"/>
              </a:solidFill>
            </a:endParaRPr>
          </a:p>
        </p:txBody>
      </p:sp>
      <p:sp>
        <p:nvSpPr>
          <p:cNvPr id="11" name="TextBox 10"/>
          <p:cNvSpPr txBox="1"/>
          <p:nvPr/>
        </p:nvSpPr>
        <p:spPr>
          <a:xfrm>
            <a:off x="7252399" y="6440199"/>
            <a:ext cx="4462724" cy="338554"/>
          </a:xfrm>
          <a:prstGeom prst="rect">
            <a:avLst/>
          </a:prstGeom>
          <a:noFill/>
        </p:spPr>
        <p:txBody>
          <a:bodyPr wrap="square" rtlCol="0">
            <a:spAutoFit/>
          </a:bodyPr>
          <a:lstStyle/>
          <a:p>
            <a:pPr algn="r"/>
            <a:r>
              <a:rPr lang="en-US" sz="800" dirty="0">
                <a:solidFill>
                  <a:schemeClr val="bg1"/>
                </a:solidFill>
              </a:rPr>
              <a:t>©2023 Charles Schwab &amp; Co., Inc. (“Schwab”). All rights reserved. Member SIPC.</a:t>
            </a:r>
          </a:p>
          <a:p>
            <a:pPr algn="r"/>
            <a:endParaRPr lang="en-US" sz="800" dirty="0">
              <a:solidFill>
                <a:srgbClr val="FFFFFF"/>
              </a:solidFill>
            </a:endParaRPr>
          </a:p>
        </p:txBody>
      </p:sp>
      <p:sp>
        <p:nvSpPr>
          <p:cNvPr id="6" name="Title 9"/>
          <p:cNvSpPr txBox="1">
            <a:spLocks noChangeAspect="1"/>
          </p:cNvSpPr>
          <p:nvPr/>
        </p:nvSpPr>
        <p:spPr bwMode="gray">
          <a:xfrm>
            <a:off x="1126477" y="1464871"/>
            <a:ext cx="3434290" cy="3352271"/>
          </a:xfrm>
          <a:prstGeom prst="rect">
            <a:avLst/>
          </a:prstGeom>
          <a:solidFill>
            <a:srgbClr val="00A0DF">
              <a:alpha val="85000"/>
            </a:srgbClr>
          </a:solidFill>
          <a:ln>
            <a:noFill/>
          </a:ln>
        </p:spPr>
        <p:txBody>
          <a:bodyPr lIns="228591" tIns="0" rIns="152394" bIns="0" anchor="b"/>
          <a:lstStyle>
            <a:lvl1pPr eaLnBrk="0" hangingPunct="0">
              <a:lnSpc>
                <a:spcPct val="95000"/>
              </a:lnSpc>
              <a:spcBef>
                <a:spcPts val="888"/>
              </a:spcBef>
              <a:spcAft>
                <a:spcPts val="663"/>
              </a:spcAft>
              <a:buClr>
                <a:srgbClr val="00A0DF"/>
              </a:buClr>
              <a:buFont typeface="Arial" pitchFamily="34" charset="0"/>
              <a:buChar char="•"/>
              <a:defRPr kumimoji="1">
                <a:solidFill>
                  <a:srgbClr val="425563"/>
                </a:solidFill>
                <a:latin typeface="Charles Modern" pitchFamily="34" charset="0"/>
                <a:ea typeface="Geneva"/>
                <a:cs typeface="Charles Modern" pitchFamily="34" charset="0"/>
              </a:defRPr>
            </a:lvl1pPr>
            <a:lvl2pPr marL="382588" indent="-192088" eaLnBrk="0" hangingPunct="0">
              <a:lnSpc>
                <a:spcPct val="95000"/>
              </a:lnSpc>
              <a:spcBef>
                <a:spcPts val="663"/>
              </a:spcBef>
              <a:spcAft>
                <a:spcPts val="225"/>
              </a:spcAft>
              <a:buClr>
                <a:srgbClr val="777777"/>
              </a:buClr>
              <a:buChar char="•"/>
              <a:defRPr kumimoji="1">
                <a:solidFill>
                  <a:srgbClr val="425563"/>
                </a:solidFill>
                <a:latin typeface="Charles Modern" pitchFamily="34" charset="0"/>
                <a:ea typeface="Geneva"/>
                <a:cs typeface="Charles Modern" pitchFamily="34" charset="0"/>
              </a:defRPr>
            </a:lvl2pPr>
            <a:lvl3pPr marL="565150" indent="-182563" eaLnBrk="0" hangingPunct="0">
              <a:lnSpc>
                <a:spcPct val="95000"/>
              </a:lnSpc>
              <a:spcBef>
                <a:spcPts val="438"/>
              </a:spcBef>
              <a:spcAft>
                <a:spcPts val="225"/>
              </a:spcAft>
              <a:buClr>
                <a:srgbClr val="777777"/>
              </a:buClr>
              <a:buChar char="•"/>
              <a:defRPr kumimoji="1">
                <a:solidFill>
                  <a:srgbClr val="425563"/>
                </a:solidFill>
                <a:latin typeface="Charles Modern" pitchFamily="34" charset="0"/>
                <a:ea typeface="Geneva"/>
                <a:cs typeface="Charles Modern" pitchFamily="34" charset="0"/>
              </a:defRPr>
            </a:lvl3pPr>
            <a:lvl4pPr marL="760413" indent="-192088" eaLnBrk="0"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4pPr>
            <a:lvl5pPr marL="949325" indent="-185738" eaLnBrk="0"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5pPr>
            <a:lvl6pPr marL="14065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6pPr>
            <a:lvl7pPr marL="18637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7pPr>
            <a:lvl8pPr marL="23209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8pPr>
            <a:lvl9pPr marL="2778125" indent="-185738" eaLnBrk="0" fontAlgn="base" hangingPunct="0">
              <a:lnSpc>
                <a:spcPct val="95000"/>
              </a:lnSpc>
              <a:spcBef>
                <a:spcPts val="438"/>
              </a:spcBef>
              <a:spcAft>
                <a:spcPts val="225"/>
              </a:spcAft>
              <a:buClr>
                <a:srgbClr val="777777"/>
              </a:buClr>
              <a:buChar char="•"/>
              <a:defRPr kumimoji="1" sz="1500">
                <a:solidFill>
                  <a:srgbClr val="425563"/>
                </a:solidFill>
                <a:latin typeface="Charles Modern" pitchFamily="34" charset="0"/>
                <a:ea typeface="Geneva"/>
                <a:cs typeface="Charles Modern" pitchFamily="34" charset="0"/>
              </a:defRPr>
            </a:lvl9pPr>
          </a:lstStyle>
          <a:p>
            <a:pPr>
              <a:lnSpc>
                <a:spcPct val="100000"/>
              </a:lnSpc>
              <a:spcBef>
                <a:spcPts val="0"/>
              </a:spcBef>
              <a:spcAft>
                <a:spcPts val="0"/>
              </a:spcAft>
              <a:buClrTx/>
              <a:buNone/>
            </a:pPr>
            <a:endParaRPr kumimoji="0" lang="en-US" altLang="en-US" kern="800" dirty="0">
              <a:solidFill>
                <a:srgbClr val="FFFFFF"/>
              </a:solidFill>
              <a:latin typeface="+mn-lt"/>
            </a:endParaRPr>
          </a:p>
          <a:p>
            <a:pPr>
              <a:lnSpc>
                <a:spcPct val="100000"/>
              </a:lnSpc>
              <a:spcBef>
                <a:spcPts val="0"/>
              </a:spcBef>
              <a:spcAft>
                <a:spcPts val="0"/>
              </a:spcAft>
              <a:buClrTx/>
              <a:buNone/>
            </a:pPr>
            <a:endParaRPr kumimoji="0" lang="en-US" altLang="en-US" kern="800" dirty="0">
              <a:solidFill>
                <a:srgbClr val="FFFFFF"/>
              </a:solidFill>
              <a:latin typeface="+mn-lt"/>
            </a:endParaRPr>
          </a:p>
          <a:p>
            <a:pPr>
              <a:lnSpc>
                <a:spcPct val="100000"/>
              </a:lnSpc>
              <a:spcBef>
                <a:spcPts val="0"/>
              </a:spcBef>
              <a:spcAft>
                <a:spcPts val="0"/>
              </a:spcAft>
              <a:buClrTx/>
              <a:buNone/>
            </a:pPr>
            <a:r>
              <a:rPr kumimoji="0" lang="en-US" altLang="en-US" sz="2600" kern="800" dirty="0">
                <a:solidFill>
                  <a:srgbClr val="FFFFFF"/>
                </a:solidFill>
                <a:latin typeface="+mn-lt"/>
              </a:rPr>
              <a:t>To take ownership, investors must </a:t>
            </a:r>
            <a:br>
              <a:rPr kumimoji="0" lang="en-US" altLang="en-US" sz="2600" kern="800" dirty="0">
                <a:solidFill>
                  <a:srgbClr val="FFFFFF"/>
                </a:solidFill>
                <a:latin typeface="+mn-lt"/>
              </a:rPr>
            </a:br>
            <a:r>
              <a:rPr kumimoji="0" lang="en-US" altLang="en-US" sz="2600" kern="800" dirty="0">
                <a:solidFill>
                  <a:srgbClr val="FFFFFF"/>
                </a:solidFill>
                <a:latin typeface="+mn-lt"/>
              </a:rPr>
              <a:t>ask questions </a:t>
            </a:r>
            <a:br>
              <a:rPr kumimoji="0" lang="en-US" altLang="en-US" sz="2600" kern="800" dirty="0">
                <a:solidFill>
                  <a:srgbClr val="FFFFFF"/>
                </a:solidFill>
                <a:latin typeface="+mn-lt"/>
              </a:rPr>
            </a:br>
            <a:r>
              <a:rPr kumimoji="0" lang="en-US" altLang="en-US" sz="2600" kern="800" dirty="0">
                <a:solidFill>
                  <a:srgbClr val="FFFFFF"/>
                </a:solidFill>
                <a:latin typeface="+mn-lt"/>
              </a:rPr>
              <a:t>and be engaged</a:t>
            </a:r>
          </a:p>
          <a:p>
            <a:pPr>
              <a:lnSpc>
                <a:spcPct val="100000"/>
              </a:lnSpc>
              <a:spcBef>
                <a:spcPts val="0"/>
              </a:spcBef>
              <a:spcAft>
                <a:spcPts val="0"/>
              </a:spcAft>
              <a:buClrTx/>
              <a:buNone/>
            </a:pPr>
            <a:endParaRPr kumimoji="0" lang="en-US" altLang="en-US" sz="2400" kern="800" dirty="0">
              <a:solidFill>
                <a:srgbClr val="FFFFFF"/>
              </a:solidFill>
              <a:latin typeface="+mn-lt"/>
            </a:endParaRPr>
          </a:p>
        </p:txBody>
      </p:sp>
      <p:sp>
        <p:nvSpPr>
          <p:cNvPr id="5" name="TextBox 4"/>
          <p:cNvSpPr txBox="1"/>
          <p:nvPr/>
        </p:nvSpPr>
        <p:spPr>
          <a:xfrm>
            <a:off x="14756190" y="4632476"/>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35748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31404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1212725" y="3079037"/>
            <a:ext cx="750032" cy="729459"/>
            <a:chOff x="5835650" y="1905791"/>
            <a:chExt cx="520700" cy="506418"/>
          </a:xfrm>
        </p:grpSpPr>
        <p:sp>
          <p:nvSpPr>
            <p:cNvPr id="17" name="Freeform 5"/>
            <p:cNvSpPr>
              <a:spLocks noEditPoints="1"/>
            </p:cNvSpPr>
            <p:nvPr/>
          </p:nvSpPr>
          <p:spPr bwMode="auto">
            <a:xfrm>
              <a:off x="5835650" y="1905791"/>
              <a:ext cx="520700" cy="506418"/>
            </a:xfrm>
            <a:custGeom>
              <a:avLst/>
              <a:gdLst>
                <a:gd name="T0" fmla="*/ 4106 w 4380"/>
                <a:gd name="T1" fmla="*/ 0 h 4260"/>
                <a:gd name="T2" fmla="*/ 274 w 4380"/>
                <a:gd name="T3" fmla="*/ 0 h 4260"/>
                <a:gd name="T4" fmla="*/ 0 w 4380"/>
                <a:gd name="T5" fmla="*/ 282 h 4260"/>
                <a:gd name="T6" fmla="*/ 0 w 4380"/>
                <a:gd name="T7" fmla="*/ 3294 h 4260"/>
                <a:gd name="T8" fmla="*/ 274 w 4380"/>
                <a:gd name="T9" fmla="*/ 3576 h 4260"/>
                <a:gd name="T10" fmla="*/ 1916 w 4380"/>
                <a:gd name="T11" fmla="*/ 3576 h 4260"/>
                <a:gd name="T12" fmla="*/ 1916 w 4380"/>
                <a:gd name="T13" fmla="*/ 4022 h 4260"/>
                <a:gd name="T14" fmla="*/ 1133 w 4380"/>
                <a:gd name="T15" fmla="*/ 4022 h 4260"/>
                <a:gd name="T16" fmla="*/ 1014 w 4380"/>
                <a:gd name="T17" fmla="*/ 4141 h 4260"/>
                <a:gd name="T18" fmla="*/ 1133 w 4380"/>
                <a:gd name="T19" fmla="*/ 4260 h 4260"/>
                <a:gd name="T20" fmla="*/ 3247 w 4380"/>
                <a:gd name="T21" fmla="*/ 4260 h 4260"/>
                <a:gd name="T22" fmla="*/ 3366 w 4380"/>
                <a:gd name="T23" fmla="*/ 4141 h 4260"/>
                <a:gd name="T24" fmla="*/ 3247 w 4380"/>
                <a:gd name="T25" fmla="*/ 4022 h 4260"/>
                <a:gd name="T26" fmla="*/ 2464 w 4380"/>
                <a:gd name="T27" fmla="*/ 4022 h 4260"/>
                <a:gd name="T28" fmla="*/ 2464 w 4380"/>
                <a:gd name="T29" fmla="*/ 3576 h 4260"/>
                <a:gd name="T30" fmla="*/ 4106 w 4380"/>
                <a:gd name="T31" fmla="*/ 3576 h 4260"/>
                <a:gd name="T32" fmla="*/ 4380 w 4380"/>
                <a:gd name="T33" fmla="*/ 3294 h 4260"/>
                <a:gd name="T34" fmla="*/ 4380 w 4380"/>
                <a:gd name="T35" fmla="*/ 282 h 4260"/>
                <a:gd name="T36" fmla="*/ 4106 w 4380"/>
                <a:gd name="T37" fmla="*/ 0 h 4260"/>
                <a:gd name="T38" fmla="*/ 4056 w 4380"/>
                <a:gd name="T39" fmla="*/ 3357 h 4260"/>
                <a:gd name="T40" fmla="*/ 3509 w 4380"/>
                <a:gd name="T41" fmla="*/ 3357 h 4260"/>
                <a:gd name="T42" fmla="*/ 3509 w 4380"/>
                <a:gd name="T43" fmla="*/ 3244 h 4260"/>
                <a:gd name="T44" fmla="*/ 4056 w 4380"/>
                <a:gd name="T45" fmla="*/ 3244 h 4260"/>
                <a:gd name="T46" fmla="*/ 4056 w 4380"/>
                <a:gd name="T47" fmla="*/ 3357 h 4260"/>
                <a:gd name="T48" fmla="*/ 4110 w 4380"/>
                <a:gd name="T49" fmla="*/ 3104 h 4260"/>
                <a:gd name="T50" fmla="*/ 270 w 4380"/>
                <a:gd name="T51" fmla="*/ 3106 h 4260"/>
                <a:gd name="T52" fmla="*/ 270 w 4380"/>
                <a:gd name="T53" fmla="*/ 272 h 4260"/>
                <a:gd name="T54" fmla="*/ 4110 w 4380"/>
                <a:gd name="T55" fmla="*/ 270 h 4260"/>
                <a:gd name="T56" fmla="*/ 4110 w 4380"/>
                <a:gd name="T57" fmla="*/ 3104 h 4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80" h="4260">
                  <a:moveTo>
                    <a:pt x="4106" y="0"/>
                  </a:moveTo>
                  <a:cubicBezTo>
                    <a:pt x="274" y="0"/>
                    <a:pt x="274" y="0"/>
                    <a:pt x="274" y="0"/>
                  </a:cubicBezTo>
                  <a:cubicBezTo>
                    <a:pt x="122" y="0"/>
                    <a:pt x="0" y="126"/>
                    <a:pt x="0" y="282"/>
                  </a:cubicBezTo>
                  <a:cubicBezTo>
                    <a:pt x="0" y="3294"/>
                    <a:pt x="0" y="3294"/>
                    <a:pt x="0" y="3294"/>
                  </a:cubicBezTo>
                  <a:cubicBezTo>
                    <a:pt x="0" y="3450"/>
                    <a:pt x="122" y="3576"/>
                    <a:pt x="274" y="3576"/>
                  </a:cubicBezTo>
                  <a:cubicBezTo>
                    <a:pt x="1916" y="3576"/>
                    <a:pt x="1916" y="3576"/>
                    <a:pt x="1916" y="3576"/>
                  </a:cubicBezTo>
                  <a:cubicBezTo>
                    <a:pt x="1916" y="4022"/>
                    <a:pt x="1916" y="4022"/>
                    <a:pt x="1916" y="4022"/>
                  </a:cubicBezTo>
                  <a:cubicBezTo>
                    <a:pt x="1133" y="4022"/>
                    <a:pt x="1133" y="4022"/>
                    <a:pt x="1133" y="4022"/>
                  </a:cubicBezTo>
                  <a:cubicBezTo>
                    <a:pt x="1067" y="4022"/>
                    <a:pt x="1014" y="4076"/>
                    <a:pt x="1014" y="4141"/>
                  </a:cubicBezTo>
                  <a:cubicBezTo>
                    <a:pt x="1014" y="4207"/>
                    <a:pt x="1067" y="4260"/>
                    <a:pt x="1133" y="4260"/>
                  </a:cubicBezTo>
                  <a:cubicBezTo>
                    <a:pt x="3247" y="4260"/>
                    <a:pt x="3247" y="4260"/>
                    <a:pt x="3247" y="4260"/>
                  </a:cubicBezTo>
                  <a:cubicBezTo>
                    <a:pt x="3313" y="4260"/>
                    <a:pt x="3366" y="4207"/>
                    <a:pt x="3366" y="4141"/>
                  </a:cubicBezTo>
                  <a:cubicBezTo>
                    <a:pt x="3366" y="4076"/>
                    <a:pt x="3313" y="4022"/>
                    <a:pt x="3247" y="4022"/>
                  </a:cubicBezTo>
                  <a:cubicBezTo>
                    <a:pt x="2464" y="4022"/>
                    <a:pt x="2464" y="4022"/>
                    <a:pt x="2464" y="4022"/>
                  </a:cubicBezTo>
                  <a:cubicBezTo>
                    <a:pt x="2464" y="3576"/>
                    <a:pt x="2464" y="3576"/>
                    <a:pt x="2464" y="3576"/>
                  </a:cubicBezTo>
                  <a:cubicBezTo>
                    <a:pt x="4106" y="3576"/>
                    <a:pt x="4106" y="3576"/>
                    <a:pt x="4106" y="3576"/>
                  </a:cubicBezTo>
                  <a:cubicBezTo>
                    <a:pt x="4257" y="3576"/>
                    <a:pt x="4380" y="3450"/>
                    <a:pt x="4380" y="3294"/>
                  </a:cubicBezTo>
                  <a:cubicBezTo>
                    <a:pt x="4380" y="282"/>
                    <a:pt x="4380" y="282"/>
                    <a:pt x="4380" y="282"/>
                  </a:cubicBezTo>
                  <a:cubicBezTo>
                    <a:pt x="4380" y="126"/>
                    <a:pt x="4257" y="0"/>
                    <a:pt x="4106" y="0"/>
                  </a:cubicBezTo>
                  <a:close/>
                  <a:moveTo>
                    <a:pt x="4056" y="3357"/>
                  </a:moveTo>
                  <a:cubicBezTo>
                    <a:pt x="3509" y="3357"/>
                    <a:pt x="3509" y="3357"/>
                    <a:pt x="3509" y="3357"/>
                  </a:cubicBezTo>
                  <a:cubicBezTo>
                    <a:pt x="3509" y="3244"/>
                    <a:pt x="3509" y="3244"/>
                    <a:pt x="3509" y="3244"/>
                  </a:cubicBezTo>
                  <a:cubicBezTo>
                    <a:pt x="4056" y="3244"/>
                    <a:pt x="4056" y="3244"/>
                    <a:pt x="4056" y="3244"/>
                  </a:cubicBezTo>
                  <a:lnTo>
                    <a:pt x="4056" y="3357"/>
                  </a:lnTo>
                  <a:close/>
                  <a:moveTo>
                    <a:pt x="4110" y="3104"/>
                  </a:moveTo>
                  <a:cubicBezTo>
                    <a:pt x="270" y="3106"/>
                    <a:pt x="270" y="3106"/>
                    <a:pt x="270" y="3106"/>
                  </a:cubicBezTo>
                  <a:cubicBezTo>
                    <a:pt x="270" y="272"/>
                    <a:pt x="270" y="272"/>
                    <a:pt x="270" y="272"/>
                  </a:cubicBezTo>
                  <a:cubicBezTo>
                    <a:pt x="4110" y="270"/>
                    <a:pt x="4110" y="270"/>
                    <a:pt x="4110" y="270"/>
                  </a:cubicBezTo>
                  <a:lnTo>
                    <a:pt x="4110" y="310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 name="Group 1"/>
            <p:cNvGrpSpPr/>
            <p:nvPr/>
          </p:nvGrpSpPr>
          <p:grpSpPr>
            <a:xfrm>
              <a:off x="5946589" y="2083012"/>
              <a:ext cx="298721" cy="64321"/>
              <a:chOff x="5946589" y="2083012"/>
              <a:chExt cx="298721" cy="64321"/>
            </a:xfrm>
          </p:grpSpPr>
          <p:sp>
            <p:nvSpPr>
              <p:cNvPr id="18" name="Freeform 6"/>
              <p:cNvSpPr>
                <a:spLocks/>
              </p:cNvSpPr>
              <p:nvPr/>
            </p:nvSpPr>
            <p:spPr bwMode="auto">
              <a:xfrm>
                <a:off x="5946589" y="2083012"/>
                <a:ext cx="93640" cy="64321"/>
              </a:xfrm>
              <a:custGeom>
                <a:avLst/>
                <a:gdLst>
                  <a:gd name="T0" fmla="*/ 121 w 788"/>
                  <a:gd name="T1" fmla="*/ 466 h 541"/>
                  <a:gd name="T2" fmla="*/ 222 w 788"/>
                  <a:gd name="T3" fmla="*/ 541 h 541"/>
                  <a:gd name="T4" fmla="*/ 222 w 788"/>
                  <a:gd name="T5" fmla="*/ 541 h 541"/>
                  <a:gd name="T6" fmla="*/ 323 w 788"/>
                  <a:gd name="T7" fmla="*/ 465 h 541"/>
                  <a:gd name="T8" fmla="*/ 356 w 788"/>
                  <a:gd name="T9" fmla="*/ 351 h 541"/>
                  <a:gd name="T10" fmla="*/ 391 w 788"/>
                  <a:gd name="T11" fmla="*/ 183 h 541"/>
                  <a:gd name="T12" fmla="*/ 394 w 788"/>
                  <a:gd name="T13" fmla="*/ 183 h 541"/>
                  <a:gd name="T14" fmla="*/ 428 w 788"/>
                  <a:gd name="T15" fmla="*/ 351 h 541"/>
                  <a:gd name="T16" fmla="*/ 458 w 788"/>
                  <a:gd name="T17" fmla="*/ 463 h 541"/>
                  <a:gd name="T18" fmla="*/ 560 w 788"/>
                  <a:gd name="T19" fmla="*/ 541 h 541"/>
                  <a:gd name="T20" fmla="*/ 660 w 788"/>
                  <a:gd name="T21" fmla="*/ 467 h 541"/>
                  <a:gd name="T22" fmla="*/ 773 w 788"/>
                  <a:gd name="T23" fmla="*/ 99 h 541"/>
                  <a:gd name="T24" fmla="*/ 700 w 788"/>
                  <a:gd name="T25" fmla="*/ 0 h 541"/>
                  <a:gd name="T26" fmla="*/ 625 w 788"/>
                  <a:gd name="T27" fmla="*/ 60 h 541"/>
                  <a:gd name="T28" fmla="*/ 592 w 788"/>
                  <a:gd name="T29" fmla="*/ 215 h 541"/>
                  <a:gd name="T30" fmla="*/ 561 w 788"/>
                  <a:gd name="T31" fmla="*/ 400 h 541"/>
                  <a:gd name="T32" fmla="*/ 559 w 788"/>
                  <a:gd name="T33" fmla="*/ 400 h 541"/>
                  <a:gd name="T34" fmla="*/ 519 w 788"/>
                  <a:gd name="T35" fmla="*/ 216 h 541"/>
                  <a:gd name="T36" fmla="*/ 479 w 788"/>
                  <a:gd name="T37" fmla="*/ 58 h 541"/>
                  <a:gd name="T38" fmla="*/ 405 w 788"/>
                  <a:gd name="T39" fmla="*/ 0 h 541"/>
                  <a:gd name="T40" fmla="*/ 391 w 788"/>
                  <a:gd name="T41" fmla="*/ 0 h 541"/>
                  <a:gd name="T42" fmla="*/ 317 w 788"/>
                  <a:gd name="T43" fmla="*/ 57 h 541"/>
                  <a:gd name="T44" fmla="*/ 274 w 788"/>
                  <a:gd name="T45" fmla="*/ 222 h 541"/>
                  <a:gd name="T46" fmla="*/ 234 w 788"/>
                  <a:gd name="T47" fmla="*/ 400 h 541"/>
                  <a:gd name="T48" fmla="*/ 232 w 788"/>
                  <a:gd name="T49" fmla="*/ 400 h 541"/>
                  <a:gd name="T50" fmla="*/ 201 w 788"/>
                  <a:gd name="T51" fmla="*/ 221 h 541"/>
                  <a:gd name="T52" fmla="*/ 170 w 788"/>
                  <a:gd name="T53" fmla="*/ 62 h 541"/>
                  <a:gd name="T54" fmla="*/ 95 w 788"/>
                  <a:gd name="T55" fmla="*/ 0 h 541"/>
                  <a:gd name="T56" fmla="*/ 88 w 788"/>
                  <a:gd name="T57" fmla="*/ 0 h 541"/>
                  <a:gd name="T58" fmla="*/ 14 w 788"/>
                  <a:gd name="T59" fmla="*/ 98 h 541"/>
                  <a:gd name="T60" fmla="*/ 121 w 788"/>
                  <a:gd name="T61" fmla="*/ 466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8" h="541">
                    <a:moveTo>
                      <a:pt x="121" y="466"/>
                    </a:moveTo>
                    <a:cubicBezTo>
                      <a:pt x="134" y="511"/>
                      <a:pt x="176" y="541"/>
                      <a:pt x="222" y="541"/>
                    </a:cubicBezTo>
                    <a:cubicBezTo>
                      <a:pt x="222" y="541"/>
                      <a:pt x="222" y="541"/>
                      <a:pt x="222" y="541"/>
                    </a:cubicBezTo>
                    <a:cubicBezTo>
                      <a:pt x="269" y="541"/>
                      <a:pt x="311" y="510"/>
                      <a:pt x="323" y="465"/>
                    </a:cubicBezTo>
                    <a:cubicBezTo>
                      <a:pt x="356" y="351"/>
                      <a:pt x="356" y="351"/>
                      <a:pt x="356" y="351"/>
                    </a:cubicBezTo>
                    <a:cubicBezTo>
                      <a:pt x="370" y="300"/>
                      <a:pt x="382" y="250"/>
                      <a:pt x="391" y="183"/>
                    </a:cubicBezTo>
                    <a:cubicBezTo>
                      <a:pt x="394" y="183"/>
                      <a:pt x="394" y="183"/>
                      <a:pt x="394" y="183"/>
                    </a:cubicBezTo>
                    <a:cubicBezTo>
                      <a:pt x="405" y="249"/>
                      <a:pt x="415" y="298"/>
                      <a:pt x="428" y="351"/>
                    </a:cubicBezTo>
                    <a:cubicBezTo>
                      <a:pt x="458" y="463"/>
                      <a:pt x="458" y="463"/>
                      <a:pt x="458" y="463"/>
                    </a:cubicBezTo>
                    <a:cubicBezTo>
                      <a:pt x="470" y="509"/>
                      <a:pt x="512" y="541"/>
                      <a:pt x="560" y="541"/>
                    </a:cubicBezTo>
                    <a:cubicBezTo>
                      <a:pt x="606" y="541"/>
                      <a:pt x="647" y="511"/>
                      <a:pt x="660" y="467"/>
                    </a:cubicBezTo>
                    <a:cubicBezTo>
                      <a:pt x="773" y="99"/>
                      <a:pt x="773" y="99"/>
                      <a:pt x="773" y="99"/>
                    </a:cubicBezTo>
                    <a:cubicBezTo>
                      <a:pt x="788" y="49"/>
                      <a:pt x="751" y="0"/>
                      <a:pt x="700" y="0"/>
                    </a:cubicBezTo>
                    <a:cubicBezTo>
                      <a:pt x="664" y="0"/>
                      <a:pt x="633" y="25"/>
                      <a:pt x="625" y="60"/>
                    </a:cubicBezTo>
                    <a:cubicBezTo>
                      <a:pt x="592" y="215"/>
                      <a:pt x="592" y="215"/>
                      <a:pt x="592" y="215"/>
                    </a:cubicBezTo>
                    <a:cubicBezTo>
                      <a:pt x="580" y="277"/>
                      <a:pt x="569" y="338"/>
                      <a:pt x="561" y="400"/>
                    </a:cubicBezTo>
                    <a:cubicBezTo>
                      <a:pt x="559" y="400"/>
                      <a:pt x="559" y="400"/>
                      <a:pt x="559" y="400"/>
                    </a:cubicBezTo>
                    <a:cubicBezTo>
                      <a:pt x="548" y="338"/>
                      <a:pt x="533" y="277"/>
                      <a:pt x="519" y="216"/>
                    </a:cubicBezTo>
                    <a:cubicBezTo>
                      <a:pt x="479" y="58"/>
                      <a:pt x="479" y="58"/>
                      <a:pt x="479" y="58"/>
                    </a:cubicBezTo>
                    <a:cubicBezTo>
                      <a:pt x="471" y="24"/>
                      <a:pt x="440" y="0"/>
                      <a:pt x="405" y="0"/>
                    </a:cubicBezTo>
                    <a:cubicBezTo>
                      <a:pt x="391" y="0"/>
                      <a:pt x="391" y="0"/>
                      <a:pt x="391" y="0"/>
                    </a:cubicBezTo>
                    <a:cubicBezTo>
                      <a:pt x="356" y="0"/>
                      <a:pt x="326" y="23"/>
                      <a:pt x="317" y="57"/>
                    </a:cubicBezTo>
                    <a:cubicBezTo>
                      <a:pt x="274" y="222"/>
                      <a:pt x="274" y="222"/>
                      <a:pt x="274" y="222"/>
                    </a:cubicBezTo>
                    <a:cubicBezTo>
                      <a:pt x="261" y="276"/>
                      <a:pt x="245" y="338"/>
                      <a:pt x="234" y="400"/>
                    </a:cubicBezTo>
                    <a:cubicBezTo>
                      <a:pt x="232" y="400"/>
                      <a:pt x="232" y="400"/>
                      <a:pt x="232" y="400"/>
                    </a:cubicBezTo>
                    <a:cubicBezTo>
                      <a:pt x="223" y="338"/>
                      <a:pt x="212" y="278"/>
                      <a:pt x="201" y="221"/>
                    </a:cubicBezTo>
                    <a:cubicBezTo>
                      <a:pt x="170" y="62"/>
                      <a:pt x="170" y="62"/>
                      <a:pt x="170" y="62"/>
                    </a:cubicBezTo>
                    <a:cubicBezTo>
                      <a:pt x="163" y="26"/>
                      <a:pt x="131" y="0"/>
                      <a:pt x="95" y="0"/>
                    </a:cubicBezTo>
                    <a:cubicBezTo>
                      <a:pt x="88" y="0"/>
                      <a:pt x="88" y="0"/>
                      <a:pt x="88" y="0"/>
                    </a:cubicBezTo>
                    <a:cubicBezTo>
                      <a:pt x="37" y="0"/>
                      <a:pt x="0" y="49"/>
                      <a:pt x="14" y="98"/>
                    </a:cubicBezTo>
                    <a:lnTo>
                      <a:pt x="121" y="466"/>
                    </a:lnTo>
                    <a:close/>
                  </a:path>
                </a:pathLst>
              </a:custGeom>
              <a:solidFill>
                <a:srgbClr val="00A0DF"/>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
              <p:cNvSpPr>
                <a:spLocks/>
              </p:cNvSpPr>
              <p:nvPr/>
            </p:nvSpPr>
            <p:spPr bwMode="auto">
              <a:xfrm>
                <a:off x="6049029" y="2083012"/>
                <a:ext cx="93690" cy="64321"/>
              </a:xfrm>
              <a:custGeom>
                <a:avLst/>
                <a:gdLst>
                  <a:gd name="T0" fmla="*/ 121 w 788"/>
                  <a:gd name="T1" fmla="*/ 466 h 541"/>
                  <a:gd name="T2" fmla="*/ 222 w 788"/>
                  <a:gd name="T3" fmla="*/ 541 h 541"/>
                  <a:gd name="T4" fmla="*/ 223 w 788"/>
                  <a:gd name="T5" fmla="*/ 541 h 541"/>
                  <a:gd name="T6" fmla="*/ 324 w 788"/>
                  <a:gd name="T7" fmla="*/ 465 h 541"/>
                  <a:gd name="T8" fmla="*/ 356 w 788"/>
                  <a:gd name="T9" fmla="*/ 351 h 541"/>
                  <a:gd name="T10" fmla="*/ 392 w 788"/>
                  <a:gd name="T11" fmla="*/ 183 h 541"/>
                  <a:gd name="T12" fmla="*/ 394 w 788"/>
                  <a:gd name="T13" fmla="*/ 183 h 541"/>
                  <a:gd name="T14" fmla="*/ 428 w 788"/>
                  <a:gd name="T15" fmla="*/ 351 h 541"/>
                  <a:gd name="T16" fmla="*/ 458 w 788"/>
                  <a:gd name="T17" fmla="*/ 463 h 541"/>
                  <a:gd name="T18" fmla="*/ 560 w 788"/>
                  <a:gd name="T19" fmla="*/ 541 h 541"/>
                  <a:gd name="T20" fmla="*/ 660 w 788"/>
                  <a:gd name="T21" fmla="*/ 467 h 541"/>
                  <a:gd name="T22" fmla="*/ 773 w 788"/>
                  <a:gd name="T23" fmla="*/ 99 h 541"/>
                  <a:gd name="T24" fmla="*/ 700 w 788"/>
                  <a:gd name="T25" fmla="*/ 0 h 541"/>
                  <a:gd name="T26" fmla="*/ 626 w 788"/>
                  <a:gd name="T27" fmla="*/ 60 h 541"/>
                  <a:gd name="T28" fmla="*/ 592 w 788"/>
                  <a:gd name="T29" fmla="*/ 215 h 541"/>
                  <a:gd name="T30" fmla="*/ 561 w 788"/>
                  <a:gd name="T31" fmla="*/ 400 h 541"/>
                  <a:gd name="T32" fmla="*/ 559 w 788"/>
                  <a:gd name="T33" fmla="*/ 400 h 541"/>
                  <a:gd name="T34" fmla="*/ 519 w 788"/>
                  <a:gd name="T35" fmla="*/ 216 h 541"/>
                  <a:gd name="T36" fmla="*/ 479 w 788"/>
                  <a:gd name="T37" fmla="*/ 58 h 541"/>
                  <a:gd name="T38" fmla="*/ 405 w 788"/>
                  <a:gd name="T39" fmla="*/ 0 h 541"/>
                  <a:gd name="T40" fmla="*/ 391 w 788"/>
                  <a:gd name="T41" fmla="*/ 0 h 541"/>
                  <a:gd name="T42" fmla="*/ 317 w 788"/>
                  <a:gd name="T43" fmla="*/ 57 h 541"/>
                  <a:gd name="T44" fmla="*/ 274 w 788"/>
                  <a:gd name="T45" fmla="*/ 222 h 541"/>
                  <a:gd name="T46" fmla="*/ 234 w 788"/>
                  <a:gd name="T47" fmla="*/ 400 h 541"/>
                  <a:gd name="T48" fmla="*/ 232 w 788"/>
                  <a:gd name="T49" fmla="*/ 400 h 541"/>
                  <a:gd name="T50" fmla="*/ 201 w 788"/>
                  <a:gd name="T51" fmla="*/ 221 h 541"/>
                  <a:gd name="T52" fmla="*/ 170 w 788"/>
                  <a:gd name="T53" fmla="*/ 62 h 541"/>
                  <a:gd name="T54" fmla="*/ 95 w 788"/>
                  <a:gd name="T55" fmla="*/ 0 h 541"/>
                  <a:gd name="T56" fmla="*/ 88 w 788"/>
                  <a:gd name="T57" fmla="*/ 0 h 541"/>
                  <a:gd name="T58" fmla="*/ 15 w 788"/>
                  <a:gd name="T59" fmla="*/ 98 h 541"/>
                  <a:gd name="T60" fmla="*/ 121 w 788"/>
                  <a:gd name="T61" fmla="*/ 466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8" h="541">
                    <a:moveTo>
                      <a:pt x="121" y="466"/>
                    </a:moveTo>
                    <a:cubicBezTo>
                      <a:pt x="135" y="511"/>
                      <a:pt x="176" y="541"/>
                      <a:pt x="222" y="541"/>
                    </a:cubicBezTo>
                    <a:cubicBezTo>
                      <a:pt x="223" y="541"/>
                      <a:pt x="223" y="541"/>
                      <a:pt x="223" y="541"/>
                    </a:cubicBezTo>
                    <a:cubicBezTo>
                      <a:pt x="269" y="541"/>
                      <a:pt x="311" y="510"/>
                      <a:pt x="324" y="465"/>
                    </a:cubicBezTo>
                    <a:cubicBezTo>
                      <a:pt x="356" y="351"/>
                      <a:pt x="356" y="351"/>
                      <a:pt x="356" y="351"/>
                    </a:cubicBezTo>
                    <a:cubicBezTo>
                      <a:pt x="371" y="300"/>
                      <a:pt x="382" y="250"/>
                      <a:pt x="392" y="183"/>
                    </a:cubicBezTo>
                    <a:cubicBezTo>
                      <a:pt x="394" y="183"/>
                      <a:pt x="394" y="183"/>
                      <a:pt x="394" y="183"/>
                    </a:cubicBezTo>
                    <a:cubicBezTo>
                      <a:pt x="405" y="249"/>
                      <a:pt x="415" y="298"/>
                      <a:pt x="428" y="351"/>
                    </a:cubicBezTo>
                    <a:cubicBezTo>
                      <a:pt x="458" y="463"/>
                      <a:pt x="458" y="463"/>
                      <a:pt x="458" y="463"/>
                    </a:cubicBezTo>
                    <a:cubicBezTo>
                      <a:pt x="471" y="509"/>
                      <a:pt x="512" y="541"/>
                      <a:pt x="560" y="541"/>
                    </a:cubicBezTo>
                    <a:cubicBezTo>
                      <a:pt x="606" y="541"/>
                      <a:pt x="647" y="511"/>
                      <a:pt x="660" y="467"/>
                    </a:cubicBezTo>
                    <a:cubicBezTo>
                      <a:pt x="773" y="99"/>
                      <a:pt x="773" y="99"/>
                      <a:pt x="773" y="99"/>
                    </a:cubicBezTo>
                    <a:cubicBezTo>
                      <a:pt x="788" y="49"/>
                      <a:pt x="752" y="0"/>
                      <a:pt x="700" y="0"/>
                    </a:cubicBezTo>
                    <a:cubicBezTo>
                      <a:pt x="664" y="0"/>
                      <a:pt x="633" y="25"/>
                      <a:pt x="626" y="60"/>
                    </a:cubicBezTo>
                    <a:cubicBezTo>
                      <a:pt x="592" y="215"/>
                      <a:pt x="592" y="215"/>
                      <a:pt x="592" y="215"/>
                    </a:cubicBezTo>
                    <a:cubicBezTo>
                      <a:pt x="580" y="277"/>
                      <a:pt x="569" y="338"/>
                      <a:pt x="561" y="400"/>
                    </a:cubicBezTo>
                    <a:cubicBezTo>
                      <a:pt x="559" y="400"/>
                      <a:pt x="559" y="400"/>
                      <a:pt x="559" y="400"/>
                    </a:cubicBezTo>
                    <a:cubicBezTo>
                      <a:pt x="548" y="338"/>
                      <a:pt x="533" y="277"/>
                      <a:pt x="519" y="216"/>
                    </a:cubicBezTo>
                    <a:cubicBezTo>
                      <a:pt x="479" y="58"/>
                      <a:pt x="479" y="58"/>
                      <a:pt x="479" y="58"/>
                    </a:cubicBezTo>
                    <a:cubicBezTo>
                      <a:pt x="471" y="24"/>
                      <a:pt x="440" y="0"/>
                      <a:pt x="405" y="0"/>
                    </a:cubicBezTo>
                    <a:cubicBezTo>
                      <a:pt x="391" y="0"/>
                      <a:pt x="391" y="0"/>
                      <a:pt x="391" y="0"/>
                    </a:cubicBezTo>
                    <a:cubicBezTo>
                      <a:pt x="356" y="0"/>
                      <a:pt x="326" y="23"/>
                      <a:pt x="317" y="57"/>
                    </a:cubicBezTo>
                    <a:cubicBezTo>
                      <a:pt x="274" y="222"/>
                      <a:pt x="274" y="222"/>
                      <a:pt x="274" y="222"/>
                    </a:cubicBezTo>
                    <a:cubicBezTo>
                      <a:pt x="261" y="276"/>
                      <a:pt x="245" y="338"/>
                      <a:pt x="234" y="400"/>
                    </a:cubicBezTo>
                    <a:cubicBezTo>
                      <a:pt x="232" y="400"/>
                      <a:pt x="232" y="400"/>
                      <a:pt x="232" y="400"/>
                    </a:cubicBezTo>
                    <a:cubicBezTo>
                      <a:pt x="223" y="338"/>
                      <a:pt x="212" y="278"/>
                      <a:pt x="201" y="221"/>
                    </a:cubicBezTo>
                    <a:cubicBezTo>
                      <a:pt x="170" y="62"/>
                      <a:pt x="170" y="62"/>
                      <a:pt x="170" y="62"/>
                    </a:cubicBezTo>
                    <a:cubicBezTo>
                      <a:pt x="163" y="26"/>
                      <a:pt x="132" y="0"/>
                      <a:pt x="95" y="0"/>
                    </a:cubicBezTo>
                    <a:cubicBezTo>
                      <a:pt x="88" y="0"/>
                      <a:pt x="88" y="0"/>
                      <a:pt x="88" y="0"/>
                    </a:cubicBezTo>
                    <a:cubicBezTo>
                      <a:pt x="37" y="0"/>
                      <a:pt x="0" y="49"/>
                      <a:pt x="15" y="98"/>
                    </a:cubicBezTo>
                    <a:lnTo>
                      <a:pt x="121" y="466"/>
                    </a:lnTo>
                    <a:close/>
                  </a:path>
                </a:pathLst>
              </a:custGeom>
              <a:solidFill>
                <a:srgbClr val="00A0DF"/>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
              <p:cNvSpPr>
                <a:spLocks/>
              </p:cNvSpPr>
              <p:nvPr/>
            </p:nvSpPr>
            <p:spPr bwMode="auto">
              <a:xfrm>
                <a:off x="6151620" y="2083012"/>
                <a:ext cx="93690" cy="64321"/>
              </a:xfrm>
              <a:custGeom>
                <a:avLst/>
                <a:gdLst>
                  <a:gd name="T0" fmla="*/ 121 w 788"/>
                  <a:gd name="T1" fmla="*/ 466 h 541"/>
                  <a:gd name="T2" fmla="*/ 222 w 788"/>
                  <a:gd name="T3" fmla="*/ 541 h 541"/>
                  <a:gd name="T4" fmla="*/ 222 w 788"/>
                  <a:gd name="T5" fmla="*/ 541 h 541"/>
                  <a:gd name="T6" fmla="*/ 323 w 788"/>
                  <a:gd name="T7" fmla="*/ 465 h 541"/>
                  <a:gd name="T8" fmla="*/ 355 w 788"/>
                  <a:gd name="T9" fmla="*/ 351 h 541"/>
                  <a:gd name="T10" fmla="*/ 391 w 788"/>
                  <a:gd name="T11" fmla="*/ 183 h 541"/>
                  <a:gd name="T12" fmla="*/ 393 w 788"/>
                  <a:gd name="T13" fmla="*/ 183 h 541"/>
                  <a:gd name="T14" fmla="*/ 427 w 788"/>
                  <a:gd name="T15" fmla="*/ 351 h 541"/>
                  <a:gd name="T16" fmla="*/ 457 w 788"/>
                  <a:gd name="T17" fmla="*/ 463 h 541"/>
                  <a:gd name="T18" fmla="*/ 559 w 788"/>
                  <a:gd name="T19" fmla="*/ 541 h 541"/>
                  <a:gd name="T20" fmla="*/ 659 w 788"/>
                  <a:gd name="T21" fmla="*/ 467 h 541"/>
                  <a:gd name="T22" fmla="*/ 772 w 788"/>
                  <a:gd name="T23" fmla="*/ 99 h 541"/>
                  <a:gd name="T24" fmla="*/ 699 w 788"/>
                  <a:gd name="T25" fmla="*/ 0 h 541"/>
                  <a:gd name="T26" fmla="*/ 625 w 788"/>
                  <a:gd name="T27" fmla="*/ 60 h 541"/>
                  <a:gd name="T28" fmla="*/ 591 w 788"/>
                  <a:gd name="T29" fmla="*/ 215 h 541"/>
                  <a:gd name="T30" fmla="*/ 560 w 788"/>
                  <a:gd name="T31" fmla="*/ 400 h 541"/>
                  <a:gd name="T32" fmla="*/ 558 w 788"/>
                  <a:gd name="T33" fmla="*/ 400 h 541"/>
                  <a:gd name="T34" fmla="*/ 518 w 788"/>
                  <a:gd name="T35" fmla="*/ 216 h 541"/>
                  <a:gd name="T36" fmla="*/ 478 w 788"/>
                  <a:gd name="T37" fmla="*/ 58 h 541"/>
                  <a:gd name="T38" fmla="*/ 404 w 788"/>
                  <a:gd name="T39" fmla="*/ 0 h 541"/>
                  <a:gd name="T40" fmla="*/ 390 w 788"/>
                  <a:gd name="T41" fmla="*/ 0 h 541"/>
                  <a:gd name="T42" fmla="*/ 316 w 788"/>
                  <a:gd name="T43" fmla="*/ 57 h 541"/>
                  <a:gd name="T44" fmla="*/ 273 w 788"/>
                  <a:gd name="T45" fmla="*/ 222 h 541"/>
                  <a:gd name="T46" fmla="*/ 233 w 788"/>
                  <a:gd name="T47" fmla="*/ 400 h 541"/>
                  <a:gd name="T48" fmla="*/ 231 w 788"/>
                  <a:gd name="T49" fmla="*/ 400 h 541"/>
                  <a:gd name="T50" fmla="*/ 200 w 788"/>
                  <a:gd name="T51" fmla="*/ 221 h 541"/>
                  <a:gd name="T52" fmla="*/ 169 w 788"/>
                  <a:gd name="T53" fmla="*/ 62 h 541"/>
                  <a:gd name="T54" fmla="*/ 94 w 788"/>
                  <a:gd name="T55" fmla="*/ 0 h 541"/>
                  <a:gd name="T56" fmla="*/ 87 w 788"/>
                  <a:gd name="T57" fmla="*/ 0 h 541"/>
                  <a:gd name="T58" fmla="*/ 14 w 788"/>
                  <a:gd name="T59" fmla="*/ 98 h 541"/>
                  <a:gd name="T60" fmla="*/ 121 w 788"/>
                  <a:gd name="T61" fmla="*/ 466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8" h="541">
                    <a:moveTo>
                      <a:pt x="121" y="466"/>
                    </a:moveTo>
                    <a:cubicBezTo>
                      <a:pt x="134" y="511"/>
                      <a:pt x="175" y="541"/>
                      <a:pt x="222" y="541"/>
                    </a:cubicBezTo>
                    <a:cubicBezTo>
                      <a:pt x="222" y="541"/>
                      <a:pt x="222" y="541"/>
                      <a:pt x="222" y="541"/>
                    </a:cubicBezTo>
                    <a:cubicBezTo>
                      <a:pt x="269" y="541"/>
                      <a:pt x="310" y="510"/>
                      <a:pt x="323" y="465"/>
                    </a:cubicBezTo>
                    <a:cubicBezTo>
                      <a:pt x="355" y="351"/>
                      <a:pt x="355" y="351"/>
                      <a:pt x="355" y="351"/>
                    </a:cubicBezTo>
                    <a:cubicBezTo>
                      <a:pt x="370" y="300"/>
                      <a:pt x="381" y="250"/>
                      <a:pt x="391" y="183"/>
                    </a:cubicBezTo>
                    <a:cubicBezTo>
                      <a:pt x="393" y="183"/>
                      <a:pt x="393" y="183"/>
                      <a:pt x="393" y="183"/>
                    </a:cubicBezTo>
                    <a:cubicBezTo>
                      <a:pt x="404" y="249"/>
                      <a:pt x="414" y="298"/>
                      <a:pt x="427" y="351"/>
                    </a:cubicBezTo>
                    <a:cubicBezTo>
                      <a:pt x="457" y="463"/>
                      <a:pt x="457" y="463"/>
                      <a:pt x="457" y="463"/>
                    </a:cubicBezTo>
                    <a:cubicBezTo>
                      <a:pt x="470" y="509"/>
                      <a:pt x="511" y="541"/>
                      <a:pt x="559" y="541"/>
                    </a:cubicBezTo>
                    <a:cubicBezTo>
                      <a:pt x="605" y="541"/>
                      <a:pt x="646" y="511"/>
                      <a:pt x="659" y="467"/>
                    </a:cubicBezTo>
                    <a:cubicBezTo>
                      <a:pt x="772" y="99"/>
                      <a:pt x="772" y="99"/>
                      <a:pt x="772" y="99"/>
                    </a:cubicBezTo>
                    <a:cubicBezTo>
                      <a:pt x="788" y="49"/>
                      <a:pt x="751" y="0"/>
                      <a:pt x="699" y="0"/>
                    </a:cubicBezTo>
                    <a:cubicBezTo>
                      <a:pt x="663" y="0"/>
                      <a:pt x="632" y="25"/>
                      <a:pt x="625" y="60"/>
                    </a:cubicBezTo>
                    <a:cubicBezTo>
                      <a:pt x="591" y="215"/>
                      <a:pt x="591" y="215"/>
                      <a:pt x="591" y="215"/>
                    </a:cubicBezTo>
                    <a:cubicBezTo>
                      <a:pt x="579" y="277"/>
                      <a:pt x="568" y="338"/>
                      <a:pt x="560" y="400"/>
                    </a:cubicBezTo>
                    <a:cubicBezTo>
                      <a:pt x="558" y="400"/>
                      <a:pt x="558" y="400"/>
                      <a:pt x="558" y="400"/>
                    </a:cubicBezTo>
                    <a:cubicBezTo>
                      <a:pt x="547" y="338"/>
                      <a:pt x="533" y="277"/>
                      <a:pt x="518" y="216"/>
                    </a:cubicBezTo>
                    <a:cubicBezTo>
                      <a:pt x="478" y="58"/>
                      <a:pt x="478" y="58"/>
                      <a:pt x="478" y="58"/>
                    </a:cubicBezTo>
                    <a:cubicBezTo>
                      <a:pt x="470" y="24"/>
                      <a:pt x="439" y="0"/>
                      <a:pt x="404" y="0"/>
                    </a:cubicBezTo>
                    <a:cubicBezTo>
                      <a:pt x="390" y="0"/>
                      <a:pt x="390" y="0"/>
                      <a:pt x="390" y="0"/>
                    </a:cubicBezTo>
                    <a:cubicBezTo>
                      <a:pt x="355" y="0"/>
                      <a:pt x="325" y="23"/>
                      <a:pt x="316" y="57"/>
                    </a:cubicBezTo>
                    <a:cubicBezTo>
                      <a:pt x="273" y="222"/>
                      <a:pt x="273" y="222"/>
                      <a:pt x="273" y="222"/>
                    </a:cubicBezTo>
                    <a:cubicBezTo>
                      <a:pt x="260" y="276"/>
                      <a:pt x="245" y="338"/>
                      <a:pt x="233" y="400"/>
                    </a:cubicBezTo>
                    <a:cubicBezTo>
                      <a:pt x="231" y="400"/>
                      <a:pt x="231" y="400"/>
                      <a:pt x="231" y="400"/>
                    </a:cubicBezTo>
                    <a:cubicBezTo>
                      <a:pt x="222" y="338"/>
                      <a:pt x="211" y="278"/>
                      <a:pt x="200" y="221"/>
                    </a:cubicBezTo>
                    <a:cubicBezTo>
                      <a:pt x="169" y="62"/>
                      <a:pt x="169" y="62"/>
                      <a:pt x="169" y="62"/>
                    </a:cubicBezTo>
                    <a:cubicBezTo>
                      <a:pt x="162" y="26"/>
                      <a:pt x="131" y="0"/>
                      <a:pt x="94" y="0"/>
                    </a:cubicBezTo>
                    <a:cubicBezTo>
                      <a:pt x="87" y="0"/>
                      <a:pt x="87" y="0"/>
                      <a:pt x="87" y="0"/>
                    </a:cubicBezTo>
                    <a:cubicBezTo>
                      <a:pt x="36" y="0"/>
                      <a:pt x="0" y="49"/>
                      <a:pt x="14" y="98"/>
                    </a:cubicBezTo>
                    <a:lnTo>
                      <a:pt x="121" y="46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7" name="TextBox 6"/>
          <p:cNvSpPr txBox="1"/>
          <p:nvPr/>
        </p:nvSpPr>
        <p:spPr>
          <a:xfrm>
            <a:off x="2195291" y="3048012"/>
            <a:ext cx="9924143" cy="646331"/>
          </a:xfrm>
          <a:prstGeom prst="rect">
            <a:avLst/>
          </a:prstGeom>
          <a:noFill/>
        </p:spPr>
        <p:txBody>
          <a:bodyPr wrap="square" rtlCol="0">
            <a:spAutoFit/>
          </a:bodyPr>
          <a:lstStyle/>
          <a:p>
            <a:r>
              <a:rPr lang="en-US" sz="3600" dirty="0">
                <a:solidFill>
                  <a:srgbClr val="FFFFFF"/>
                </a:solidFill>
              </a:rPr>
              <a:t>Visit </a:t>
            </a:r>
            <a:r>
              <a:rPr lang="en-US" sz="3600" b="1" dirty="0">
                <a:solidFill>
                  <a:srgbClr val="FFFFFF"/>
                </a:solidFill>
              </a:rPr>
              <a:t>schwab.com</a:t>
            </a:r>
            <a:r>
              <a:rPr lang="en-US" sz="3600" dirty="0">
                <a:solidFill>
                  <a:srgbClr val="FFFFFF"/>
                </a:solidFill>
              </a:rPr>
              <a:t> for information and tools</a:t>
            </a:r>
          </a:p>
        </p:txBody>
      </p:sp>
      <p:sp>
        <p:nvSpPr>
          <p:cNvPr id="14" name="Slide Number Placeholder 1"/>
          <p:cNvSpPr txBox="1">
            <a:spLocks/>
          </p:cNvSpPr>
          <p:nvPr/>
        </p:nvSpPr>
        <p:spPr>
          <a:xfrm>
            <a:off x="11799796" y="6341111"/>
            <a:ext cx="392204" cy="384810"/>
          </a:xfrm>
          <a:prstGeom prst="rect">
            <a:avLst/>
          </a:prstGeom>
          <a:solidFill>
            <a:schemeClr val="bg2"/>
          </a:solidFill>
        </p:spPr>
        <p:txBody>
          <a:bodyPr vert="horz" lIns="0" tIns="0" rIns="0" bIns="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C42D48-3D89-451C-9D14-12E9AAE2BFF0}" type="slidenum">
              <a:rPr lang="en-US" smtClean="0">
                <a:solidFill>
                  <a:srgbClr val="FFFFFF"/>
                </a:solidFill>
              </a:rPr>
              <a:pPr/>
              <a:t>24</a:t>
            </a:fld>
            <a:endParaRPr lang="en-US" dirty="0">
              <a:solidFill>
                <a:srgbClr val="FFFFFF"/>
              </a:solidFill>
            </a:endParaRPr>
          </a:p>
        </p:txBody>
      </p:sp>
      <p:sp>
        <p:nvSpPr>
          <p:cNvPr id="15" name="TextBox 14"/>
          <p:cNvSpPr txBox="1"/>
          <p:nvPr/>
        </p:nvSpPr>
        <p:spPr>
          <a:xfrm>
            <a:off x="7252399" y="6440199"/>
            <a:ext cx="4462724" cy="338554"/>
          </a:xfrm>
          <a:prstGeom prst="rect">
            <a:avLst/>
          </a:prstGeom>
          <a:noFill/>
        </p:spPr>
        <p:txBody>
          <a:bodyPr wrap="square" rtlCol="0">
            <a:spAutoFit/>
          </a:bodyPr>
          <a:lstStyle/>
          <a:p>
            <a:pPr algn="r"/>
            <a:r>
              <a:rPr lang="en-US" sz="800" dirty="0">
                <a:solidFill>
                  <a:srgbClr val="98A4AE"/>
                </a:solidFill>
              </a:rPr>
              <a:t>©2023 Charles Schwab &amp; Co., Inc. (“Schwab”). All rights reserved. Member SIPC.</a:t>
            </a:r>
          </a:p>
          <a:p>
            <a:pPr algn="r"/>
            <a:endParaRPr lang="en-US" sz="800" dirty="0"/>
          </a:p>
        </p:txBody>
      </p:sp>
    </p:spTree>
    <p:extLst>
      <p:ext uri="{BB962C8B-B14F-4D97-AF65-F5344CB8AC3E}">
        <p14:creationId xmlns:p14="http://schemas.microsoft.com/office/powerpoint/2010/main" val="179293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2767" y="4976417"/>
            <a:ext cx="2692400" cy="1591601"/>
          </a:xfrm>
          <a:prstGeom prst="rect">
            <a:avLst/>
          </a:prstGeom>
        </p:spPr>
      </p:pic>
      <p:sp>
        <p:nvSpPr>
          <p:cNvPr id="7" name="Title 1"/>
          <p:cNvSpPr txBox="1">
            <a:spLocks/>
          </p:cNvSpPr>
          <p:nvPr/>
        </p:nvSpPr>
        <p:spPr>
          <a:xfrm>
            <a:off x="458788" y="405238"/>
            <a:ext cx="9144000" cy="904875"/>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400" kern="1200">
                <a:solidFill>
                  <a:schemeClr val="accent1">
                    <a:lumMod val="50000"/>
                  </a:schemeClr>
                </a:solidFill>
                <a:latin typeface="+mn-lt"/>
                <a:ea typeface="+mj-ea"/>
                <a:cs typeface="+mj-cs"/>
              </a:defRPr>
            </a:lvl1pPr>
          </a:lstStyle>
          <a:p>
            <a:r>
              <a:rPr lang="en-US" dirty="0">
                <a:solidFill>
                  <a:srgbClr val="426DA9">
                    <a:lumMod val="50000"/>
                  </a:srgbClr>
                </a:solidFill>
                <a:latin typeface="+mj-lt"/>
                <a:cs typeface="Geneva" charset="0"/>
              </a:rPr>
              <a:t>Important information</a:t>
            </a:r>
            <a:endParaRPr lang="en-US" dirty="0">
              <a:solidFill>
                <a:srgbClr val="426DA9">
                  <a:lumMod val="50000"/>
                </a:srgbClr>
              </a:solidFill>
              <a:latin typeface="+mj-lt"/>
            </a:endParaRPr>
          </a:p>
        </p:txBody>
      </p:sp>
      <p:sp>
        <p:nvSpPr>
          <p:cNvPr id="14" name="TextBox 13"/>
          <p:cNvSpPr txBox="1"/>
          <p:nvPr/>
        </p:nvSpPr>
        <p:spPr>
          <a:xfrm>
            <a:off x="394393" y="6440199"/>
            <a:ext cx="4462724" cy="338554"/>
          </a:xfrm>
          <a:prstGeom prst="rect">
            <a:avLst/>
          </a:prstGeom>
          <a:noFill/>
        </p:spPr>
        <p:txBody>
          <a:bodyPr wrap="square" rtlCol="0">
            <a:spAutoFit/>
          </a:bodyPr>
          <a:lstStyle/>
          <a:p>
            <a:r>
              <a:rPr lang="en-US" sz="800" dirty="0">
                <a:solidFill>
                  <a:srgbClr val="98A4AE"/>
                </a:solidFill>
              </a:rPr>
              <a:t>©2023 Charles Schwab &amp; Co., Inc. (“Schwab”). All rights reserved. Member SIPC.</a:t>
            </a:r>
          </a:p>
          <a:p>
            <a:pPr algn="r"/>
            <a:endParaRPr lang="en-US" sz="800" dirty="0">
              <a:solidFill>
                <a:srgbClr val="425563"/>
              </a:solidFill>
            </a:endParaRPr>
          </a:p>
        </p:txBody>
      </p:sp>
      <p:sp>
        <p:nvSpPr>
          <p:cNvPr id="10" name="TextBox 9"/>
          <p:cNvSpPr txBox="1"/>
          <p:nvPr/>
        </p:nvSpPr>
        <p:spPr>
          <a:xfrm>
            <a:off x="486833" y="1160150"/>
            <a:ext cx="11042920" cy="5280049"/>
          </a:xfrm>
          <a:prstGeom prst="rect">
            <a:avLst/>
          </a:prstGeom>
          <a:noFill/>
        </p:spPr>
        <p:txBody>
          <a:bodyPr lIns="0" tIns="0" rIns="0" bIns="0"/>
          <a:lstStyle/>
          <a:p>
            <a:pPr>
              <a:spcAft>
                <a:spcPts val="600"/>
              </a:spcAft>
              <a:defRPr/>
            </a:pPr>
            <a:r>
              <a:rPr lang="en-US" sz="1200" dirty="0">
                <a:solidFill>
                  <a:srgbClr val="425563"/>
                </a:solidFill>
                <a:latin typeface="+mj-lt"/>
                <a:cs typeface="Charles Modern Cond Light"/>
              </a:rPr>
              <a:t>Investment value will fluctuate, and shares, when redeemed, may be worth more or less than original cost. Unlike mutual funds, shares of ETFs are not individually redeemable directly with the ETF.  Shares are bought and sold at market price, which may be higher or lower than the net asset value (NAV). Some specialized exchange-traded funds can be subject to additional market risks.</a:t>
            </a:r>
          </a:p>
          <a:p>
            <a:pPr>
              <a:spcAft>
                <a:spcPts val="600"/>
              </a:spcAft>
              <a:defRPr/>
            </a:pPr>
            <a:r>
              <a:rPr lang="en-US" sz="1200" dirty="0">
                <a:solidFill>
                  <a:srgbClr val="425563"/>
                </a:solidFill>
                <a:latin typeface="+mj-lt"/>
                <a:cs typeface="Charles Modern Cond Light"/>
              </a:rPr>
              <a:t>This material is for informational purposes only. None of the information constitutes a recommendation by Schwab or an offer to buy or sell any securities. This information is not intended to be a substitute for specific individual  tax, legal or investment planning advice. Schwab does not provide tax advice. Clients should consult a professional tax advisor for their tax advice needs. </a:t>
            </a:r>
          </a:p>
          <a:p>
            <a:pPr>
              <a:spcAft>
                <a:spcPts val="600"/>
              </a:spcAft>
              <a:defRPr/>
            </a:pPr>
            <a:r>
              <a:rPr lang="en-US" sz="1200" dirty="0">
                <a:solidFill>
                  <a:srgbClr val="425563"/>
                </a:solidFill>
                <a:latin typeface="+mj-lt"/>
                <a:cs typeface="Charles Modern Cond Light"/>
              </a:rPr>
              <a:t>Diversification strategies do not assure a profit and do not protect against losses in declining markets.</a:t>
            </a:r>
          </a:p>
          <a:p>
            <a:pPr>
              <a:spcAft>
                <a:spcPts val="600"/>
              </a:spcAft>
              <a:defRPr/>
            </a:pPr>
            <a:r>
              <a:rPr lang="en-US" sz="1200" dirty="0">
                <a:solidFill>
                  <a:srgbClr val="425563"/>
                </a:solidFill>
                <a:latin typeface="+mj-lt"/>
                <a:cs typeface="Charles Modern Cond Light"/>
              </a:rPr>
              <a:t>Fixed income securities are subject to increased loss of principal during periods of rising interest rates. Fixed income investments are subject to various other risks including changes in credit quality, market valuations, liquidity, prepayments, early redemption, corporate events, tax ramifications and other factors. </a:t>
            </a:r>
          </a:p>
          <a:p>
            <a:pPr>
              <a:spcAft>
                <a:spcPts val="600"/>
              </a:spcAft>
              <a:defRPr/>
            </a:pPr>
            <a:r>
              <a:rPr lang="en-US" sz="1200" dirty="0">
                <a:solidFill>
                  <a:srgbClr val="425563"/>
                </a:solidFill>
                <a:latin typeface="+mj-lt"/>
                <a:cs typeface="Charles Modern Cond Light"/>
              </a:rPr>
              <a:t>Individual municipal bonds may not be tax advantaged, depending on the bond issuer and your state of residence. Bonds issued in U.S. states and territories are federal-tax-exempt, and state-tax-exempt for the residents of the state of issue. Income may be subject to the Alternative Minimum Tax (AMT), and capital appreciation from discounted bonds may be subject to state or local taxes. Capital gains are not exempt from federal income tax. </a:t>
            </a:r>
          </a:p>
          <a:p>
            <a:pPr>
              <a:spcAft>
                <a:spcPts val="600"/>
              </a:spcAft>
              <a:defRPr/>
            </a:pPr>
            <a:r>
              <a:rPr lang="en-US" sz="1200" dirty="0">
                <a:solidFill>
                  <a:srgbClr val="425563"/>
                </a:solidFill>
                <a:latin typeface="+mj-lt"/>
                <a:ea typeface="Calibri"/>
                <a:cs typeface="Times New Roman"/>
              </a:rPr>
              <a:t>Schwab reserves the right to act as principal on any fixed income transaction, public offering or securities transaction. When Schwab acts as principal, the bond price includes our transaction fee (outlined above) and may also include a markup that reflects the bid-ask spread and is not subject to a minimum or maximum.  When trading as principal, Schwab may also be holding the security in its own account prior to selling it to you and, therefore, may make (or lose) money depending on whether the price of the security has risen or fallen while Schwab has held it. When Schwab acts as agent, a commission will be charged on the transaction.  </a:t>
            </a:r>
          </a:p>
          <a:p>
            <a:pPr>
              <a:spcAft>
                <a:spcPts val="600"/>
              </a:spcAft>
              <a:defRPr/>
            </a:pPr>
            <a:r>
              <a:rPr lang="en-US" sz="1200" dirty="0">
                <a:solidFill>
                  <a:srgbClr val="425563"/>
                </a:solidFill>
                <a:latin typeface="+mj-lt"/>
                <a:ea typeface="Calibri"/>
                <a:cs typeface="Times New Roman"/>
              </a:rPr>
              <a:t>In the bond market there is no centralized exchange or quotation service for most fixed income securities. Prices in the secondary market generally reflect activity by market participants or dealers linked to various trading systems. Bonds available through Schwab may be available through other dealers at superior or inferior prices compared to those available at Schwab. All prices are subject to change without prior notice.</a:t>
            </a:r>
          </a:p>
          <a:p>
            <a:pPr>
              <a:spcAft>
                <a:spcPts val="600"/>
              </a:spcAft>
              <a:defRPr/>
            </a:pPr>
            <a:r>
              <a:rPr lang="en-US" sz="1200" dirty="0">
                <a:solidFill>
                  <a:srgbClr val="425563"/>
                </a:solidFill>
                <a:latin typeface="+mj-lt"/>
                <a:cs typeface="Charles Modern Cond Light"/>
              </a:rPr>
              <a:t>The Schwab Center for Financial Research is a division of Charles Schwab &amp; Co., Inc.</a:t>
            </a:r>
          </a:p>
          <a:p>
            <a:pPr>
              <a:spcAft>
                <a:spcPts val="600"/>
              </a:spcAft>
              <a:defRPr/>
            </a:pPr>
            <a:r>
              <a:rPr lang="en-US" sz="1200" b="1" dirty="0">
                <a:latin typeface="+mj-lt"/>
              </a:rPr>
              <a:t>For index definitions, please go to schwab.com/indexdefinitions.</a:t>
            </a:r>
            <a:endParaRPr lang="en-US" sz="1200" dirty="0">
              <a:solidFill>
                <a:srgbClr val="425563"/>
              </a:solidFill>
              <a:latin typeface="+mj-lt"/>
              <a:cs typeface="Charles Modern Cond Light"/>
            </a:endParaRPr>
          </a:p>
          <a:p>
            <a:pPr>
              <a:spcAft>
                <a:spcPts val="600"/>
              </a:spcAft>
              <a:defRPr/>
            </a:pPr>
            <a:endParaRPr lang="en-US" sz="1200" dirty="0">
              <a:solidFill>
                <a:srgbClr val="425563"/>
              </a:solidFill>
              <a:latin typeface="+mj-lt"/>
              <a:cs typeface="Charles Modern Cond Light"/>
            </a:endParaRPr>
          </a:p>
        </p:txBody>
      </p:sp>
    </p:spTree>
    <p:extLst>
      <p:ext uri="{BB962C8B-B14F-4D97-AF65-F5344CB8AC3E}">
        <p14:creationId xmlns:p14="http://schemas.microsoft.com/office/powerpoint/2010/main" val="351782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2767" y="4976417"/>
            <a:ext cx="2692400" cy="1591601"/>
          </a:xfrm>
          <a:prstGeom prst="rect">
            <a:avLst/>
          </a:prstGeom>
        </p:spPr>
      </p:pic>
      <p:sp>
        <p:nvSpPr>
          <p:cNvPr id="7" name="Title 1"/>
          <p:cNvSpPr txBox="1">
            <a:spLocks/>
          </p:cNvSpPr>
          <p:nvPr/>
        </p:nvSpPr>
        <p:spPr>
          <a:xfrm>
            <a:off x="458788" y="405238"/>
            <a:ext cx="9144000" cy="904875"/>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400" kern="1200">
                <a:solidFill>
                  <a:schemeClr val="accent1">
                    <a:lumMod val="50000"/>
                  </a:schemeClr>
                </a:solidFill>
                <a:latin typeface="+mn-lt"/>
                <a:ea typeface="+mj-ea"/>
                <a:cs typeface="+mj-cs"/>
              </a:defRPr>
            </a:lvl1pPr>
          </a:lstStyle>
          <a:p>
            <a:r>
              <a:rPr lang="en-US" dirty="0">
                <a:solidFill>
                  <a:srgbClr val="426DA9">
                    <a:lumMod val="50000"/>
                  </a:srgbClr>
                </a:solidFill>
                <a:latin typeface="+mj-lt"/>
                <a:cs typeface="Geneva" charset="0"/>
              </a:rPr>
              <a:t>Important information</a:t>
            </a:r>
            <a:endParaRPr lang="en-US" dirty="0">
              <a:solidFill>
                <a:srgbClr val="426DA9">
                  <a:lumMod val="50000"/>
                </a:srgbClr>
              </a:solidFill>
              <a:latin typeface="+mj-lt"/>
            </a:endParaRPr>
          </a:p>
        </p:txBody>
      </p:sp>
      <p:sp>
        <p:nvSpPr>
          <p:cNvPr id="14" name="TextBox 13"/>
          <p:cNvSpPr txBox="1"/>
          <p:nvPr/>
        </p:nvSpPr>
        <p:spPr>
          <a:xfrm>
            <a:off x="394393" y="6440199"/>
            <a:ext cx="4462724" cy="338554"/>
          </a:xfrm>
          <a:prstGeom prst="rect">
            <a:avLst/>
          </a:prstGeom>
          <a:noFill/>
        </p:spPr>
        <p:txBody>
          <a:bodyPr wrap="square" rtlCol="0">
            <a:spAutoFit/>
          </a:bodyPr>
          <a:lstStyle/>
          <a:p>
            <a:r>
              <a:rPr lang="en-US" sz="800" dirty="0">
                <a:solidFill>
                  <a:srgbClr val="98A4AE"/>
                </a:solidFill>
              </a:rPr>
              <a:t>©2023 Charles Schwab &amp; Co., Inc. (“Schwab”). All rights reserved. Member SIPC.</a:t>
            </a:r>
          </a:p>
          <a:p>
            <a:pPr algn="r"/>
            <a:endParaRPr lang="en-US" sz="800" dirty="0">
              <a:solidFill>
                <a:srgbClr val="425563"/>
              </a:solidFill>
            </a:endParaRPr>
          </a:p>
        </p:txBody>
      </p:sp>
      <p:sp>
        <p:nvSpPr>
          <p:cNvPr id="10" name="TextBox 9"/>
          <p:cNvSpPr txBox="1"/>
          <p:nvPr/>
        </p:nvSpPr>
        <p:spPr>
          <a:xfrm>
            <a:off x="486833" y="1160150"/>
            <a:ext cx="10959792" cy="5280049"/>
          </a:xfrm>
          <a:prstGeom prst="rect">
            <a:avLst/>
          </a:prstGeom>
          <a:noFill/>
        </p:spPr>
        <p:txBody>
          <a:bodyPr lIns="0" tIns="0" rIns="0" bIns="0"/>
          <a:lstStyle/>
          <a:p>
            <a:pPr>
              <a:spcAft>
                <a:spcPts val="600"/>
              </a:spcAft>
              <a:defRPr/>
            </a:pPr>
            <a:r>
              <a:rPr lang="en-US" sz="1100" b="1" dirty="0">
                <a:solidFill>
                  <a:srgbClr val="425563"/>
                </a:solidFill>
                <a:latin typeface="+mj-lt"/>
                <a:cs typeface="Charles Modern Cond"/>
              </a:rPr>
              <a:t>Mutual Fund OneSource</a:t>
            </a:r>
            <a:r>
              <a:rPr lang="en-US" sz="1100" baseline="30000" dirty="0">
                <a:solidFill>
                  <a:srgbClr val="425563"/>
                </a:solidFill>
                <a:latin typeface="+mj-lt"/>
                <a:cs typeface="Charles Modern Cond"/>
              </a:rPr>
              <a:t>®</a:t>
            </a:r>
            <a:r>
              <a:rPr lang="en-US" sz="1100" b="1" dirty="0">
                <a:solidFill>
                  <a:srgbClr val="425563"/>
                </a:solidFill>
                <a:latin typeface="+mj-lt"/>
                <a:cs typeface="Charles Modern Cond"/>
              </a:rPr>
              <a:t> (slide 18)</a:t>
            </a:r>
          </a:p>
          <a:p>
            <a:pPr>
              <a:spcAft>
                <a:spcPts val="600"/>
              </a:spcAft>
              <a:defRPr/>
            </a:pPr>
            <a:r>
              <a:rPr lang="en-US" sz="1050" dirty="0">
                <a:solidFill>
                  <a:srgbClr val="425563"/>
                </a:solidFill>
                <a:latin typeface="+mj-lt"/>
                <a:cs typeface="Charles Modern Cond"/>
              </a:rPr>
              <a:t>Trades in no load funds available through Mutual Fund OneSource</a:t>
            </a:r>
            <a:r>
              <a:rPr lang="en-US" sz="1050" baseline="30000" dirty="0">
                <a:solidFill>
                  <a:srgbClr val="425563"/>
                </a:solidFill>
                <a:latin typeface="+mj-lt"/>
                <a:cs typeface="Charles Modern Cond"/>
              </a:rPr>
              <a:t>®</a:t>
            </a:r>
            <a:r>
              <a:rPr lang="en-US" sz="1050" dirty="0">
                <a:solidFill>
                  <a:srgbClr val="425563"/>
                </a:solidFill>
                <a:latin typeface="+mj-lt"/>
                <a:cs typeface="Charles Modern Cond"/>
              </a:rPr>
              <a:t> service (including Schwab Funds</a:t>
            </a:r>
            <a:r>
              <a:rPr lang="en-US" sz="1050" baseline="30000" dirty="0">
                <a:solidFill>
                  <a:srgbClr val="425563"/>
                </a:solidFill>
                <a:cs typeface="Charles Modern Cond"/>
              </a:rPr>
              <a:t>®</a:t>
            </a:r>
            <a:r>
              <a:rPr lang="en-US" sz="1050" dirty="0">
                <a:solidFill>
                  <a:srgbClr val="425563"/>
                </a:solidFill>
                <a:latin typeface="+mj-lt"/>
                <a:cs typeface="Charles Modern Cond"/>
              </a:rPr>
              <a:t>), as well as certain other funds, are available without transaction fees when placed through schwab.com or our automated phone channels. For each of these trade orders placed through a broker, a $25 service charge applies. Schwab reserves the right to change the funds we make available without transaction fees and to reinstate fees on any funds.</a:t>
            </a:r>
          </a:p>
          <a:p>
            <a:pPr>
              <a:spcAft>
                <a:spcPts val="600"/>
              </a:spcAft>
              <a:defRPr/>
            </a:pPr>
            <a:r>
              <a:rPr lang="en-US" sz="1050" dirty="0">
                <a:solidFill>
                  <a:srgbClr val="425563"/>
                </a:solidFill>
                <a:latin typeface="+mj-lt"/>
                <a:cs typeface="Charles Modern Cond"/>
              </a:rPr>
              <a:t>Schwab’s short-term redemption fee of $49.95 will be charged on redemption of funds purchased through Schwab’s Mutual Fund OneSource</a:t>
            </a:r>
            <a:r>
              <a:rPr lang="en-US" sz="1050" baseline="30000" dirty="0">
                <a:solidFill>
                  <a:srgbClr val="425563"/>
                </a:solidFill>
                <a:cs typeface="Charles Modern Cond"/>
              </a:rPr>
              <a:t>®</a:t>
            </a:r>
            <a:r>
              <a:rPr lang="en-US" sz="1050" dirty="0">
                <a:solidFill>
                  <a:srgbClr val="425563"/>
                </a:solidFill>
                <a:latin typeface="+mj-lt"/>
                <a:cs typeface="Charles Modern Cond"/>
              </a:rPr>
              <a:t> service and held for 90 days or less. Schwab reserves the right to exempt certain funds from this fee, including Schwab Funds</a:t>
            </a:r>
            <a:r>
              <a:rPr lang="en-US" sz="1050" baseline="30000" dirty="0">
                <a:solidFill>
                  <a:srgbClr val="425563"/>
                </a:solidFill>
                <a:cs typeface="Charles Modern Cond"/>
              </a:rPr>
              <a:t>®</a:t>
            </a:r>
            <a:r>
              <a:rPr lang="en-US" sz="1050" dirty="0">
                <a:solidFill>
                  <a:srgbClr val="425563"/>
                </a:solidFill>
                <a:latin typeface="+mj-lt"/>
                <a:cs typeface="Charles Modern Cond"/>
              </a:rPr>
              <a:t>, which may charge a separate redemption fee, and funds that accommodate short-term trading. Funds are also subject to management fees and expenses.</a:t>
            </a:r>
          </a:p>
          <a:p>
            <a:pPr>
              <a:spcAft>
                <a:spcPts val="600"/>
              </a:spcAft>
              <a:defRPr/>
            </a:pPr>
            <a:r>
              <a:rPr lang="en-US" sz="1050" dirty="0">
                <a:solidFill>
                  <a:srgbClr val="425563"/>
                </a:solidFill>
                <a:latin typeface="+mj-lt"/>
                <a:cs typeface="Charles Modern Cond"/>
              </a:rPr>
              <a:t>Charles Schwab &amp; Co., Inc., member SIPC, receives remuneration from fund companies participating in the Mutual Fund OneSource service for recordkeeping and shareholder services and other administrative services.  Schwab also may receive remuneration from transaction fee fund companies for certain administrative services. </a:t>
            </a:r>
          </a:p>
          <a:p>
            <a:pPr>
              <a:spcAft>
                <a:spcPts val="600"/>
              </a:spcAft>
              <a:defRPr/>
            </a:pPr>
            <a:r>
              <a:rPr lang="en-US" altLang="en-US" sz="1100" b="1" dirty="0">
                <a:latin typeface="+mj-lt"/>
                <a:cs typeface="Charles Modern Cond"/>
              </a:rPr>
              <a:t>Managed Account Solutions (slide 18)</a:t>
            </a:r>
          </a:p>
          <a:p>
            <a:pPr>
              <a:spcAft>
                <a:spcPts val="600"/>
              </a:spcAft>
            </a:pPr>
            <a:r>
              <a:rPr lang="en-US" sz="1050" dirty="0">
                <a:latin typeface="+mj-lt"/>
              </a:rPr>
              <a:t>Portfolio management for the Windhaven Strategies, ThomasPartners Strategies, Schwab Managed Portfolios, and Wasmer Schroeder Strategies is provided by Charles Schwab Investment Management, Inc., dba Schwab Asset Management™. Schwab Asset Management is a registered investment adviser and an affiliate of Charles Schwab &amp; Co, Inc. (“Schwab”). Both Schwab Asset Management and Schwab are separate entities and subsidiaries of The Charles Schwab Corporation.</a:t>
            </a:r>
          </a:p>
          <a:p>
            <a:pPr>
              <a:spcAft>
                <a:spcPts val="600"/>
              </a:spcAft>
            </a:pPr>
            <a:r>
              <a:rPr lang="en-US" sz="1050" dirty="0">
                <a:latin typeface="+mj-lt"/>
              </a:rPr>
              <a:t>Charles Schwab &amp; Co., Inc. (“Schwab”) is the sponsor of Managed Account Select</a:t>
            </a:r>
            <a:r>
              <a:rPr lang="en-US" sz="1050" baseline="30000" dirty="0">
                <a:solidFill>
                  <a:srgbClr val="425563"/>
                </a:solidFill>
                <a:cs typeface="Charles Modern Cond"/>
              </a:rPr>
              <a:t>®</a:t>
            </a:r>
            <a:r>
              <a:rPr lang="en-US" sz="1050" dirty="0">
                <a:latin typeface="+mj-lt"/>
              </a:rPr>
              <a:t> (“Select”) program. The asset managers in Select are unaffiliated with Schwab. Please read the </a:t>
            </a:r>
            <a:r>
              <a:rPr lang="en-US" sz="1050" dirty="0">
                <a:latin typeface="+mj-lt"/>
                <a:hlinkClick r:id="rId4"/>
              </a:rPr>
              <a:t>Schwab Managed Account Services™ Disclosure Brochure</a:t>
            </a:r>
            <a:r>
              <a:rPr lang="en-US" sz="1050" dirty="0">
                <a:latin typeface="+mj-lt"/>
              </a:rPr>
              <a:t> for important information and disclosures.</a:t>
            </a:r>
          </a:p>
          <a:p>
            <a:pPr>
              <a:spcAft>
                <a:spcPts val="600"/>
              </a:spcAft>
            </a:pPr>
            <a:r>
              <a:rPr lang="en-US" sz="1050" dirty="0">
                <a:latin typeface="+mj-lt"/>
              </a:rPr>
              <a:t>Schwab Intelligent Portfolios</a:t>
            </a:r>
            <a:r>
              <a:rPr lang="en-US" sz="1050" baseline="30000" dirty="0">
                <a:solidFill>
                  <a:srgbClr val="425563"/>
                </a:solidFill>
                <a:cs typeface="Charles Modern Cond"/>
              </a:rPr>
              <a:t>®</a:t>
            </a:r>
            <a:r>
              <a:rPr lang="en-US" sz="1050" dirty="0">
                <a:latin typeface="+mj-lt"/>
              </a:rPr>
              <a:t> and Schwab Intelligent Portfolios Premium</a:t>
            </a:r>
            <a:r>
              <a:rPr lang="en-US" sz="1050" baseline="30000" dirty="0">
                <a:solidFill>
                  <a:srgbClr val="425563"/>
                </a:solidFill>
                <a:cs typeface="Charles Modern Cond"/>
              </a:rPr>
              <a:t>®</a:t>
            </a:r>
            <a:r>
              <a:rPr lang="en-US" sz="1050" dirty="0">
                <a:latin typeface="+mj-lt"/>
              </a:rPr>
              <a:t> are made available through Charles Schwab &amp; Co., Inc. (“Schwab”), a dually registered investment advisor and broker-dealer. Portfolio management services are provided by Charles Schwab Investment Advisory, Inc. (“CSIA”). Schwab and CSIA are subsidiaries of The Charles Schwab Corporation.</a:t>
            </a:r>
          </a:p>
          <a:p>
            <a:pPr>
              <a:spcAft>
                <a:spcPts val="600"/>
              </a:spcAft>
            </a:pPr>
            <a:r>
              <a:rPr lang="en-US" sz="1050" dirty="0">
                <a:latin typeface="+mj-lt"/>
              </a:rPr>
              <a:t>Portfolio Management provided by Schwab Wealth Advisory, Inc., a Registered Investment Adviser and affiliate of Charles Schwab &amp; Co., Inc. (Schwab). </a:t>
            </a:r>
            <a:r>
              <a:rPr kumimoji="1" lang="en-US" altLang="en-US" sz="1050" dirty="0">
                <a:latin typeface="+mj-lt"/>
              </a:rPr>
              <a:t>Please read the </a:t>
            </a:r>
            <a:r>
              <a:rPr kumimoji="1" lang="en-US" altLang="en-US" sz="1050" dirty="0">
                <a:latin typeface="+mj-lt"/>
                <a:hlinkClick r:id="rId5"/>
              </a:rPr>
              <a:t>Schwab Wealth Advisory™</a:t>
            </a:r>
            <a:r>
              <a:rPr kumimoji="1" lang="en-US" altLang="en-US" sz="1050" dirty="0">
                <a:latin typeface="+mj-lt"/>
              </a:rPr>
              <a:t> and the </a:t>
            </a:r>
            <a:r>
              <a:rPr kumimoji="1" lang="en-US" altLang="en-US" sz="1050" dirty="0">
                <a:latin typeface="+mj-lt"/>
                <a:hlinkClick r:id="rId6"/>
              </a:rPr>
              <a:t>Schwab Wealth Advisory, Inc.</a:t>
            </a:r>
            <a:r>
              <a:rPr kumimoji="1" lang="en-US" altLang="en-US" sz="1050" dirty="0">
                <a:latin typeface="+mj-lt"/>
              </a:rPr>
              <a:t> Disclosure Brochures for information and disclosures about this program. </a:t>
            </a:r>
            <a:r>
              <a:rPr lang="en-US" sz="1050" dirty="0">
                <a:latin typeface="+mj-lt"/>
              </a:rPr>
              <a:t>The Wealth Advisor, Associate Wealth Advisor, and other representatives making investment recommendations in your Schwab Wealth Advisory accounts are employees of Schwab Wealth Advisory, Inc.</a:t>
            </a:r>
          </a:p>
          <a:p>
            <a:pPr>
              <a:spcAft>
                <a:spcPts val="600"/>
              </a:spcAft>
            </a:pPr>
            <a:r>
              <a:rPr lang="en-US" sz="1050" dirty="0">
                <a:latin typeface="+mj-lt"/>
              </a:rPr>
              <a:t>Schwab Advisor Network (“SAN”) member advisors are independent and are not employees or agents of Charles Schwab &amp; Co., Inc. (“Schwab”). </a:t>
            </a:r>
            <a:br>
              <a:rPr lang="en-US" sz="1050" dirty="0">
                <a:latin typeface="+mj-lt"/>
              </a:rPr>
            </a:br>
            <a:r>
              <a:rPr lang="en-US" sz="1050" dirty="0">
                <a:latin typeface="+mj-lt"/>
              </a:rPr>
              <a:t>Schwab prescreens advisors and checks their experience and credentials against criteria Schwab sets, such as years of experience managing </a:t>
            </a:r>
            <a:br>
              <a:rPr lang="en-US" sz="1050" dirty="0">
                <a:latin typeface="+mj-lt"/>
              </a:rPr>
            </a:br>
            <a:r>
              <a:rPr lang="en-US" sz="1050" dirty="0">
                <a:latin typeface="+mj-lt"/>
              </a:rPr>
              <a:t>investments, amount of assets managed, professional education, regulatory licensing, and business relationship as a client of Schwab. Advisors </a:t>
            </a:r>
            <a:br>
              <a:rPr lang="en-US" sz="1050" dirty="0">
                <a:latin typeface="+mj-lt"/>
              </a:rPr>
            </a:br>
            <a:r>
              <a:rPr lang="en-US" sz="1050" dirty="0">
                <a:latin typeface="+mj-lt"/>
              </a:rPr>
              <a:t>pay fees to Schwab in connection with referrals. Schwab does not supervise advisors and does not prepare, verify or endorse information </a:t>
            </a:r>
            <a:br>
              <a:rPr lang="en-US" sz="1050" dirty="0">
                <a:latin typeface="+mj-lt"/>
              </a:rPr>
            </a:br>
            <a:r>
              <a:rPr lang="en-US" sz="1050" dirty="0">
                <a:latin typeface="+mj-lt"/>
              </a:rPr>
              <a:t>distributed by advisors. Investors must decide whether to hire an advisor and what authority to give the advisor. Investors, not Schwab, </a:t>
            </a:r>
            <a:br>
              <a:rPr lang="en-US" sz="1050" dirty="0">
                <a:latin typeface="+mj-lt"/>
              </a:rPr>
            </a:br>
            <a:r>
              <a:rPr lang="en-US" sz="1050" dirty="0">
                <a:latin typeface="+mj-lt"/>
              </a:rPr>
              <a:t>are responsible for monitoring and evaluating an advisor’s service, performance and account transactions. Services and fees may vary </a:t>
            </a:r>
            <a:br>
              <a:rPr lang="en-US" sz="1050" dirty="0">
                <a:latin typeface="+mj-lt"/>
              </a:rPr>
            </a:br>
            <a:r>
              <a:rPr lang="en-US" sz="1050" dirty="0">
                <a:latin typeface="+mj-lt"/>
              </a:rPr>
              <a:t>depending on which advisor an investor chooses.</a:t>
            </a:r>
            <a:endParaRPr lang="en-US" sz="1100" dirty="0">
              <a:solidFill>
                <a:srgbClr val="425563"/>
              </a:solidFill>
              <a:latin typeface="+mj-lt"/>
              <a:cs typeface="Charles Modern Cond Light"/>
            </a:endParaRPr>
          </a:p>
        </p:txBody>
      </p:sp>
    </p:spTree>
    <p:extLst>
      <p:ext uri="{BB962C8B-B14F-4D97-AF65-F5344CB8AC3E}">
        <p14:creationId xmlns:p14="http://schemas.microsoft.com/office/powerpoint/2010/main" val="40140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2767" y="4976417"/>
            <a:ext cx="2692400" cy="1591601"/>
          </a:xfrm>
          <a:prstGeom prst="rect">
            <a:avLst/>
          </a:prstGeom>
        </p:spPr>
      </p:pic>
      <p:sp>
        <p:nvSpPr>
          <p:cNvPr id="14" name="TextBox 13"/>
          <p:cNvSpPr txBox="1"/>
          <p:nvPr/>
        </p:nvSpPr>
        <p:spPr>
          <a:xfrm>
            <a:off x="394393" y="6440199"/>
            <a:ext cx="5151384" cy="215444"/>
          </a:xfrm>
          <a:prstGeom prst="rect">
            <a:avLst/>
          </a:prstGeom>
          <a:noFill/>
        </p:spPr>
        <p:txBody>
          <a:bodyPr wrap="square" rtlCol="0">
            <a:spAutoFit/>
          </a:bodyPr>
          <a:lstStyle/>
          <a:p>
            <a:r>
              <a:rPr lang="en-US" sz="800" dirty="0">
                <a:solidFill>
                  <a:srgbClr val="98A4AE"/>
                </a:solidFill>
              </a:rPr>
              <a:t>©2023 Charles Schwab &amp; Co., Inc. (“Schwab”). All rights reserved. Member SIPC. (0623-3A32)</a:t>
            </a:r>
            <a:endParaRPr lang="en-US" sz="800" dirty="0">
              <a:solidFill>
                <a:srgbClr val="425563"/>
              </a:solidFill>
            </a:endParaRPr>
          </a:p>
        </p:txBody>
      </p:sp>
      <p:sp>
        <p:nvSpPr>
          <p:cNvPr id="10" name="TextBox 9"/>
          <p:cNvSpPr txBox="1"/>
          <p:nvPr/>
        </p:nvSpPr>
        <p:spPr>
          <a:xfrm>
            <a:off x="469902" y="1227667"/>
            <a:ext cx="9343949" cy="4446059"/>
          </a:xfrm>
          <a:prstGeom prst="rect">
            <a:avLst/>
          </a:prstGeom>
          <a:noFill/>
        </p:spPr>
        <p:txBody>
          <a:bodyPr lIns="0" tIns="0" rIns="0" bIns="0"/>
          <a:lstStyle/>
          <a:p>
            <a:pPr>
              <a:spcAft>
                <a:spcPts val="600"/>
              </a:spcAft>
            </a:pPr>
            <a:r>
              <a:rPr lang="en-US" sz="1200" b="1" dirty="0">
                <a:latin typeface="+mj-lt"/>
              </a:rPr>
              <a:t>Schwab Satisfaction Guarantee: </a:t>
            </a:r>
            <a:r>
              <a:rPr lang="en-US" sz="1200" dirty="0">
                <a:latin typeface="+mj-lt"/>
              </a:rPr>
              <a:t>If you are not completely satisfied for any reason, at your request Charles Schwab &amp; Co., Inc. (“Schwab”), Charles Schwab Bank, SSB (“Schwab Bank”), or another Schwab affiliate, as applicable, will refund any eligible fee related to your concern. Refund requests must be received within 90 days of the date the fee was charged. Two kinds of “Fees” are eligible for this guarantee: (1) “Program Fees” for the Schwab Wealth Advisory™ (“SWA”), Schwab Managed Portfolios™ (“SMP”), Schwab Intelligent Portfolios Premium® (“SIP Premium”), and Managed Account Connection® (“Connection”) investment advisory services sponsored by Schwab (together, the “Participating Services”); and (2) commissions and fees listed in the </a:t>
            </a:r>
            <a:r>
              <a:rPr lang="en-US" sz="1200" dirty="0">
                <a:latin typeface="+mj-lt"/>
                <a:hlinkClick r:id="rId4"/>
              </a:rPr>
              <a:t>Charles Schwab Pricing Guide for Individual Investors</a:t>
            </a:r>
            <a:r>
              <a:rPr lang="en-US" sz="1200" dirty="0">
                <a:latin typeface="+mj-lt"/>
              </a:rPr>
              <a:t> or the </a:t>
            </a:r>
            <a:r>
              <a:rPr lang="en-US" sz="1200" dirty="0">
                <a:latin typeface="+mj-lt"/>
                <a:hlinkClick r:id="rId5"/>
              </a:rPr>
              <a:t>Charles Schwab Bank Pricing Guide</a:t>
            </a:r>
            <a:r>
              <a:rPr lang="en-US" sz="1200" dirty="0">
                <a:latin typeface="+mj-lt"/>
              </a:rPr>
              <a:t>. </a:t>
            </a:r>
          </a:p>
          <a:p>
            <a:pPr>
              <a:spcAft>
                <a:spcPts val="600"/>
              </a:spcAft>
            </a:pPr>
            <a:r>
              <a:rPr lang="en-US" sz="1200" dirty="0">
                <a:latin typeface="+mj-lt"/>
              </a:rPr>
              <a:t>For more information about Program Fees, please see the disclosure brochure for the Participating Service, made available at enrollment or any time at your request. The Connection service includes only accounts managed by Charles Schwab Investment Management, Inc., an affiliate of Schwab. The guarantee does not cover Program Fees for accounts managed by investment advisors who are not affiliated with Schwab or managed by Schwab‐affiliated advisors outside of the SWA, SMP, SIP Premium, and Connection services.</a:t>
            </a:r>
          </a:p>
          <a:p>
            <a:pPr>
              <a:spcAft>
                <a:spcPts val="600"/>
              </a:spcAft>
            </a:pPr>
            <a:r>
              <a:rPr lang="en-US" sz="1200" dirty="0">
                <a:latin typeface="+mj-lt"/>
              </a:rPr>
              <a:t>The guarantee is only available to current clients. Refunds will only be applied to the account charged and will be credited within approximately four weeks of a valid request. No other charges or expenses, and no market losses will be refunded. Other restrictions may apply. Schwab reserves the right to change or terminate the guarantee at any time.</a:t>
            </a:r>
          </a:p>
        </p:txBody>
      </p:sp>
      <p:sp>
        <p:nvSpPr>
          <p:cNvPr id="8" name="Text Box 7"/>
          <p:cNvSpPr txBox="1">
            <a:spLocks noChangeArrowheads="1"/>
          </p:cNvSpPr>
          <p:nvPr/>
        </p:nvSpPr>
        <p:spPr bwMode="auto">
          <a:xfrm>
            <a:off x="458788" y="5859392"/>
            <a:ext cx="6484938" cy="412069"/>
          </a:xfrm>
          <a:prstGeom prst="rect">
            <a:avLst/>
          </a:prstGeom>
          <a:noFill/>
          <a:ln w="9525" algn="ctr">
            <a:solidFill>
              <a:srgbClr val="425563"/>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lnSpc>
                <a:spcPct val="95000"/>
              </a:lnSpc>
              <a:spcBef>
                <a:spcPts val="800"/>
              </a:spcBef>
              <a:spcAft>
                <a:spcPts val="600"/>
              </a:spcAft>
              <a:buClr>
                <a:schemeClr val="tx2"/>
              </a:buClr>
              <a:buFont typeface="Arial" pitchFamily="34" charset="0"/>
              <a:buChar char="•"/>
              <a:defRPr kumimoji="1">
                <a:solidFill>
                  <a:srgbClr val="000000"/>
                </a:solidFill>
                <a:latin typeface="Arial" pitchFamily="34" charset="0"/>
              </a:defRPr>
            </a:lvl1pPr>
            <a:lvl2pPr marL="742950" indent="-285750" eaLnBrk="0" hangingPunct="0">
              <a:lnSpc>
                <a:spcPct val="95000"/>
              </a:lnSpc>
              <a:spcBef>
                <a:spcPts val="600"/>
              </a:spcBef>
              <a:spcAft>
                <a:spcPts val="200"/>
              </a:spcAft>
              <a:buClr>
                <a:srgbClr val="777777"/>
              </a:buClr>
              <a:buChar char="•"/>
              <a:defRPr kumimoji="1" sz="1600">
                <a:solidFill>
                  <a:srgbClr val="000000"/>
                </a:solidFill>
                <a:latin typeface="Arial" pitchFamily="34" charset="0"/>
              </a:defRPr>
            </a:lvl2pPr>
            <a:lvl3pPr marL="1143000" indent="-228600" eaLnBrk="0" hangingPunct="0">
              <a:lnSpc>
                <a:spcPct val="95000"/>
              </a:lnSpc>
              <a:spcBef>
                <a:spcPts val="400"/>
              </a:spcBef>
              <a:spcAft>
                <a:spcPts val="200"/>
              </a:spcAft>
              <a:buClr>
                <a:srgbClr val="777777"/>
              </a:buClr>
              <a:buChar char="•"/>
              <a:defRPr kumimoji="1" sz="1600">
                <a:solidFill>
                  <a:srgbClr val="000000"/>
                </a:solidFill>
                <a:latin typeface="Arial" pitchFamily="34" charset="0"/>
              </a:defRPr>
            </a:lvl3pPr>
            <a:lvl4pPr marL="1600200" indent="-228600" eaLnBrk="0" hangingPunct="0">
              <a:lnSpc>
                <a:spcPct val="95000"/>
              </a:lnSpc>
              <a:spcBef>
                <a:spcPts val="400"/>
              </a:spcBef>
              <a:spcAft>
                <a:spcPts val="200"/>
              </a:spcAft>
              <a:buClr>
                <a:srgbClr val="777777"/>
              </a:buClr>
              <a:buChar char="•"/>
              <a:defRPr kumimoji="1" sz="1400">
                <a:solidFill>
                  <a:srgbClr val="000000"/>
                </a:solidFill>
                <a:latin typeface="Arial" pitchFamily="34" charset="0"/>
              </a:defRPr>
            </a:lvl4pPr>
            <a:lvl5pPr marL="2057400" indent="-228600" eaLnBrk="0" hangingPunct="0">
              <a:lnSpc>
                <a:spcPct val="95000"/>
              </a:lnSpc>
              <a:spcBef>
                <a:spcPts val="400"/>
              </a:spcBef>
              <a:spcAft>
                <a:spcPts val="200"/>
              </a:spcAft>
              <a:buClr>
                <a:srgbClr val="777777"/>
              </a:buClr>
              <a:buChar char="•"/>
              <a:defRPr kumimoji="1" sz="1400">
                <a:solidFill>
                  <a:srgbClr val="000000"/>
                </a:solidFill>
                <a:latin typeface="Arial" pitchFamily="34" charset="0"/>
              </a:defRPr>
            </a:lvl5pPr>
            <a:lvl6pPr marL="2514600" indent="-228600" eaLnBrk="0" fontAlgn="base" hangingPunct="0">
              <a:lnSpc>
                <a:spcPct val="95000"/>
              </a:lnSpc>
              <a:spcBef>
                <a:spcPts val="400"/>
              </a:spcBef>
              <a:spcAft>
                <a:spcPts val="200"/>
              </a:spcAft>
              <a:buClr>
                <a:srgbClr val="777777"/>
              </a:buClr>
              <a:buChar char="•"/>
              <a:defRPr kumimoji="1" sz="1400">
                <a:solidFill>
                  <a:srgbClr val="000000"/>
                </a:solidFill>
                <a:latin typeface="Arial" pitchFamily="34" charset="0"/>
              </a:defRPr>
            </a:lvl6pPr>
            <a:lvl7pPr marL="2971800" indent="-228600" eaLnBrk="0" fontAlgn="base" hangingPunct="0">
              <a:lnSpc>
                <a:spcPct val="95000"/>
              </a:lnSpc>
              <a:spcBef>
                <a:spcPts val="400"/>
              </a:spcBef>
              <a:spcAft>
                <a:spcPts val="200"/>
              </a:spcAft>
              <a:buClr>
                <a:srgbClr val="777777"/>
              </a:buClr>
              <a:buChar char="•"/>
              <a:defRPr kumimoji="1" sz="1400">
                <a:solidFill>
                  <a:srgbClr val="000000"/>
                </a:solidFill>
                <a:latin typeface="Arial" pitchFamily="34" charset="0"/>
              </a:defRPr>
            </a:lvl7pPr>
            <a:lvl8pPr marL="3429000" indent="-228600" eaLnBrk="0" fontAlgn="base" hangingPunct="0">
              <a:lnSpc>
                <a:spcPct val="95000"/>
              </a:lnSpc>
              <a:spcBef>
                <a:spcPts val="400"/>
              </a:spcBef>
              <a:spcAft>
                <a:spcPts val="200"/>
              </a:spcAft>
              <a:buClr>
                <a:srgbClr val="777777"/>
              </a:buClr>
              <a:buChar char="•"/>
              <a:defRPr kumimoji="1" sz="1400">
                <a:solidFill>
                  <a:srgbClr val="000000"/>
                </a:solidFill>
                <a:latin typeface="Arial" pitchFamily="34" charset="0"/>
              </a:defRPr>
            </a:lvl8pPr>
            <a:lvl9pPr marL="3886200" indent="-228600" eaLnBrk="0" fontAlgn="base" hangingPunct="0">
              <a:lnSpc>
                <a:spcPct val="95000"/>
              </a:lnSpc>
              <a:spcBef>
                <a:spcPts val="400"/>
              </a:spcBef>
              <a:spcAft>
                <a:spcPts val="200"/>
              </a:spcAft>
              <a:buClr>
                <a:srgbClr val="777777"/>
              </a:buClr>
              <a:buChar char="•"/>
              <a:defRPr kumimoji="1" sz="1400">
                <a:solidFill>
                  <a:srgbClr val="000000"/>
                </a:solidFill>
                <a:latin typeface="Arial" pitchFamily="34" charset="0"/>
              </a:defRPr>
            </a:lvl9pPr>
          </a:lstStyle>
          <a:p>
            <a:pPr algn="ctr" eaLnBrk="1" hangingPunct="1">
              <a:lnSpc>
                <a:spcPct val="100000"/>
              </a:lnSpc>
              <a:spcBef>
                <a:spcPct val="0"/>
              </a:spcBef>
              <a:spcAft>
                <a:spcPts val="200"/>
              </a:spcAft>
              <a:buClrTx/>
              <a:buFontTx/>
              <a:buNone/>
              <a:defRPr/>
            </a:pPr>
            <a:r>
              <a:rPr kumimoji="0" lang="en-US" altLang="en-US" sz="1200" b="1" dirty="0">
                <a:solidFill>
                  <a:srgbClr val="425563"/>
                </a:solidFill>
                <a:latin typeface="Charles Modern"/>
                <a:cs typeface="Arial" pitchFamily="34" charset="0"/>
              </a:rPr>
              <a:t>Brokerage Products: Not FDIC-Insured. No Bank Guarantee. May Lose Value.</a:t>
            </a:r>
          </a:p>
        </p:txBody>
      </p:sp>
      <p:sp>
        <p:nvSpPr>
          <p:cNvPr id="9" name="Title 1">
            <a:extLst>
              <a:ext uri="{FF2B5EF4-FFF2-40B4-BE49-F238E27FC236}">
                <a16:creationId xmlns:a16="http://schemas.microsoft.com/office/drawing/2014/main" id="{DE476969-0E30-C244-B6F3-21A6BAFC1059}"/>
              </a:ext>
            </a:extLst>
          </p:cNvPr>
          <p:cNvSpPr txBox="1">
            <a:spLocks/>
          </p:cNvSpPr>
          <p:nvPr/>
        </p:nvSpPr>
        <p:spPr>
          <a:xfrm>
            <a:off x="458788" y="405238"/>
            <a:ext cx="9144000" cy="904875"/>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400" kern="1200">
                <a:solidFill>
                  <a:schemeClr val="accent1">
                    <a:lumMod val="50000"/>
                  </a:schemeClr>
                </a:solidFill>
                <a:latin typeface="+mn-lt"/>
                <a:ea typeface="+mj-ea"/>
                <a:cs typeface="+mj-cs"/>
              </a:defRPr>
            </a:lvl1pPr>
          </a:lstStyle>
          <a:p>
            <a:r>
              <a:rPr lang="en-US" dirty="0">
                <a:solidFill>
                  <a:srgbClr val="426DA9">
                    <a:lumMod val="50000"/>
                  </a:srgbClr>
                </a:solidFill>
                <a:latin typeface="+mj-lt"/>
                <a:cs typeface="Geneva" charset="0"/>
              </a:rPr>
              <a:t>Important information</a:t>
            </a:r>
            <a:endParaRPr lang="en-US" dirty="0">
              <a:solidFill>
                <a:srgbClr val="426DA9">
                  <a:lumMod val="50000"/>
                </a:srgbClr>
              </a:solidFill>
              <a:latin typeface="+mj-lt"/>
            </a:endParaRPr>
          </a:p>
        </p:txBody>
      </p:sp>
    </p:spTree>
    <p:extLst>
      <p:ext uri="{BB962C8B-B14F-4D97-AF65-F5344CB8AC3E}">
        <p14:creationId xmlns:p14="http://schemas.microsoft.com/office/powerpoint/2010/main" val="366182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9" cy="6858000"/>
          </a:xfrm>
          <a:prstGeom prst="rect">
            <a:avLst/>
          </a:prstGeom>
        </p:spPr>
      </p:pic>
      <p:sp>
        <p:nvSpPr>
          <p:cNvPr id="14" name="Rectangle 13"/>
          <p:cNvSpPr>
            <a:spLocks/>
          </p:cNvSpPr>
          <p:nvPr/>
        </p:nvSpPr>
        <p:spPr>
          <a:xfrm>
            <a:off x="565915" y="479048"/>
            <a:ext cx="5442119" cy="5443537"/>
          </a:xfrm>
          <a:prstGeom prst="rect">
            <a:avLst/>
          </a:prstGeom>
          <a:noFill/>
          <a:ln w="381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50000"/>
              </a:spcBef>
              <a:spcAft>
                <a:spcPct val="0"/>
              </a:spcAft>
            </a:pPr>
            <a:endParaRPr lang="en-US" sz="1917" dirty="0">
              <a:solidFill>
                <a:srgbClr val="FFFFFF"/>
              </a:solidFill>
              <a:latin typeface="Charles Modern"/>
            </a:endParaRPr>
          </a:p>
        </p:txBody>
      </p:sp>
      <p:sp>
        <p:nvSpPr>
          <p:cNvPr id="15" name="TextBox 14"/>
          <p:cNvSpPr txBox="1"/>
          <p:nvPr/>
        </p:nvSpPr>
        <p:spPr>
          <a:xfrm>
            <a:off x="915705" y="3146748"/>
            <a:ext cx="4544063" cy="2535319"/>
          </a:xfrm>
          <a:prstGeom prst="rect">
            <a:avLst/>
          </a:prstGeom>
          <a:noFill/>
        </p:spPr>
        <p:txBody>
          <a:bodyPr wrap="none" lIns="0" tIns="0" rIns="0" bIns="0" rtlCol="0">
            <a:noAutofit/>
          </a:bodyPr>
          <a:lstStyle/>
          <a:p>
            <a:pPr fontAlgn="base">
              <a:lnSpc>
                <a:spcPts val="6600"/>
              </a:lnSpc>
              <a:spcBef>
                <a:spcPct val="50000"/>
              </a:spcBef>
              <a:spcAft>
                <a:spcPct val="0"/>
              </a:spcAft>
              <a:tabLst>
                <a:tab pos="1493838" algn="l"/>
              </a:tabLst>
            </a:pPr>
            <a:r>
              <a:rPr lang="en-US" sz="6400" spc="-400" dirty="0">
                <a:solidFill>
                  <a:schemeClr val="bg1"/>
                </a:solidFill>
                <a:cs typeface="Arial" charset="0"/>
              </a:rPr>
              <a:t>T</a:t>
            </a:r>
            <a:r>
              <a:rPr lang="en-US" sz="6400" dirty="0">
                <a:solidFill>
                  <a:schemeClr val="bg1"/>
                </a:solidFill>
                <a:cs typeface="Arial" charset="0"/>
              </a:rPr>
              <a:t>o</a:t>
            </a:r>
            <a:r>
              <a:rPr lang="en-US" sz="6400" spc="-100" dirty="0">
                <a:solidFill>
                  <a:schemeClr val="bg1"/>
                </a:solidFill>
                <a:cs typeface="Arial" charset="0"/>
              </a:rPr>
              <a:t>d</a:t>
            </a:r>
            <a:r>
              <a:rPr lang="en-US" sz="6400" dirty="0">
                <a:solidFill>
                  <a:schemeClr val="bg1"/>
                </a:solidFill>
                <a:cs typeface="Arial" charset="0"/>
              </a:rPr>
              <a:t>ay </a:t>
            </a:r>
            <a:br>
              <a:rPr lang="en-US" sz="6400" dirty="0">
                <a:solidFill>
                  <a:schemeClr val="bg1"/>
                </a:solidFill>
                <a:cs typeface="Arial" charset="0"/>
              </a:rPr>
            </a:br>
            <a:r>
              <a:rPr lang="en-US" sz="6400" dirty="0">
                <a:solidFill>
                  <a:schemeClr val="bg1"/>
                </a:solidFill>
                <a:cs typeface="Arial" charset="0"/>
              </a:rPr>
              <a:t>we</a:t>
            </a:r>
            <a:r>
              <a:rPr lang="en-US" sz="6400" spc="-100" dirty="0">
                <a:solidFill>
                  <a:schemeClr val="bg1"/>
                </a:solidFill>
                <a:cs typeface="Arial" charset="0"/>
              </a:rPr>
              <a:t>’</a:t>
            </a:r>
            <a:r>
              <a:rPr lang="en-US" sz="6400" dirty="0">
                <a:solidFill>
                  <a:schemeClr val="bg1"/>
                </a:solidFill>
                <a:cs typeface="Arial" charset="0"/>
              </a:rPr>
              <a:t>ll</a:t>
            </a:r>
            <a:br>
              <a:rPr lang="en-US" sz="6400" dirty="0">
                <a:solidFill>
                  <a:schemeClr val="bg1"/>
                </a:solidFill>
                <a:cs typeface="Arial" charset="0"/>
              </a:rPr>
            </a:br>
            <a:r>
              <a:rPr lang="en-US" sz="6400" spc="-100" dirty="0">
                <a:solidFill>
                  <a:schemeClr val="bg1"/>
                </a:solidFill>
                <a:cs typeface="Arial" charset="0"/>
              </a:rPr>
              <a:t>discuss</a:t>
            </a:r>
            <a:endParaRPr lang="en-US" sz="6400" dirty="0">
              <a:solidFill>
                <a:schemeClr val="bg1"/>
              </a:solidFill>
              <a:cs typeface="Arial" charset="0"/>
            </a:endParaRPr>
          </a:p>
        </p:txBody>
      </p:sp>
      <p:sp>
        <p:nvSpPr>
          <p:cNvPr id="20" name="TextBox 19">
            <a:extLst>
              <a:ext uri="{FF2B5EF4-FFF2-40B4-BE49-F238E27FC236}">
                <a16:creationId xmlns:a16="http://schemas.microsoft.com/office/drawing/2014/main" id="{636BB395-1ECA-4613-A41C-986C64406AFC}"/>
              </a:ext>
            </a:extLst>
          </p:cNvPr>
          <p:cNvSpPr txBox="1"/>
          <p:nvPr/>
        </p:nvSpPr>
        <p:spPr>
          <a:xfrm>
            <a:off x="464461" y="6440199"/>
            <a:ext cx="4462724" cy="338554"/>
          </a:xfrm>
          <a:prstGeom prst="rect">
            <a:avLst/>
          </a:prstGeom>
          <a:noFill/>
        </p:spPr>
        <p:txBody>
          <a:bodyPr wrap="square" rtlCol="0">
            <a:spAutoFit/>
          </a:bodyPr>
          <a:lstStyle/>
          <a:p>
            <a:r>
              <a:rPr lang="en-US" sz="800" dirty="0">
                <a:solidFill>
                  <a:srgbClr val="FFFFFF"/>
                </a:solidFill>
              </a:rPr>
              <a:t>©2023 Charles Schwab &amp; Co., Inc. (“Schwab”). All rights reserved. Member SIPC.</a:t>
            </a:r>
          </a:p>
          <a:p>
            <a:pPr algn="r"/>
            <a:endParaRPr lang="en-US" sz="800" dirty="0"/>
          </a:p>
        </p:txBody>
      </p:sp>
      <p:sp>
        <p:nvSpPr>
          <p:cNvPr id="21" name="Content Placeholder 31">
            <a:extLst>
              <a:ext uri="{FF2B5EF4-FFF2-40B4-BE49-F238E27FC236}">
                <a16:creationId xmlns:a16="http://schemas.microsoft.com/office/drawing/2014/main" id="{9443874D-9B16-4B9E-8C9E-9FBE1B3B21F6}"/>
              </a:ext>
            </a:extLst>
          </p:cNvPr>
          <p:cNvSpPr txBox="1">
            <a:spLocks/>
          </p:cNvSpPr>
          <p:nvPr/>
        </p:nvSpPr>
        <p:spPr>
          <a:xfrm>
            <a:off x="6161581" y="458731"/>
            <a:ext cx="2675104" cy="2675801"/>
          </a:xfrm>
          <a:prstGeom prst="rect">
            <a:avLst/>
          </a:prstGeom>
          <a:solidFill>
            <a:srgbClr val="00A0DF">
              <a:alpha val="92157"/>
            </a:srgbClr>
          </a:solidFill>
        </p:spPr>
        <p:txBody>
          <a:bodyPr wrap="square" bIns="0" numCol="1" anchor="t" anchorCtr="0" compatLnSpc="1">
            <a:prstTxWarp prst="textNoShape">
              <a:avLst/>
            </a:prstTxWarp>
          </a:bodyPr>
          <a:lstStyle>
            <a:lvl1pPr marL="227013" indent="-227013" algn="l" defTabSz="914400" rtl="0" eaLnBrk="1" latinLnBrk="0" hangingPunct="1">
              <a:lnSpc>
                <a:spcPct val="95000"/>
              </a:lnSpc>
              <a:spcBef>
                <a:spcPts val="1000"/>
              </a:spcBef>
              <a:buClr>
                <a:schemeClr val="tx2"/>
              </a:buClr>
              <a:buSzPct val="80000"/>
              <a:buFont typeface="Wingdings" panose="05000000000000000000" pitchFamily="2" charset="2"/>
              <a:buChar char="§"/>
              <a:defRPr sz="2000" kern="1200">
                <a:solidFill>
                  <a:schemeClr val="tx1"/>
                </a:solidFill>
                <a:latin typeface="+mn-lt"/>
                <a:ea typeface="+mn-ea"/>
                <a:cs typeface="+mn-cs"/>
              </a:defRPr>
            </a:lvl1pPr>
            <a:lvl2pPr marL="514350" indent="-225425" algn="l" defTabSz="914400" rtl="0" eaLnBrk="1" latinLnBrk="0" hangingPunct="1">
              <a:lnSpc>
                <a:spcPct val="90000"/>
              </a:lnSpc>
              <a:spcBef>
                <a:spcPts val="1000"/>
              </a:spcBef>
              <a:buClr>
                <a:schemeClr val="bg2"/>
              </a:buClr>
              <a:buFont typeface="Charles Modern" panose="020B0503040503020204" pitchFamily="34" charset="0"/>
              <a:buChar char="–"/>
              <a:defRPr sz="1800" kern="1200">
                <a:solidFill>
                  <a:schemeClr val="tx1"/>
                </a:solidFill>
                <a:latin typeface="+mn-lt"/>
                <a:ea typeface="+mn-ea"/>
                <a:cs typeface="+mn-cs"/>
              </a:defRPr>
            </a:lvl2pPr>
            <a:lvl3pPr marL="801688" indent="-228600" algn="l" defTabSz="914400" rtl="0" eaLnBrk="1" latinLnBrk="0" hangingPunct="1">
              <a:lnSpc>
                <a:spcPct val="90000"/>
              </a:lnSpc>
              <a:spcBef>
                <a:spcPts val="1000"/>
              </a:spcBef>
              <a:buClr>
                <a:schemeClr val="bg2"/>
              </a:buClr>
              <a:buFont typeface="Charles Modern" panose="020B0503040503020204" pitchFamily="34" charset="0"/>
              <a:buChar char="–"/>
              <a:defRPr sz="1800" kern="1200">
                <a:solidFill>
                  <a:schemeClr val="tx1"/>
                </a:solidFill>
                <a:latin typeface="+mn-lt"/>
                <a:ea typeface="+mn-ea"/>
                <a:cs typeface="+mn-cs"/>
              </a:defRPr>
            </a:lvl3pPr>
            <a:lvl4pPr marL="1588" indent="-1588" algn="l" defTabSz="914400" rtl="0" eaLnBrk="1" latinLnBrk="0" hangingPunct="1">
              <a:lnSpc>
                <a:spcPct val="90000"/>
              </a:lnSpc>
              <a:spcBef>
                <a:spcPts val="2400"/>
              </a:spcBef>
              <a:buFont typeface="Arial" panose="020B0604020202020204" pitchFamily="34" charset="0"/>
              <a:buChar char="​"/>
              <a:defRPr sz="2400" kern="1200">
                <a:solidFill>
                  <a:schemeClr val="tx1"/>
                </a:solidFill>
                <a:latin typeface="+mn-lt"/>
                <a:ea typeface="+mn-ea"/>
                <a:cs typeface="+mn-cs"/>
              </a:defRPr>
            </a:lvl4pPr>
            <a:lvl5pPr marL="1588" indent="-1588" algn="l" defTabSz="914400" rtl="0" eaLnBrk="1" latinLnBrk="0" hangingPunct="1">
              <a:lnSpc>
                <a:spcPct val="90000"/>
              </a:lnSpc>
              <a:spcBef>
                <a:spcPts val="1800"/>
              </a:spcBef>
              <a:buFont typeface="Arial" panose="020B0604020202020204" pitchFamily="34" charset="0"/>
              <a:buChar char="​"/>
              <a:defRPr sz="2800" kern="1200" baseline="0">
                <a:solidFill>
                  <a:schemeClr val="tx1"/>
                </a:solidFill>
                <a:latin typeface="+mn-lt"/>
                <a:ea typeface="+mn-ea"/>
                <a:cs typeface="+mn-cs"/>
              </a:defRPr>
            </a:lvl5pPr>
            <a:lvl6pPr marL="0" indent="1588" algn="l" defTabSz="914400" rtl="0" eaLnBrk="1" latinLnBrk="0" hangingPunct="1">
              <a:lnSpc>
                <a:spcPct val="98000"/>
              </a:lnSpc>
              <a:spcBef>
                <a:spcPts val="0"/>
              </a:spcBef>
              <a:buFont typeface="Arial" panose="020B0604020202020204" pitchFamily="34" charset="0"/>
              <a:buChar char="​"/>
              <a:defRPr sz="1600" kern="1200">
                <a:solidFill>
                  <a:schemeClr val="tx1"/>
                </a:solidFill>
                <a:latin typeface="+mn-lt"/>
                <a:ea typeface="+mn-ea"/>
                <a:cs typeface="+mn-cs"/>
              </a:defRPr>
            </a:lvl6pPr>
            <a:lvl7pPr marL="1588" indent="-1588" algn="l" defTabSz="914400" rtl="0" eaLnBrk="1" latinLnBrk="0" hangingPunct="1">
              <a:lnSpc>
                <a:spcPct val="90000"/>
              </a:lnSpc>
              <a:spcBef>
                <a:spcPts val="1000"/>
              </a:spcBef>
              <a:buFont typeface="Arial" panose="020B0604020202020204" pitchFamily="34" charset="0"/>
              <a:buChar char="​"/>
              <a:defRPr sz="2000" b="0" kern="1200">
                <a:solidFill>
                  <a:schemeClr val="tx2"/>
                </a:solidFill>
                <a:latin typeface="+mn-lt"/>
                <a:ea typeface="+mn-ea"/>
                <a:cs typeface="+mn-cs"/>
              </a:defRPr>
            </a:lvl7pPr>
            <a:lvl8pPr marL="0" indent="1588" algn="l" defTabSz="914400" rtl="0" eaLnBrk="1" latinLnBrk="0" hangingPunct="1">
              <a:lnSpc>
                <a:spcPct val="90000"/>
              </a:lnSpc>
              <a:spcBef>
                <a:spcPts val="0"/>
              </a:spcBef>
              <a:buFont typeface="Arial" panose="020B0604020202020204" pitchFamily="34" charset="0"/>
              <a:buChar char="​"/>
              <a:defRPr sz="1800" kern="1200" cap="none" baseline="0">
                <a:solidFill>
                  <a:schemeClr val="tx1"/>
                </a:solidFill>
                <a:latin typeface="+mn-lt"/>
                <a:ea typeface="+mn-ea"/>
                <a:cs typeface="+mn-cs"/>
              </a:defRPr>
            </a:lvl8pPr>
            <a:lvl9pPr marL="1588" indent="-1588" algn="l" defTabSz="914400" rtl="0" eaLnBrk="1" latinLnBrk="0" hangingPunct="1">
              <a:lnSpc>
                <a:spcPct val="75000"/>
              </a:lnSpc>
              <a:spcBef>
                <a:spcPts val="1800"/>
              </a:spcBef>
              <a:buFont typeface="Arial" panose="020B0604020202020204" pitchFamily="34" charset="0"/>
              <a:buChar char="​"/>
              <a:defRPr sz="5500" kern="1200">
                <a:solidFill>
                  <a:schemeClr val="tx2"/>
                </a:solidFill>
                <a:latin typeface="+mn-lt"/>
                <a:ea typeface="+mn-ea"/>
                <a:cs typeface="+mn-cs"/>
              </a:defRPr>
            </a:lvl9pPr>
          </a:lstStyle>
          <a:p>
            <a:endParaRPr lang="en-US" sz="2200" dirty="0"/>
          </a:p>
        </p:txBody>
      </p:sp>
      <p:sp>
        <p:nvSpPr>
          <p:cNvPr id="22" name="Content Placeholder 3">
            <a:extLst>
              <a:ext uri="{FF2B5EF4-FFF2-40B4-BE49-F238E27FC236}">
                <a16:creationId xmlns:a16="http://schemas.microsoft.com/office/drawing/2014/main" id="{2459F447-5AF7-4677-A12A-F08C0B170057}"/>
              </a:ext>
            </a:extLst>
          </p:cNvPr>
          <p:cNvSpPr txBox="1">
            <a:spLocks/>
          </p:cNvSpPr>
          <p:nvPr/>
        </p:nvSpPr>
        <p:spPr>
          <a:xfrm>
            <a:off x="8996129" y="458731"/>
            <a:ext cx="2675104" cy="2675801"/>
          </a:xfrm>
          <a:prstGeom prst="rect">
            <a:avLst/>
          </a:prstGeom>
          <a:solidFill>
            <a:srgbClr val="425563">
              <a:alpha val="92157"/>
            </a:srgbClr>
          </a:solidFill>
        </p:spPr>
        <p:txBody>
          <a:bodyPr wrap="square" bIns="0" numCol="1" anchor="t" anchorCtr="0" compatLnSpc="1">
            <a:prstTxWarp prst="textNoShape">
              <a:avLst/>
            </a:prstTxWarp>
          </a:bodyPr>
          <a:lstStyle>
            <a:lvl1pPr marL="227013" indent="-227013" algn="l" defTabSz="914400" rtl="0" eaLnBrk="1" latinLnBrk="0" hangingPunct="1">
              <a:lnSpc>
                <a:spcPct val="95000"/>
              </a:lnSpc>
              <a:spcBef>
                <a:spcPts val="1000"/>
              </a:spcBef>
              <a:buClr>
                <a:schemeClr val="tx2"/>
              </a:buClr>
              <a:buSzPct val="80000"/>
              <a:buFont typeface="Wingdings" panose="05000000000000000000" pitchFamily="2" charset="2"/>
              <a:buChar char="§"/>
              <a:defRPr sz="2000" kern="1200">
                <a:solidFill>
                  <a:schemeClr val="tx1"/>
                </a:solidFill>
                <a:latin typeface="+mn-lt"/>
                <a:ea typeface="+mn-ea"/>
                <a:cs typeface="+mn-cs"/>
              </a:defRPr>
            </a:lvl1pPr>
            <a:lvl2pPr marL="514350" indent="-225425" algn="l" defTabSz="914400" rtl="0" eaLnBrk="1" latinLnBrk="0" hangingPunct="1">
              <a:lnSpc>
                <a:spcPct val="90000"/>
              </a:lnSpc>
              <a:spcBef>
                <a:spcPts val="1000"/>
              </a:spcBef>
              <a:buClr>
                <a:schemeClr val="bg2"/>
              </a:buClr>
              <a:buFont typeface="Charles Modern" panose="020B0503040503020204" pitchFamily="34" charset="0"/>
              <a:buChar char="–"/>
              <a:defRPr sz="1800" kern="1200">
                <a:solidFill>
                  <a:schemeClr val="tx1"/>
                </a:solidFill>
                <a:latin typeface="+mn-lt"/>
                <a:ea typeface="+mn-ea"/>
                <a:cs typeface="+mn-cs"/>
              </a:defRPr>
            </a:lvl2pPr>
            <a:lvl3pPr marL="801688" indent="-228600" algn="l" defTabSz="914400" rtl="0" eaLnBrk="1" latinLnBrk="0" hangingPunct="1">
              <a:lnSpc>
                <a:spcPct val="90000"/>
              </a:lnSpc>
              <a:spcBef>
                <a:spcPts val="1000"/>
              </a:spcBef>
              <a:buClr>
                <a:schemeClr val="bg2"/>
              </a:buClr>
              <a:buFont typeface="Charles Modern" panose="020B0503040503020204" pitchFamily="34" charset="0"/>
              <a:buChar char="–"/>
              <a:defRPr sz="1800" kern="1200">
                <a:solidFill>
                  <a:schemeClr val="tx1"/>
                </a:solidFill>
                <a:latin typeface="+mn-lt"/>
                <a:ea typeface="+mn-ea"/>
                <a:cs typeface="+mn-cs"/>
              </a:defRPr>
            </a:lvl3pPr>
            <a:lvl4pPr marL="1588" indent="-1588" algn="l" defTabSz="914400" rtl="0" eaLnBrk="1" latinLnBrk="0" hangingPunct="1">
              <a:lnSpc>
                <a:spcPct val="90000"/>
              </a:lnSpc>
              <a:spcBef>
                <a:spcPts val="2400"/>
              </a:spcBef>
              <a:buFont typeface="Arial" panose="020B0604020202020204" pitchFamily="34" charset="0"/>
              <a:buChar char="​"/>
              <a:defRPr sz="2400" kern="1200">
                <a:solidFill>
                  <a:schemeClr val="tx1"/>
                </a:solidFill>
                <a:latin typeface="+mn-lt"/>
                <a:ea typeface="+mn-ea"/>
                <a:cs typeface="+mn-cs"/>
              </a:defRPr>
            </a:lvl4pPr>
            <a:lvl5pPr marL="1588" indent="-1588" algn="l" defTabSz="914400" rtl="0" eaLnBrk="1" latinLnBrk="0" hangingPunct="1">
              <a:lnSpc>
                <a:spcPct val="90000"/>
              </a:lnSpc>
              <a:spcBef>
                <a:spcPts val="1800"/>
              </a:spcBef>
              <a:buFont typeface="Arial" panose="020B0604020202020204" pitchFamily="34" charset="0"/>
              <a:buChar char="​"/>
              <a:defRPr sz="2800" kern="1200" baseline="0">
                <a:solidFill>
                  <a:schemeClr val="tx1"/>
                </a:solidFill>
                <a:latin typeface="+mn-lt"/>
                <a:ea typeface="+mn-ea"/>
                <a:cs typeface="+mn-cs"/>
              </a:defRPr>
            </a:lvl5pPr>
            <a:lvl6pPr marL="0" indent="1588" algn="l" defTabSz="914400" rtl="0" eaLnBrk="1" latinLnBrk="0" hangingPunct="1">
              <a:lnSpc>
                <a:spcPct val="98000"/>
              </a:lnSpc>
              <a:spcBef>
                <a:spcPts val="0"/>
              </a:spcBef>
              <a:buFont typeface="Arial" panose="020B0604020202020204" pitchFamily="34" charset="0"/>
              <a:buChar char="​"/>
              <a:defRPr sz="1600" kern="1200">
                <a:solidFill>
                  <a:schemeClr val="tx1"/>
                </a:solidFill>
                <a:latin typeface="+mn-lt"/>
                <a:ea typeface="+mn-ea"/>
                <a:cs typeface="+mn-cs"/>
              </a:defRPr>
            </a:lvl6pPr>
            <a:lvl7pPr marL="1588" indent="-1588" algn="l" defTabSz="914400" rtl="0" eaLnBrk="1" latinLnBrk="0" hangingPunct="1">
              <a:lnSpc>
                <a:spcPct val="90000"/>
              </a:lnSpc>
              <a:spcBef>
                <a:spcPts val="1000"/>
              </a:spcBef>
              <a:buFont typeface="Arial" panose="020B0604020202020204" pitchFamily="34" charset="0"/>
              <a:buChar char="​"/>
              <a:defRPr sz="2000" b="0" kern="1200">
                <a:solidFill>
                  <a:schemeClr val="tx2"/>
                </a:solidFill>
                <a:latin typeface="+mn-lt"/>
                <a:ea typeface="+mn-ea"/>
                <a:cs typeface="+mn-cs"/>
              </a:defRPr>
            </a:lvl7pPr>
            <a:lvl8pPr marL="0" indent="1588" algn="l" defTabSz="914400" rtl="0" eaLnBrk="1" latinLnBrk="0" hangingPunct="1">
              <a:lnSpc>
                <a:spcPct val="90000"/>
              </a:lnSpc>
              <a:spcBef>
                <a:spcPts val="0"/>
              </a:spcBef>
              <a:buFont typeface="Arial" panose="020B0604020202020204" pitchFamily="34" charset="0"/>
              <a:buChar char="​"/>
              <a:defRPr sz="1800" kern="1200" cap="none" baseline="0">
                <a:solidFill>
                  <a:schemeClr val="tx1"/>
                </a:solidFill>
                <a:latin typeface="+mn-lt"/>
                <a:ea typeface="+mn-ea"/>
                <a:cs typeface="+mn-cs"/>
              </a:defRPr>
            </a:lvl8pPr>
            <a:lvl9pPr marL="1588" indent="-1588" algn="l" defTabSz="914400" rtl="0" eaLnBrk="1" latinLnBrk="0" hangingPunct="1">
              <a:lnSpc>
                <a:spcPct val="75000"/>
              </a:lnSpc>
              <a:spcBef>
                <a:spcPts val="1800"/>
              </a:spcBef>
              <a:buFont typeface="Arial" panose="020B0604020202020204" pitchFamily="34" charset="0"/>
              <a:buChar char="​"/>
              <a:defRPr sz="5500" kern="1200">
                <a:solidFill>
                  <a:schemeClr val="tx2"/>
                </a:solidFill>
                <a:latin typeface="+mn-lt"/>
                <a:ea typeface="+mn-ea"/>
                <a:cs typeface="+mn-cs"/>
              </a:defRPr>
            </a:lvl9pPr>
          </a:lstStyle>
          <a:p>
            <a:pPr marL="0" indent="0">
              <a:buNone/>
            </a:pPr>
            <a:endParaRPr lang="en-US" sz="2200" dirty="0"/>
          </a:p>
        </p:txBody>
      </p:sp>
      <p:sp>
        <p:nvSpPr>
          <p:cNvPr id="24" name="Content Placeholder 4">
            <a:extLst>
              <a:ext uri="{FF2B5EF4-FFF2-40B4-BE49-F238E27FC236}">
                <a16:creationId xmlns:a16="http://schemas.microsoft.com/office/drawing/2014/main" id="{60937521-8780-4BD7-8912-F7B6EE6ABE0D}"/>
              </a:ext>
            </a:extLst>
          </p:cNvPr>
          <p:cNvSpPr txBox="1">
            <a:spLocks/>
          </p:cNvSpPr>
          <p:nvPr/>
        </p:nvSpPr>
        <p:spPr>
          <a:xfrm>
            <a:off x="8996129" y="3261741"/>
            <a:ext cx="2675104" cy="2675801"/>
          </a:xfrm>
          <a:prstGeom prst="rect">
            <a:avLst/>
          </a:prstGeom>
          <a:solidFill>
            <a:srgbClr val="426DA9">
              <a:alpha val="92157"/>
            </a:srgbClr>
          </a:solidFill>
        </p:spPr>
        <p:txBody>
          <a:bodyPr wrap="square" tIns="182880" bIns="0" numCol="1" anchor="t" anchorCtr="0" compatLnSpc="1">
            <a:prstTxWarp prst="textNoShape">
              <a:avLst/>
            </a:prstTxWarp>
            <a:noAutofit/>
          </a:bodyPr>
          <a:lstStyle>
            <a:lvl1pPr marL="227013" indent="-227013" algn="l" defTabSz="914400" rtl="0" eaLnBrk="1" latinLnBrk="0" hangingPunct="1">
              <a:lnSpc>
                <a:spcPct val="95000"/>
              </a:lnSpc>
              <a:spcBef>
                <a:spcPts val="1000"/>
              </a:spcBef>
              <a:buClr>
                <a:schemeClr val="tx2"/>
              </a:buClr>
              <a:buSzPct val="80000"/>
              <a:buFont typeface="Wingdings" panose="05000000000000000000" pitchFamily="2" charset="2"/>
              <a:buChar char="§"/>
              <a:defRPr sz="2000" kern="1200">
                <a:solidFill>
                  <a:schemeClr val="tx1"/>
                </a:solidFill>
                <a:latin typeface="+mn-lt"/>
                <a:ea typeface="+mn-ea"/>
                <a:cs typeface="+mn-cs"/>
              </a:defRPr>
            </a:lvl1pPr>
            <a:lvl2pPr marL="514350" indent="-225425" algn="l" defTabSz="914400" rtl="0" eaLnBrk="1" latinLnBrk="0" hangingPunct="1">
              <a:lnSpc>
                <a:spcPct val="90000"/>
              </a:lnSpc>
              <a:spcBef>
                <a:spcPts val="1000"/>
              </a:spcBef>
              <a:buClr>
                <a:schemeClr val="bg2"/>
              </a:buClr>
              <a:buFont typeface="Charles Modern" panose="020B0503040503020204" pitchFamily="34" charset="0"/>
              <a:buChar char="–"/>
              <a:defRPr sz="1800" kern="1200">
                <a:solidFill>
                  <a:schemeClr val="tx1"/>
                </a:solidFill>
                <a:latin typeface="+mn-lt"/>
                <a:ea typeface="+mn-ea"/>
                <a:cs typeface="+mn-cs"/>
              </a:defRPr>
            </a:lvl2pPr>
            <a:lvl3pPr marL="801688" indent="-228600" algn="l" defTabSz="914400" rtl="0" eaLnBrk="1" latinLnBrk="0" hangingPunct="1">
              <a:lnSpc>
                <a:spcPct val="90000"/>
              </a:lnSpc>
              <a:spcBef>
                <a:spcPts val="1000"/>
              </a:spcBef>
              <a:buClr>
                <a:schemeClr val="bg2"/>
              </a:buClr>
              <a:buFont typeface="Charles Modern" panose="020B0503040503020204" pitchFamily="34" charset="0"/>
              <a:buChar char="–"/>
              <a:defRPr sz="1800" kern="1200">
                <a:solidFill>
                  <a:schemeClr val="tx1"/>
                </a:solidFill>
                <a:latin typeface="+mn-lt"/>
                <a:ea typeface="+mn-ea"/>
                <a:cs typeface="+mn-cs"/>
              </a:defRPr>
            </a:lvl3pPr>
            <a:lvl4pPr marL="1588" indent="-1588" algn="l" defTabSz="914400" rtl="0" eaLnBrk="1" latinLnBrk="0" hangingPunct="1">
              <a:lnSpc>
                <a:spcPct val="90000"/>
              </a:lnSpc>
              <a:spcBef>
                <a:spcPts val="2400"/>
              </a:spcBef>
              <a:buFont typeface="Arial" panose="020B0604020202020204" pitchFamily="34" charset="0"/>
              <a:buChar char="​"/>
              <a:defRPr sz="2400" kern="1200">
                <a:solidFill>
                  <a:schemeClr val="tx1"/>
                </a:solidFill>
                <a:latin typeface="+mn-lt"/>
                <a:ea typeface="+mn-ea"/>
                <a:cs typeface="+mn-cs"/>
              </a:defRPr>
            </a:lvl4pPr>
            <a:lvl5pPr marL="1588" indent="-1588" algn="l" defTabSz="914400" rtl="0" eaLnBrk="1" latinLnBrk="0" hangingPunct="1">
              <a:lnSpc>
                <a:spcPct val="90000"/>
              </a:lnSpc>
              <a:spcBef>
                <a:spcPts val="1800"/>
              </a:spcBef>
              <a:buFont typeface="Arial" panose="020B0604020202020204" pitchFamily="34" charset="0"/>
              <a:buChar char="​"/>
              <a:defRPr sz="2800" kern="1200" baseline="0">
                <a:solidFill>
                  <a:schemeClr val="tx1"/>
                </a:solidFill>
                <a:latin typeface="+mn-lt"/>
                <a:ea typeface="+mn-ea"/>
                <a:cs typeface="+mn-cs"/>
              </a:defRPr>
            </a:lvl5pPr>
            <a:lvl6pPr marL="0" indent="1588" algn="l" defTabSz="914400" rtl="0" eaLnBrk="1" latinLnBrk="0" hangingPunct="1">
              <a:lnSpc>
                <a:spcPct val="98000"/>
              </a:lnSpc>
              <a:spcBef>
                <a:spcPts val="0"/>
              </a:spcBef>
              <a:buFont typeface="Arial" panose="020B0604020202020204" pitchFamily="34" charset="0"/>
              <a:buChar char="​"/>
              <a:defRPr sz="1600" kern="1200">
                <a:solidFill>
                  <a:schemeClr val="tx1"/>
                </a:solidFill>
                <a:latin typeface="+mn-lt"/>
                <a:ea typeface="+mn-ea"/>
                <a:cs typeface="+mn-cs"/>
              </a:defRPr>
            </a:lvl6pPr>
            <a:lvl7pPr marL="1588" indent="-1588" algn="l" defTabSz="914400" rtl="0" eaLnBrk="1" latinLnBrk="0" hangingPunct="1">
              <a:lnSpc>
                <a:spcPct val="90000"/>
              </a:lnSpc>
              <a:spcBef>
                <a:spcPts val="1000"/>
              </a:spcBef>
              <a:buFont typeface="Arial" panose="020B0604020202020204" pitchFamily="34" charset="0"/>
              <a:buChar char="​"/>
              <a:defRPr sz="2000" b="0" kern="1200">
                <a:solidFill>
                  <a:schemeClr val="tx2"/>
                </a:solidFill>
                <a:latin typeface="+mn-lt"/>
                <a:ea typeface="+mn-ea"/>
                <a:cs typeface="+mn-cs"/>
              </a:defRPr>
            </a:lvl7pPr>
            <a:lvl8pPr marL="0" indent="1588" algn="l" defTabSz="914400" rtl="0" eaLnBrk="1" latinLnBrk="0" hangingPunct="1">
              <a:lnSpc>
                <a:spcPct val="90000"/>
              </a:lnSpc>
              <a:spcBef>
                <a:spcPts val="0"/>
              </a:spcBef>
              <a:buFont typeface="Arial" panose="020B0604020202020204" pitchFamily="34" charset="0"/>
              <a:buChar char="​"/>
              <a:defRPr sz="1800" kern="1200" cap="none" baseline="0">
                <a:solidFill>
                  <a:schemeClr val="tx1"/>
                </a:solidFill>
                <a:latin typeface="+mn-lt"/>
                <a:ea typeface="+mn-ea"/>
                <a:cs typeface="+mn-cs"/>
              </a:defRPr>
            </a:lvl8pPr>
            <a:lvl9pPr marL="1588" indent="-1588" algn="l" defTabSz="914400" rtl="0" eaLnBrk="1" latinLnBrk="0" hangingPunct="1">
              <a:lnSpc>
                <a:spcPct val="75000"/>
              </a:lnSpc>
              <a:spcBef>
                <a:spcPts val="1800"/>
              </a:spcBef>
              <a:buFont typeface="Arial" panose="020B0604020202020204" pitchFamily="34" charset="0"/>
              <a:buChar char="​"/>
              <a:defRPr sz="5500" kern="1200">
                <a:solidFill>
                  <a:schemeClr val="tx2"/>
                </a:solidFill>
                <a:latin typeface="+mn-lt"/>
                <a:ea typeface="+mn-ea"/>
                <a:cs typeface="+mn-cs"/>
              </a:defRPr>
            </a:lvl9pPr>
          </a:lstStyle>
          <a:p>
            <a:pPr marL="0" indent="0">
              <a:buNone/>
              <a:defRPr/>
            </a:pPr>
            <a:endParaRPr lang="en-US" dirty="0">
              <a:latin typeface="Charles Modern Light" panose="020B0303040503020204" pitchFamily="34" charset="77"/>
            </a:endParaRPr>
          </a:p>
        </p:txBody>
      </p:sp>
      <p:sp>
        <p:nvSpPr>
          <p:cNvPr id="25" name="Content Placeholder 5">
            <a:extLst>
              <a:ext uri="{FF2B5EF4-FFF2-40B4-BE49-F238E27FC236}">
                <a16:creationId xmlns:a16="http://schemas.microsoft.com/office/drawing/2014/main" id="{5EC188AD-59D3-4050-8132-B09EAC512B9C}"/>
              </a:ext>
            </a:extLst>
          </p:cNvPr>
          <p:cNvSpPr txBox="1">
            <a:spLocks/>
          </p:cNvSpPr>
          <p:nvPr/>
        </p:nvSpPr>
        <p:spPr>
          <a:xfrm>
            <a:off x="6161580" y="3261741"/>
            <a:ext cx="2675104" cy="2675801"/>
          </a:xfrm>
          <a:prstGeom prst="rect">
            <a:avLst/>
          </a:prstGeom>
          <a:solidFill>
            <a:srgbClr val="018189">
              <a:alpha val="92157"/>
            </a:srgbClr>
          </a:solidFill>
        </p:spPr>
        <p:txBody>
          <a:bodyPr wrap="square" bIns="0" numCol="1" anchor="t" anchorCtr="0" compatLnSpc="1">
            <a:prstTxWarp prst="textNoShape">
              <a:avLst/>
            </a:prstTxWarp>
          </a:bodyPr>
          <a:lstStyle>
            <a:lvl1pPr marL="227013" indent="-227013" algn="l" defTabSz="914400" rtl="0" eaLnBrk="1" latinLnBrk="0" hangingPunct="1">
              <a:lnSpc>
                <a:spcPct val="95000"/>
              </a:lnSpc>
              <a:spcBef>
                <a:spcPts val="1000"/>
              </a:spcBef>
              <a:buClr>
                <a:schemeClr val="tx2"/>
              </a:buClr>
              <a:buSzPct val="80000"/>
              <a:buFont typeface="Wingdings" panose="05000000000000000000" pitchFamily="2" charset="2"/>
              <a:buChar char="§"/>
              <a:defRPr sz="2000" kern="1200">
                <a:solidFill>
                  <a:schemeClr val="tx1"/>
                </a:solidFill>
                <a:latin typeface="+mn-lt"/>
                <a:ea typeface="+mn-ea"/>
                <a:cs typeface="+mn-cs"/>
              </a:defRPr>
            </a:lvl1pPr>
            <a:lvl2pPr marL="514350" indent="-225425" algn="l" defTabSz="914400" rtl="0" eaLnBrk="1" latinLnBrk="0" hangingPunct="1">
              <a:lnSpc>
                <a:spcPct val="90000"/>
              </a:lnSpc>
              <a:spcBef>
                <a:spcPts val="1000"/>
              </a:spcBef>
              <a:buClr>
                <a:schemeClr val="bg2"/>
              </a:buClr>
              <a:buFont typeface="Charles Modern" panose="020B0503040503020204" pitchFamily="34" charset="0"/>
              <a:buChar char="–"/>
              <a:defRPr sz="1800" kern="1200">
                <a:solidFill>
                  <a:schemeClr val="tx1"/>
                </a:solidFill>
                <a:latin typeface="+mn-lt"/>
                <a:ea typeface="+mn-ea"/>
                <a:cs typeface="+mn-cs"/>
              </a:defRPr>
            </a:lvl2pPr>
            <a:lvl3pPr marL="801688" indent="-228600" algn="l" defTabSz="914400" rtl="0" eaLnBrk="1" latinLnBrk="0" hangingPunct="1">
              <a:lnSpc>
                <a:spcPct val="90000"/>
              </a:lnSpc>
              <a:spcBef>
                <a:spcPts val="1000"/>
              </a:spcBef>
              <a:buClr>
                <a:schemeClr val="bg2"/>
              </a:buClr>
              <a:buFont typeface="Charles Modern" panose="020B0503040503020204" pitchFamily="34" charset="0"/>
              <a:buChar char="–"/>
              <a:defRPr sz="1800" kern="1200">
                <a:solidFill>
                  <a:schemeClr val="tx1"/>
                </a:solidFill>
                <a:latin typeface="+mn-lt"/>
                <a:ea typeface="+mn-ea"/>
                <a:cs typeface="+mn-cs"/>
              </a:defRPr>
            </a:lvl3pPr>
            <a:lvl4pPr marL="1588" indent="-1588" algn="l" defTabSz="914400" rtl="0" eaLnBrk="1" latinLnBrk="0" hangingPunct="1">
              <a:lnSpc>
                <a:spcPct val="90000"/>
              </a:lnSpc>
              <a:spcBef>
                <a:spcPts val="2400"/>
              </a:spcBef>
              <a:buFont typeface="Arial" panose="020B0604020202020204" pitchFamily="34" charset="0"/>
              <a:buChar char="​"/>
              <a:defRPr sz="2400" kern="1200">
                <a:solidFill>
                  <a:schemeClr val="tx1"/>
                </a:solidFill>
                <a:latin typeface="+mn-lt"/>
                <a:ea typeface="+mn-ea"/>
                <a:cs typeface="+mn-cs"/>
              </a:defRPr>
            </a:lvl4pPr>
            <a:lvl5pPr marL="1588" indent="-1588" algn="l" defTabSz="914400" rtl="0" eaLnBrk="1" latinLnBrk="0" hangingPunct="1">
              <a:lnSpc>
                <a:spcPct val="90000"/>
              </a:lnSpc>
              <a:spcBef>
                <a:spcPts val="1800"/>
              </a:spcBef>
              <a:buFont typeface="Arial" panose="020B0604020202020204" pitchFamily="34" charset="0"/>
              <a:buChar char="​"/>
              <a:defRPr sz="2800" kern="1200" baseline="0">
                <a:solidFill>
                  <a:schemeClr val="tx1"/>
                </a:solidFill>
                <a:latin typeface="+mn-lt"/>
                <a:ea typeface="+mn-ea"/>
                <a:cs typeface="+mn-cs"/>
              </a:defRPr>
            </a:lvl5pPr>
            <a:lvl6pPr marL="0" indent="1588" algn="l" defTabSz="914400" rtl="0" eaLnBrk="1" latinLnBrk="0" hangingPunct="1">
              <a:lnSpc>
                <a:spcPct val="98000"/>
              </a:lnSpc>
              <a:spcBef>
                <a:spcPts val="0"/>
              </a:spcBef>
              <a:buFont typeface="Arial" panose="020B0604020202020204" pitchFamily="34" charset="0"/>
              <a:buChar char="​"/>
              <a:defRPr sz="1600" kern="1200">
                <a:solidFill>
                  <a:schemeClr val="tx1"/>
                </a:solidFill>
                <a:latin typeface="+mn-lt"/>
                <a:ea typeface="+mn-ea"/>
                <a:cs typeface="+mn-cs"/>
              </a:defRPr>
            </a:lvl6pPr>
            <a:lvl7pPr marL="1588" indent="-1588" algn="l" defTabSz="914400" rtl="0" eaLnBrk="1" latinLnBrk="0" hangingPunct="1">
              <a:lnSpc>
                <a:spcPct val="90000"/>
              </a:lnSpc>
              <a:spcBef>
                <a:spcPts val="1000"/>
              </a:spcBef>
              <a:buFont typeface="Arial" panose="020B0604020202020204" pitchFamily="34" charset="0"/>
              <a:buChar char="​"/>
              <a:defRPr sz="2000" b="0" kern="1200">
                <a:solidFill>
                  <a:schemeClr val="tx2"/>
                </a:solidFill>
                <a:latin typeface="+mn-lt"/>
                <a:ea typeface="+mn-ea"/>
                <a:cs typeface="+mn-cs"/>
              </a:defRPr>
            </a:lvl7pPr>
            <a:lvl8pPr marL="0" indent="1588" algn="l" defTabSz="914400" rtl="0" eaLnBrk="1" latinLnBrk="0" hangingPunct="1">
              <a:lnSpc>
                <a:spcPct val="90000"/>
              </a:lnSpc>
              <a:spcBef>
                <a:spcPts val="0"/>
              </a:spcBef>
              <a:buFont typeface="Arial" panose="020B0604020202020204" pitchFamily="34" charset="0"/>
              <a:buChar char="​"/>
              <a:defRPr sz="1800" kern="1200" cap="none" baseline="0">
                <a:solidFill>
                  <a:schemeClr val="tx1"/>
                </a:solidFill>
                <a:latin typeface="+mn-lt"/>
                <a:ea typeface="+mn-ea"/>
                <a:cs typeface="+mn-cs"/>
              </a:defRPr>
            </a:lvl8pPr>
            <a:lvl9pPr marL="1588" indent="-1588" algn="l" defTabSz="914400" rtl="0" eaLnBrk="1" latinLnBrk="0" hangingPunct="1">
              <a:lnSpc>
                <a:spcPct val="75000"/>
              </a:lnSpc>
              <a:spcBef>
                <a:spcPts val="1800"/>
              </a:spcBef>
              <a:buFont typeface="Arial" panose="020B0604020202020204" pitchFamily="34" charset="0"/>
              <a:buChar char="​"/>
              <a:defRPr sz="5500" kern="1200">
                <a:solidFill>
                  <a:schemeClr val="tx2"/>
                </a:solidFill>
                <a:latin typeface="+mn-lt"/>
                <a:ea typeface="+mn-ea"/>
                <a:cs typeface="+mn-cs"/>
              </a:defRPr>
            </a:lvl9pPr>
          </a:lstStyle>
          <a:p>
            <a:pPr marL="0" indent="0">
              <a:buNone/>
            </a:pPr>
            <a:endParaRPr lang="en-US" dirty="0">
              <a:latin typeface="Charles Modern Light" panose="020B0303040503020204" pitchFamily="34" charset="77"/>
            </a:endParaRPr>
          </a:p>
        </p:txBody>
      </p:sp>
      <p:sp>
        <p:nvSpPr>
          <p:cNvPr id="9" name="Rectangle 8"/>
          <p:cNvSpPr>
            <a:spLocks/>
          </p:cNvSpPr>
          <p:nvPr/>
        </p:nvSpPr>
        <p:spPr>
          <a:xfrm>
            <a:off x="6294585" y="1863874"/>
            <a:ext cx="2500166" cy="707886"/>
          </a:xfrm>
          <a:prstGeom prst="rect">
            <a:avLst/>
          </a:prstGeom>
        </p:spPr>
        <p:txBody>
          <a:bodyPr wrap="square">
            <a:spAutoFit/>
          </a:bodyPr>
          <a:lstStyle/>
          <a:p>
            <a:pPr>
              <a:spcBef>
                <a:spcPct val="50000"/>
              </a:spcBef>
              <a:defRPr/>
            </a:pPr>
            <a:r>
              <a:rPr lang="en-US" sz="2000" dirty="0">
                <a:solidFill>
                  <a:srgbClr val="FFFFFF"/>
                </a:solidFill>
                <a:latin typeface="+mj-lt"/>
                <a:cs typeface="Arial" charset="0"/>
              </a:rPr>
              <a:t>Benefits and risks of owning fixed income</a:t>
            </a:r>
            <a:endParaRPr lang="en-US" sz="2000" dirty="0">
              <a:solidFill>
                <a:schemeClr val="bg1"/>
              </a:solidFill>
              <a:latin typeface="+mj-lt"/>
              <a:cs typeface="Arial" charset="0"/>
            </a:endParaRPr>
          </a:p>
        </p:txBody>
      </p:sp>
      <p:sp>
        <p:nvSpPr>
          <p:cNvPr id="10" name="TextBox 9"/>
          <p:cNvSpPr txBox="1"/>
          <p:nvPr/>
        </p:nvSpPr>
        <p:spPr>
          <a:xfrm>
            <a:off x="9162281" y="601802"/>
            <a:ext cx="2163901" cy="2314937"/>
          </a:xfrm>
          <a:prstGeom prst="rect">
            <a:avLst/>
          </a:prstGeom>
          <a:noFill/>
        </p:spPr>
        <p:txBody>
          <a:bodyPr wrap="none" lIns="0" tIns="0" rIns="0" bIns="0" rtlCol="0">
            <a:noAutofit/>
          </a:bodyPr>
          <a:lstStyle/>
          <a:p>
            <a:pPr fontAlgn="base">
              <a:spcBef>
                <a:spcPct val="50000"/>
              </a:spcBef>
              <a:spcAft>
                <a:spcPct val="0"/>
              </a:spcAft>
            </a:pPr>
            <a:r>
              <a:rPr lang="en-US" sz="5400" spc="-100" dirty="0">
                <a:solidFill>
                  <a:srgbClr val="FFFFFF"/>
                </a:solidFill>
                <a:latin typeface="+mj-lt"/>
                <a:cs typeface="Arial" charset="0"/>
              </a:rPr>
              <a:t>0</a:t>
            </a:r>
            <a:r>
              <a:rPr lang="en-US" sz="5400" dirty="0">
                <a:solidFill>
                  <a:srgbClr val="FFFFFF"/>
                </a:solidFill>
                <a:latin typeface="+mj-lt"/>
                <a:cs typeface="Arial" charset="0"/>
              </a:rPr>
              <a:t>2</a:t>
            </a:r>
          </a:p>
        </p:txBody>
      </p:sp>
      <p:sp>
        <p:nvSpPr>
          <p:cNvPr id="11" name="Rectangle 10"/>
          <p:cNvSpPr/>
          <p:nvPr/>
        </p:nvSpPr>
        <p:spPr>
          <a:xfrm>
            <a:off x="9090563" y="1892674"/>
            <a:ext cx="2275762" cy="1015663"/>
          </a:xfrm>
          <a:prstGeom prst="rect">
            <a:avLst/>
          </a:prstGeom>
        </p:spPr>
        <p:txBody>
          <a:bodyPr wrap="square" anchor="b">
            <a:spAutoFit/>
          </a:bodyPr>
          <a:lstStyle/>
          <a:p>
            <a:pPr>
              <a:spcBef>
                <a:spcPct val="50000"/>
              </a:spcBef>
            </a:pPr>
            <a:r>
              <a:rPr lang="en-US" sz="2000" dirty="0">
                <a:solidFill>
                  <a:srgbClr val="FFFFFF"/>
                </a:solidFill>
                <a:latin typeface="+mj-lt"/>
              </a:rPr>
              <a:t>An informed approach to fixed income investing</a:t>
            </a:r>
          </a:p>
        </p:txBody>
      </p:sp>
      <p:sp>
        <p:nvSpPr>
          <p:cNvPr id="12" name="TextBox 11"/>
          <p:cNvSpPr txBox="1"/>
          <p:nvPr/>
        </p:nvSpPr>
        <p:spPr>
          <a:xfrm>
            <a:off x="6355247" y="3398346"/>
            <a:ext cx="2163901" cy="2314937"/>
          </a:xfrm>
          <a:prstGeom prst="rect">
            <a:avLst/>
          </a:prstGeom>
          <a:noFill/>
        </p:spPr>
        <p:txBody>
          <a:bodyPr wrap="none" lIns="0" tIns="0" rIns="0" bIns="0" rtlCol="0">
            <a:noAutofit/>
          </a:bodyPr>
          <a:lstStyle/>
          <a:p>
            <a:pPr fontAlgn="base">
              <a:spcBef>
                <a:spcPct val="50000"/>
              </a:spcBef>
              <a:spcAft>
                <a:spcPct val="0"/>
              </a:spcAft>
            </a:pPr>
            <a:r>
              <a:rPr lang="en-US" sz="5400" dirty="0">
                <a:solidFill>
                  <a:srgbClr val="FFFFFF"/>
                </a:solidFill>
                <a:latin typeface="+mj-lt"/>
                <a:cs typeface="Arial" charset="0"/>
              </a:rPr>
              <a:t>03</a:t>
            </a:r>
          </a:p>
        </p:txBody>
      </p:sp>
      <p:sp>
        <p:nvSpPr>
          <p:cNvPr id="13" name="Rectangle 12"/>
          <p:cNvSpPr/>
          <p:nvPr/>
        </p:nvSpPr>
        <p:spPr>
          <a:xfrm>
            <a:off x="6274003" y="4606928"/>
            <a:ext cx="2576624" cy="1169551"/>
          </a:xfrm>
          <a:prstGeom prst="rect">
            <a:avLst/>
          </a:prstGeom>
        </p:spPr>
        <p:txBody>
          <a:bodyPr wrap="square">
            <a:spAutoFit/>
          </a:bodyPr>
          <a:lstStyle/>
          <a:p>
            <a:pPr>
              <a:spcBef>
                <a:spcPct val="50000"/>
              </a:spcBef>
            </a:pPr>
            <a:endParaRPr lang="en-US" sz="2000" dirty="0">
              <a:solidFill>
                <a:srgbClr val="FFFFFF"/>
              </a:solidFill>
              <a:latin typeface="+mj-lt"/>
            </a:endParaRPr>
          </a:p>
          <a:p>
            <a:pPr>
              <a:spcBef>
                <a:spcPct val="50000"/>
              </a:spcBef>
            </a:pPr>
            <a:r>
              <a:rPr lang="en-US" sz="2000" dirty="0">
                <a:solidFill>
                  <a:srgbClr val="FFFFFF"/>
                </a:solidFill>
                <a:latin typeface="+mj-lt"/>
              </a:rPr>
              <a:t>Access to fixed income at Schwab</a:t>
            </a:r>
          </a:p>
        </p:txBody>
      </p:sp>
      <p:sp>
        <p:nvSpPr>
          <p:cNvPr id="23" name="TextBox 22"/>
          <p:cNvSpPr txBox="1"/>
          <p:nvPr/>
        </p:nvSpPr>
        <p:spPr>
          <a:xfrm>
            <a:off x="6363483" y="591986"/>
            <a:ext cx="2163901" cy="959474"/>
          </a:xfrm>
          <a:prstGeom prst="rect">
            <a:avLst/>
          </a:prstGeom>
          <a:noFill/>
        </p:spPr>
        <p:txBody>
          <a:bodyPr wrap="none" lIns="0" tIns="0" rIns="0" bIns="0" rtlCol="0">
            <a:noAutofit/>
          </a:bodyPr>
          <a:lstStyle/>
          <a:p>
            <a:pPr fontAlgn="base">
              <a:spcBef>
                <a:spcPct val="50000"/>
              </a:spcBef>
              <a:spcAft>
                <a:spcPct val="0"/>
              </a:spcAft>
            </a:pPr>
            <a:r>
              <a:rPr lang="en-US" sz="5400" dirty="0">
                <a:solidFill>
                  <a:srgbClr val="FFFFFF"/>
                </a:solidFill>
                <a:latin typeface="+mj-lt"/>
                <a:cs typeface="Arial" charset="0"/>
              </a:rPr>
              <a:t>01</a:t>
            </a:r>
          </a:p>
        </p:txBody>
      </p:sp>
      <p:sp>
        <p:nvSpPr>
          <p:cNvPr id="18" name="TextBox 17"/>
          <p:cNvSpPr txBox="1"/>
          <p:nvPr/>
        </p:nvSpPr>
        <p:spPr>
          <a:xfrm>
            <a:off x="9190522" y="3407871"/>
            <a:ext cx="2163901" cy="2314937"/>
          </a:xfrm>
          <a:prstGeom prst="rect">
            <a:avLst/>
          </a:prstGeom>
          <a:noFill/>
        </p:spPr>
        <p:txBody>
          <a:bodyPr wrap="none" lIns="0" tIns="0" rIns="0" bIns="0" rtlCol="0">
            <a:noAutofit/>
          </a:bodyPr>
          <a:lstStyle/>
          <a:p>
            <a:pPr fontAlgn="base">
              <a:spcBef>
                <a:spcPct val="50000"/>
              </a:spcBef>
              <a:spcAft>
                <a:spcPct val="0"/>
              </a:spcAft>
            </a:pPr>
            <a:r>
              <a:rPr lang="en-US" sz="5400" dirty="0">
                <a:solidFill>
                  <a:srgbClr val="FFFFFF"/>
                </a:solidFill>
                <a:latin typeface="+mj-lt"/>
                <a:cs typeface="Arial" charset="0"/>
              </a:rPr>
              <a:t>04</a:t>
            </a:r>
          </a:p>
        </p:txBody>
      </p:sp>
      <p:sp>
        <p:nvSpPr>
          <p:cNvPr id="19" name="Rectangle 18"/>
          <p:cNvSpPr/>
          <p:nvPr/>
        </p:nvSpPr>
        <p:spPr>
          <a:xfrm>
            <a:off x="9109277" y="4882620"/>
            <a:ext cx="2576624" cy="861774"/>
          </a:xfrm>
          <a:prstGeom prst="rect">
            <a:avLst/>
          </a:prstGeom>
        </p:spPr>
        <p:txBody>
          <a:bodyPr wrap="square">
            <a:spAutoFit/>
          </a:bodyPr>
          <a:lstStyle/>
          <a:p>
            <a:pPr>
              <a:spcBef>
                <a:spcPct val="50000"/>
              </a:spcBef>
            </a:pPr>
            <a:endParaRPr lang="en-US" sz="2000" dirty="0">
              <a:solidFill>
                <a:srgbClr val="FFFFFF"/>
              </a:solidFill>
              <a:latin typeface="+mj-lt"/>
            </a:endParaRPr>
          </a:p>
          <a:p>
            <a:pPr>
              <a:spcBef>
                <a:spcPct val="50000"/>
              </a:spcBef>
            </a:pPr>
            <a:r>
              <a:rPr lang="en-US" sz="2000" dirty="0">
                <a:solidFill>
                  <a:srgbClr val="FFFFFF"/>
                </a:solidFill>
                <a:latin typeface="+mj-lt"/>
              </a:rPr>
              <a:t>Take the next step</a:t>
            </a:r>
          </a:p>
        </p:txBody>
      </p:sp>
    </p:spTree>
    <p:extLst>
      <p:ext uri="{BB962C8B-B14F-4D97-AF65-F5344CB8AC3E}">
        <p14:creationId xmlns:p14="http://schemas.microsoft.com/office/powerpoint/2010/main" val="369554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1486" y="352326"/>
            <a:ext cx="11380839" cy="5981290"/>
          </a:xfrm>
          <a:prstGeom prst="rect">
            <a:avLst/>
          </a:prstGeom>
          <a:solidFill>
            <a:srgbClr val="31404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idx="1"/>
          </p:nvPr>
        </p:nvSpPr>
        <p:spPr>
          <a:xfrm>
            <a:off x="831850" y="2754112"/>
            <a:ext cx="10515600" cy="662601"/>
          </a:xfrm>
        </p:spPr>
        <p:txBody>
          <a:bodyPr/>
          <a:lstStyle/>
          <a:p>
            <a:r>
              <a:rPr lang="en-US" sz="3600" dirty="0">
                <a:solidFill>
                  <a:schemeClr val="tx2"/>
                </a:solidFill>
                <a:latin typeface="+mj-lt"/>
              </a:rPr>
              <a:t>01</a:t>
            </a:r>
          </a:p>
        </p:txBody>
      </p:sp>
      <p:sp>
        <p:nvSpPr>
          <p:cNvPr id="8" name="Slide Number Placeholder 1"/>
          <p:cNvSpPr txBox="1">
            <a:spLocks/>
          </p:cNvSpPr>
          <p:nvPr/>
        </p:nvSpPr>
        <p:spPr>
          <a:xfrm>
            <a:off x="11799796" y="6341111"/>
            <a:ext cx="392204" cy="384810"/>
          </a:xfrm>
          <a:prstGeom prst="rect">
            <a:avLst/>
          </a:prstGeom>
          <a:solidFill>
            <a:schemeClr val="bg2"/>
          </a:solidFill>
        </p:spPr>
        <p:txBody>
          <a:bodyPr vert="horz" lIns="0" tIns="0" rIns="0" bIns="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C42D48-3D89-451C-9D14-12E9AAE2BFF0}" type="slidenum">
              <a:rPr lang="en-US" smtClean="0">
                <a:solidFill>
                  <a:srgbClr val="FFFFFF"/>
                </a:solidFill>
              </a:rPr>
              <a:pPr/>
              <a:t>4</a:t>
            </a:fld>
            <a:endParaRPr lang="en-US" dirty="0">
              <a:solidFill>
                <a:srgbClr val="FFFFFF"/>
              </a:solidFill>
            </a:endParaRPr>
          </a:p>
        </p:txBody>
      </p:sp>
      <p:sp>
        <p:nvSpPr>
          <p:cNvPr id="9" name="TextBox 8"/>
          <p:cNvSpPr txBox="1"/>
          <p:nvPr/>
        </p:nvSpPr>
        <p:spPr>
          <a:xfrm>
            <a:off x="7252399" y="6440199"/>
            <a:ext cx="4462724" cy="338554"/>
          </a:xfrm>
          <a:prstGeom prst="rect">
            <a:avLst/>
          </a:prstGeom>
          <a:noFill/>
        </p:spPr>
        <p:txBody>
          <a:bodyPr wrap="square" rtlCol="0">
            <a:spAutoFit/>
          </a:bodyPr>
          <a:lstStyle/>
          <a:p>
            <a:pPr algn="r"/>
            <a:r>
              <a:rPr lang="en-US" sz="800" dirty="0">
                <a:solidFill>
                  <a:srgbClr val="98A4AE"/>
                </a:solidFill>
              </a:rPr>
              <a:t>©2023 Charles Schwab &amp; Co., Inc. (“Schwab”). All rights reserved. Member SIPC.</a:t>
            </a:r>
          </a:p>
          <a:p>
            <a:pPr algn="r"/>
            <a:endParaRPr lang="en-US" sz="800" dirty="0"/>
          </a:p>
        </p:txBody>
      </p:sp>
      <p:sp>
        <p:nvSpPr>
          <p:cNvPr id="10" name="Title 1"/>
          <p:cNvSpPr txBox="1">
            <a:spLocks/>
          </p:cNvSpPr>
          <p:nvPr/>
        </p:nvSpPr>
        <p:spPr>
          <a:xfrm>
            <a:off x="832798" y="3375705"/>
            <a:ext cx="9113844" cy="1683975"/>
          </a:xfrm>
          <a:prstGeom prst="rect">
            <a:avLst/>
          </a:prstGeom>
        </p:spPr>
        <p:txBody>
          <a:bodyPr vert="horz" lIns="0" tIns="0" rIns="0" bIns="0" rtlCol="0" anchor="b">
            <a:normAutofit fontScale="92500"/>
          </a:bodyPr>
          <a:lstStyle>
            <a:lvl1pPr algn="l" defTabSz="914400" rtl="0" eaLnBrk="1" latinLnBrk="0" hangingPunct="1">
              <a:lnSpc>
                <a:spcPct val="90000"/>
              </a:lnSpc>
              <a:spcBef>
                <a:spcPct val="0"/>
              </a:spcBef>
              <a:buNone/>
              <a:defRPr sz="6000" kern="1200">
                <a:solidFill>
                  <a:schemeClr val="accent1">
                    <a:lumMod val="50000"/>
                  </a:schemeClr>
                </a:solidFill>
                <a:latin typeface="+mn-lt"/>
                <a:ea typeface="+mj-ea"/>
                <a:cs typeface="+mj-cs"/>
              </a:defRPr>
            </a:lvl1pPr>
          </a:lstStyle>
          <a:p>
            <a:r>
              <a:rPr lang="en-US" dirty="0">
                <a:solidFill>
                  <a:schemeClr val="bg1"/>
                </a:solidFill>
              </a:rPr>
              <a:t>Benefits and risks of owning</a:t>
            </a:r>
            <a:br>
              <a:rPr lang="en-US" dirty="0">
                <a:solidFill>
                  <a:schemeClr val="bg1"/>
                </a:solidFill>
              </a:rPr>
            </a:br>
            <a:r>
              <a:rPr lang="en-US" dirty="0">
                <a:solidFill>
                  <a:schemeClr val="bg1"/>
                </a:solidFill>
              </a:rPr>
              <a:t>fixed income </a:t>
            </a:r>
          </a:p>
        </p:txBody>
      </p:sp>
    </p:spTree>
    <p:extLst>
      <p:ext uri="{BB962C8B-B14F-4D97-AF65-F5344CB8AC3E}">
        <p14:creationId xmlns:p14="http://schemas.microsoft.com/office/powerpoint/2010/main" val="210454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2"/>
          <p:cNvSpPr>
            <a:spLocks noGrp="1"/>
          </p:cNvSpPr>
          <p:nvPr>
            <p:ph type="sldNum" sz="quarter" idx="12"/>
          </p:nvPr>
        </p:nvSpPr>
        <p:spPr>
          <a:xfrm>
            <a:off x="11799796" y="6341110"/>
            <a:ext cx="392204" cy="384810"/>
          </a:xfrm>
        </p:spPr>
        <p:txBody>
          <a:bodyPr/>
          <a:lstStyle/>
          <a:p>
            <a:fld id="{177B8A55-A9CA-4F53-8EAB-E159803D3833}" type="slidenum">
              <a:rPr lang="en-US" smtClean="0"/>
              <a:pPr/>
              <a:t>5</a:t>
            </a:fld>
            <a:endParaRPr lang="en-US" dirty="0"/>
          </a:p>
        </p:txBody>
      </p:sp>
      <p:sp>
        <p:nvSpPr>
          <p:cNvPr id="30" name="TextBox 29">
            <a:extLst>
              <a:ext uri="{FF2B5EF4-FFF2-40B4-BE49-F238E27FC236}">
                <a16:creationId xmlns:a16="http://schemas.microsoft.com/office/drawing/2014/main" id="{6CDE2C9B-1C0C-DE46-BAD9-831BA6A29DFF}"/>
              </a:ext>
            </a:extLst>
          </p:cNvPr>
          <p:cNvSpPr txBox="1"/>
          <p:nvPr/>
        </p:nvSpPr>
        <p:spPr>
          <a:xfrm>
            <a:off x="7252397" y="6440200"/>
            <a:ext cx="4462724" cy="215444"/>
          </a:xfrm>
          <a:prstGeom prst="rect">
            <a:avLst/>
          </a:prstGeom>
          <a:noFill/>
        </p:spPr>
        <p:txBody>
          <a:bodyPr wrap="square" rtlCol="0">
            <a:spAutoFit/>
          </a:bodyPr>
          <a:lstStyle/>
          <a:p>
            <a:pPr algn="r"/>
            <a:r>
              <a:rPr lang="en-US" sz="800" dirty="0">
                <a:solidFill>
                  <a:srgbClr val="98A4AE"/>
                </a:solidFill>
              </a:rPr>
              <a:t>©2023 Charles Schwab &amp; Co., Inc. (“Schwab”). All rights reserved. Member SIPC.</a:t>
            </a:r>
          </a:p>
        </p:txBody>
      </p:sp>
      <p:sp>
        <p:nvSpPr>
          <p:cNvPr id="13" name="Rectangle 12">
            <a:extLst>
              <a:ext uri="{FF2B5EF4-FFF2-40B4-BE49-F238E27FC236}">
                <a16:creationId xmlns:a16="http://schemas.microsoft.com/office/drawing/2014/main" id="{C6ADF626-E014-3145-A805-4B59B1C68C62}"/>
              </a:ext>
            </a:extLst>
          </p:cNvPr>
          <p:cNvSpPr/>
          <p:nvPr/>
        </p:nvSpPr>
        <p:spPr>
          <a:xfrm>
            <a:off x="5067566" y="1569365"/>
            <a:ext cx="6732230" cy="435025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harles Modern"/>
              <a:ea typeface="+mn-ea"/>
              <a:cs typeface="+mn-cs"/>
            </a:endParaRPr>
          </a:p>
        </p:txBody>
      </p:sp>
      <p:sp>
        <p:nvSpPr>
          <p:cNvPr id="15" name="Rectangle 14">
            <a:extLst>
              <a:ext uri="{FF2B5EF4-FFF2-40B4-BE49-F238E27FC236}">
                <a16:creationId xmlns:a16="http://schemas.microsoft.com/office/drawing/2014/main" id="{4EFB7B67-848C-1049-BD2E-8FF736AD4DEC}"/>
              </a:ext>
            </a:extLst>
          </p:cNvPr>
          <p:cNvSpPr/>
          <p:nvPr/>
        </p:nvSpPr>
        <p:spPr>
          <a:xfrm>
            <a:off x="543931" y="1569365"/>
            <a:ext cx="4346369" cy="43463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harles Modern"/>
              <a:ea typeface="+mn-ea"/>
              <a:cs typeface="+mn-cs"/>
            </a:endParaRPr>
          </a:p>
        </p:txBody>
      </p:sp>
      <p:sp>
        <p:nvSpPr>
          <p:cNvPr id="20" name="TextBox 19">
            <a:extLst>
              <a:ext uri="{FF2B5EF4-FFF2-40B4-BE49-F238E27FC236}">
                <a16:creationId xmlns:a16="http://schemas.microsoft.com/office/drawing/2014/main" id="{30DA1C72-6C26-C844-9090-DAD0ADC8B5D6}"/>
              </a:ext>
            </a:extLst>
          </p:cNvPr>
          <p:cNvSpPr txBox="1"/>
          <p:nvPr/>
        </p:nvSpPr>
        <p:spPr>
          <a:xfrm>
            <a:off x="803006" y="1804163"/>
            <a:ext cx="3958999" cy="173380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0" bIns="45719" numCol="1" spcCol="38100" rtlCol="0" anchor="t">
            <a:spAutoFit/>
          </a:bodyPr>
          <a:lstStyle/>
          <a:p>
            <a:pPr lvl="0" latinLnBrk="1" hangingPunct="0">
              <a:lnSpc>
                <a:spcPts val="3200"/>
              </a:lnSpc>
            </a:pPr>
            <a:r>
              <a:rPr lang="en-US" sz="2800" spc="-10" dirty="0">
                <a:solidFill>
                  <a:srgbClr val="FFFFFF"/>
                </a:solidFill>
                <a:ea typeface="Charles Modern"/>
                <a:cs typeface="Charles Modern Light"/>
                <a:sym typeface="Charles Modern"/>
              </a:rPr>
              <a:t>Negative returns </a:t>
            </a:r>
            <a:br>
              <a:rPr lang="en-US" sz="2800" spc="-10" dirty="0">
                <a:solidFill>
                  <a:srgbClr val="FFFFFF"/>
                </a:solidFill>
                <a:ea typeface="Charles Modern"/>
                <a:cs typeface="Charles Modern Light"/>
                <a:sym typeface="Charles Modern"/>
              </a:rPr>
            </a:br>
            <a:r>
              <a:rPr lang="en-US" sz="2800" spc="-10" dirty="0">
                <a:solidFill>
                  <a:srgbClr val="FFFFFF"/>
                </a:solidFill>
                <a:ea typeface="Charles Modern"/>
                <a:cs typeface="Charles Modern Light"/>
                <a:sym typeface="Charles Modern"/>
              </a:rPr>
              <a:t>have been uncommon </a:t>
            </a:r>
            <a:br>
              <a:rPr lang="en-US" sz="2800" spc="-10" dirty="0">
                <a:solidFill>
                  <a:srgbClr val="FFFFFF"/>
                </a:solidFill>
                <a:ea typeface="Charles Modern"/>
                <a:cs typeface="Charles Modern Light"/>
                <a:sym typeface="Charles Modern"/>
              </a:rPr>
            </a:br>
            <a:r>
              <a:rPr lang="en-US" sz="2800" spc="-10" dirty="0">
                <a:solidFill>
                  <a:srgbClr val="FFFFFF"/>
                </a:solidFill>
                <a:ea typeface="Charles Modern"/>
                <a:cs typeface="Charles Modern Light"/>
                <a:sym typeface="Charles Modern"/>
              </a:rPr>
              <a:t>in a diversified </a:t>
            </a:r>
            <a:br>
              <a:rPr lang="en-US" sz="2800" spc="-10" dirty="0">
                <a:solidFill>
                  <a:srgbClr val="FFFFFF"/>
                </a:solidFill>
                <a:ea typeface="Charles Modern"/>
                <a:cs typeface="Charles Modern Light"/>
                <a:sym typeface="Charles Modern"/>
              </a:rPr>
            </a:br>
            <a:r>
              <a:rPr lang="en-US" sz="2800" spc="-10" dirty="0">
                <a:solidFill>
                  <a:srgbClr val="FFFFFF"/>
                </a:solidFill>
                <a:ea typeface="Charles Modern"/>
                <a:cs typeface="Charles Modern Light"/>
                <a:sym typeface="Charles Modern"/>
              </a:rPr>
              <a:t>bond portfolio</a:t>
            </a:r>
          </a:p>
        </p:txBody>
      </p:sp>
      <p:sp>
        <p:nvSpPr>
          <p:cNvPr id="2" name="TextBox 1">
            <a:extLst>
              <a:ext uri="{FF2B5EF4-FFF2-40B4-BE49-F238E27FC236}">
                <a16:creationId xmlns:a16="http://schemas.microsoft.com/office/drawing/2014/main" id="{EA897291-21D1-F944-B637-93DA4F5B3F5C}"/>
              </a:ext>
            </a:extLst>
          </p:cNvPr>
          <p:cNvSpPr txBox="1"/>
          <p:nvPr/>
        </p:nvSpPr>
        <p:spPr>
          <a:xfrm>
            <a:off x="5321764" y="1889507"/>
            <a:ext cx="4999767" cy="169277"/>
          </a:xfrm>
          <a:prstGeom prst="rect">
            <a:avLst/>
          </a:prstGeom>
          <a:noFill/>
        </p:spPr>
        <p:txBody>
          <a:bodyPr wrap="none" lIns="0" tIns="0" rIns="0" bIns="0" rtlCol="0">
            <a:spAutoFit/>
          </a:bodyPr>
          <a:lstStyle/>
          <a:p>
            <a:r>
              <a:rPr lang="en-US" sz="1100" dirty="0">
                <a:solidFill>
                  <a:schemeClr val="tx2"/>
                </a:solidFill>
              </a:rPr>
              <a:t>Annual total return for a diversified portfolio of U.S. taxable bonds (1976 - 2023)</a:t>
            </a:r>
          </a:p>
        </p:txBody>
      </p:sp>
      <p:sp>
        <p:nvSpPr>
          <p:cNvPr id="3" name="TextBox 2">
            <a:extLst>
              <a:ext uri="{FF2B5EF4-FFF2-40B4-BE49-F238E27FC236}">
                <a16:creationId xmlns:a16="http://schemas.microsoft.com/office/drawing/2014/main" id="{8F46FEA5-7C7F-EA48-99E4-204AB81BC0D5}"/>
              </a:ext>
            </a:extLst>
          </p:cNvPr>
          <p:cNvSpPr txBox="1"/>
          <p:nvPr/>
        </p:nvSpPr>
        <p:spPr>
          <a:xfrm>
            <a:off x="5067566" y="666121"/>
            <a:ext cx="6732230" cy="692497"/>
          </a:xfrm>
          <a:prstGeom prst="rect">
            <a:avLst/>
          </a:prstGeom>
          <a:noFill/>
        </p:spPr>
        <p:txBody>
          <a:bodyPr wrap="square" lIns="0" tIns="0" rIns="0" bIns="0" rtlCol="0">
            <a:spAutoFit/>
          </a:bodyPr>
          <a:lstStyle/>
          <a:p>
            <a:r>
              <a:rPr lang="en-US" sz="900" spc="-20" dirty="0">
                <a:solidFill>
                  <a:schemeClr val="bg2"/>
                </a:solidFill>
                <a:latin typeface="+mj-lt"/>
              </a:rPr>
              <a:t>Source: Schwab Center for Financial Research with data provided by Morningstar, Inc. Shown in the chart are annual total returns including price change and income for the Bloomberg US Aggregate Bond Index. Returns include reinvestment of interest. Indices are unmanaged, do not incur fees or expenses, and cannot be invested in directly. For additional information, please see Schwab.com/IndexDefinitions. </a:t>
            </a:r>
            <a:r>
              <a:rPr lang="en-US" sz="900" b="1" spc="-30" dirty="0">
                <a:solidFill>
                  <a:schemeClr val="bg2"/>
                </a:solidFill>
                <a:latin typeface="+mj-lt"/>
              </a:rPr>
              <a:t>Past performance is no guarantee of future results. Diversification strategies do not ensure a profit and do not protect against losses in declining markets. </a:t>
            </a:r>
            <a:r>
              <a:rPr lang="en-US" sz="900" b="1" dirty="0">
                <a:solidFill>
                  <a:schemeClr val="bg2"/>
                </a:solidFill>
                <a:latin typeface="+mj-lt"/>
                <a:cs typeface="Arial" charset="0"/>
              </a:rPr>
              <a:t>Data as of 3/31/2023.</a:t>
            </a:r>
            <a:endParaRPr lang="en-US" sz="900" b="1" spc="-30" dirty="0">
              <a:solidFill>
                <a:schemeClr val="bg2"/>
              </a:solidFill>
              <a:latin typeface="+mj-lt"/>
            </a:endParaRPr>
          </a:p>
        </p:txBody>
      </p:sp>
      <p:graphicFrame>
        <p:nvGraphicFramePr>
          <p:cNvPr id="25" name="Object 3">
            <a:extLst>
              <a:ext uri="{FF2B5EF4-FFF2-40B4-BE49-F238E27FC236}">
                <a16:creationId xmlns:a16="http://schemas.microsoft.com/office/drawing/2014/main" id="{4B8F5ECB-B3B1-4F28-A5D9-E0D907611C97}"/>
              </a:ext>
            </a:extLst>
          </p:cNvPr>
          <p:cNvGraphicFramePr>
            <a:graphicFrameLocks noChangeAspect="1"/>
          </p:cNvGraphicFramePr>
          <p:nvPr>
            <p:extLst>
              <p:ext uri="{D42A27DB-BD31-4B8C-83A1-F6EECF244321}">
                <p14:modId xmlns:p14="http://schemas.microsoft.com/office/powerpoint/2010/main" val="730529108"/>
              </p:ext>
            </p:extLst>
          </p:nvPr>
        </p:nvGraphicFramePr>
        <p:xfrm>
          <a:off x="4934110" y="2378926"/>
          <a:ext cx="6713959" cy="338179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3B1DF8B9-9187-7C43-9975-410A16AA5D7E}"/>
              </a:ext>
            </a:extLst>
          </p:cNvPr>
          <p:cNvSpPr txBox="1"/>
          <p:nvPr/>
        </p:nvSpPr>
        <p:spPr>
          <a:xfrm rot="16200000">
            <a:off x="3669920" y="3742223"/>
            <a:ext cx="3181768" cy="184666"/>
          </a:xfrm>
          <a:prstGeom prst="rect">
            <a:avLst/>
          </a:prstGeom>
          <a:noFill/>
        </p:spPr>
        <p:txBody>
          <a:bodyPr wrap="square" lIns="0" tIns="0" rIns="0" rtlCol="0">
            <a:spAutoFit/>
          </a:bodyPr>
          <a:lstStyle/>
          <a:p>
            <a:pPr algn="ctr"/>
            <a:r>
              <a:rPr lang="en-US" sz="900" dirty="0">
                <a:solidFill>
                  <a:schemeClr val="bg2"/>
                </a:solidFill>
                <a:latin typeface="+mj-lt"/>
              </a:rPr>
              <a:t>Annual total return (%)</a:t>
            </a:r>
          </a:p>
        </p:txBody>
      </p:sp>
    </p:spTree>
    <p:extLst>
      <p:ext uri="{BB962C8B-B14F-4D97-AF65-F5344CB8AC3E}">
        <p14:creationId xmlns:p14="http://schemas.microsoft.com/office/powerpoint/2010/main" val="239508626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ADF626-E014-3145-A805-4B59B1C68C62}"/>
              </a:ext>
            </a:extLst>
          </p:cNvPr>
          <p:cNvSpPr/>
          <p:nvPr/>
        </p:nvSpPr>
        <p:spPr>
          <a:xfrm>
            <a:off x="5067566" y="1564069"/>
            <a:ext cx="6732230" cy="435025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harles Modern"/>
              <a:ea typeface="+mn-ea"/>
              <a:cs typeface="+mn-cs"/>
            </a:endParaRPr>
          </a:p>
        </p:txBody>
      </p:sp>
      <p:graphicFrame>
        <p:nvGraphicFramePr>
          <p:cNvPr id="10" name="Chart 9">
            <a:extLst>
              <a:ext uri="{FF2B5EF4-FFF2-40B4-BE49-F238E27FC236}">
                <a16:creationId xmlns:a16="http://schemas.microsoft.com/office/drawing/2014/main" id="{B2B3E52D-E185-ADA6-1FF4-34516DA9D4B9}"/>
              </a:ext>
            </a:extLst>
          </p:cNvPr>
          <p:cNvGraphicFramePr/>
          <p:nvPr>
            <p:extLst>
              <p:ext uri="{D42A27DB-BD31-4B8C-83A1-F6EECF244321}">
                <p14:modId xmlns:p14="http://schemas.microsoft.com/office/powerpoint/2010/main" val="2370145762"/>
              </p:ext>
            </p:extLst>
          </p:nvPr>
        </p:nvGraphicFramePr>
        <p:xfrm>
          <a:off x="5064647" y="2044256"/>
          <a:ext cx="6778716" cy="3822534"/>
        </p:xfrm>
        <a:graphic>
          <a:graphicData uri="http://schemas.openxmlformats.org/drawingml/2006/chart">
            <c:chart xmlns:c="http://schemas.openxmlformats.org/drawingml/2006/chart" xmlns:r="http://schemas.openxmlformats.org/officeDocument/2006/relationships" r:id="rId3"/>
          </a:graphicData>
        </a:graphic>
      </p:graphicFrame>
      <p:sp>
        <p:nvSpPr>
          <p:cNvPr id="28" name="Slide Number Placeholder 2"/>
          <p:cNvSpPr>
            <a:spLocks noGrp="1"/>
          </p:cNvSpPr>
          <p:nvPr>
            <p:ph type="sldNum" sz="quarter" idx="12"/>
          </p:nvPr>
        </p:nvSpPr>
        <p:spPr>
          <a:xfrm>
            <a:off x="11799796" y="6341110"/>
            <a:ext cx="392204" cy="384810"/>
          </a:xfrm>
        </p:spPr>
        <p:txBody>
          <a:bodyPr/>
          <a:lstStyle/>
          <a:p>
            <a:fld id="{177B8A55-A9CA-4F53-8EAB-E159803D3833}" type="slidenum">
              <a:rPr lang="en-US" smtClean="0"/>
              <a:pPr/>
              <a:t>6</a:t>
            </a:fld>
            <a:endParaRPr lang="en-US" dirty="0"/>
          </a:p>
        </p:txBody>
      </p:sp>
      <p:sp>
        <p:nvSpPr>
          <p:cNvPr id="30" name="TextBox 29">
            <a:extLst>
              <a:ext uri="{FF2B5EF4-FFF2-40B4-BE49-F238E27FC236}">
                <a16:creationId xmlns:a16="http://schemas.microsoft.com/office/drawing/2014/main" id="{6CDE2C9B-1C0C-DE46-BAD9-831BA6A29DFF}"/>
              </a:ext>
            </a:extLst>
          </p:cNvPr>
          <p:cNvSpPr txBox="1"/>
          <p:nvPr/>
        </p:nvSpPr>
        <p:spPr>
          <a:xfrm>
            <a:off x="7252397" y="6440200"/>
            <a:ext cx="4462724" cy="215444"/>
          </a:xfrm>
          <a:prstGeom prst="rect">
            <a:avLst/>
          </a:prstGeom>
          <a:noFill/>
        </p:spPr>
        <p:txBody>
          <a:bodyPr wrap="square" rtlCol="0">
            <a:spAutoFit/>
          </a:bodyPr>
          <a:lstStyle/>
          <a:p>
            <a:pPr algn="r"/>
            <a:r>
              <a:rPr lang="en-US" sz="800" dirty="0">
                <a:solidFill>
                  <a:srgbClr val="98A4AE"/>
                </a:solidFill>
              </a:rPr>
              <a:t>©2023 Charles Schwab &amp; Co., Inc. (“Schwab”). All rights reserved. Member SIPC.</a:t>
            </a:r>
          </a:p>
        </p:txBody>
      </p:sp>
      <p:sp>
        <p:nvSpPr>
          <p:cNvPr id="15" name="Rectangle 14">
            <a:extLst>
              <a:ext uri="{FF2B5EF4-FFF2-40B4-BE49-F238E27FC236}">
                <a16:creationId xmlns:a16="http://schemas.microsoft.com/office/drawing/2014/main" id="{4EFB7B67-848C-1049-BD2E-8FF736AD4DEC}"/>
              </a:ext>
            </a:extLst>
          </p:cNvPr>
          <p:cNvSpPr/>
          <p:nvPr/>
        </p:nvSpPr>
        <p:spPr>
          <a:xfrm>
            <a:off x="543931" y="1569365"/>
            <a:ext cx="4346369" cy="43463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harles Modern"/>
              <a:ea typeface="+mn-ea"/>
              <a:cs typeface="+mn-cs"/>
            </a:endParaRPr>
          </a:p>
        </p:txBody>
      </p:sp>
      <p:sp>
        <p:nvSpPr>
          <p:cNvPr id="2" name="TextBox 1">
            <a:extLst>
              <a:ext uri="{FF2B5EF4-FFF2-40B4-BE49-F238E27FC236}">
                <a16:creationId xmlns:a16="http://schemas.microsoft.com/office/drawing/2014/main" id="{EA897291-21D1-F944-B637-93DA4F5B3F5C}"/>
              </a:ext>
            </a:extLst>
          </p:cNvPr>
          <p:cNvSpPr txBox="1"/>
          <p:nvPr/>
        </p:nvSpPr>
        <p:spPr>
          <a:xfrm>
            <a:off x="5270096" y="1717360"/>
            <a:ext cx="2391680" cy="169277"/>
          </a:xfrm>
          <a:prstGeom prst="rect">
            <a:avLst/>
          </a:prstGeom>
          <a:noFill/>
        </p:spPr>
        <p:txBody>
          <a:bodyPr wrap="none" lIns="0" tIns="0" rIns="0" bIns="0" rtlCol="0">
            <a:spAutoFit/>
          </a:bodyPr>
          <a:lstStyle/>
          <a:p>
            <a:r>
              <a:rPr lang="en-US" sz="1100" dirty="0">
                <a:solidFill>
                  <a:schemeClr val="tx2"/>
                </a:solidFill>
              </a:rPr>
              <a:t>Range of annual returns (1970 - 2023)</a:t>
            </a:r>
          </a:p>
        </p:txBody>
      </p:sp>
      <p:sp>
        <p:nvSpPr>
          <p:cNvPr id="3" name="TextBox 2">
            <a:extLst>
              <a:ext uri="{FF2B5EF4-FFF2-40B4-BE49-F238E27FC236}">
                <a16:creationId xmlns:a16="http://schemas.microsoft.com/office/drawing/2014/main" id="{8F46FEA5-7C7F-EA48-99E4-204AB81BC0D5}"/>
              </a:ext>
            </a:extLst>
          </p:cNvPr>
          <p:cNvSpPr txBox="1"/>
          <p:nvPr/>
        </p:nvSpPr>
        <p:spPr>
          <a:xfrm>
            <a:off x="5087890" y="362404"/>
            <a:ext cx="6732230" cy="969496"/>
          </a:xfrm>
          <a:prstGeom prst="rect">
            <a:avLst/>
          </a:prstGeom>
          <a:noFill/>
        </p:spPr>
        <p:txBody>
          <a:bodyPr wrap="square" lIns="0" tIns="0" rIns="0" bIns="0" rtlCol="0">
            <a:spAutoFit/>
          </a:bodyPr>
          <a:lstStyle/>
          <a:p>
            <a:r>
              <a:rPr lang="en-US" sz="900" dirty="0">
                <a:solidFill>
                  <a:schemeClr val="bg2"/>
                </a:solidFill>
                <a:latin typeface="+mj-lt"/>
                <a:cs typeface="Arial" charset="0"/>
              </a:rPr>
              <a:t>Source: Schwab Center for Financial Research with data provided by Morningstar, Inc. Stocks are represented by total annual returns of the S&amp;P 500</a:t>
            </a:r>
            <a:r>
              <a:rPr lang="en-US" sz="900" baseline="30000" dirty="0">
                <a:solidFill>
                  <a:schemeClr val="bg2"/>
                </a:solidFill>
                <a:latin typeface="+mj-lt"/>
                <a:cs typeface="Arial" charset="0"/>
              </a:rPr>
              <a:t>®</a:t>
            </a:r>
            <a:r>
              <a:rPr lang="en-US" sz="900" dirty="0">
                <a:solidFill>
                  <a:schemeClr val="bg2"/>
                </a:solidFill>
                <a:latin typeface="+mj-lt"/>
                <a:cs typeface="Arial" charset="0"/>
              </a:rPr>
              <a:t> Index, and bonds are represented by total annual returns of the Ibbotson U.S. Intermediate Government Bond Index. The return figures are the average, the maximum, and the minimum annual total return for the portfolios represented in the chart, and are rebalanced annually. Returns include reinvestment of dividends, interest, and capital gains. Indices are unmanaged, do not incur fees or expenses, and cannot be invested in directly. For additional information, please see Schwab.com/IndexDefinitions. </a:t>
            </a:r>
            <a:r>
              <a:rPr lang="en-US" sz="900" b="1" dirty="0">
                <a:solidFill>
                  <a:schemeClr val="bg2"/>
                </a:solidFill>
                <a:latin typeface="+mj-lt"/>
                <a:cs typeface="Arial" charset="0"/>
              </a:rPr>
              <a:t>Diversification strategies do not ensure a profit and do not protect against losses in declining markets. Past performance is no indication of future results. Data as of 3/31/2023.</a:t>
            </a:r>
          </a:p>
        </p:txBody>
      </p:sp>
      <p:sp>
        <p:nvSpPr>
          <p:cNvPr id="11" name="TextBox 10">
            <a:extLst>
              <a:ext uri="{FF2B5EF4-FFF2-40B4-BE49-F238E27FC236}">
                <a16:creationId xmlns:a16="http://schemas.microsoft.com/office/drawing/2014/main" id="{F04FC616-F9CA-2348-BA81-4FE26799E0BA}"/>
              </a:ext>
            </a:extLst>
          </p:cNvPr>
          <p:cNvSpPr txBox="1"/>
          <p:nvPr/>
        </p:nvSpPr>
        <p:spPr>
          <a:xfrm>
            <a:off x="803006" y="1804163"/>
            <a:ext cx="3958999" cy="173380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0" bIns="45719" numCol="1" spcCol="38100" rtlCol="0" anchor="t">
            <a:spAutoFit/>
          </a:bodyPr>
          <a:lstStyle/>
          <a:p>
            <a:pPr lvl="0" latinLnBrk="1" hangingPunct="0">
              <a:lnSpc>
                <a:spcPts val="3200"/>
              </a:lnSpc>
            </a:pPr>
            <a:r>
              <a:rPr lang="en-US" sz="2800" spc="-20" dirty="0">
                <a:solidFill>
                  <a:srgbClr val="FFFFFF"/>
                </a:solidFill>
                <a:ea typeface="Charles Modern"/>
                <a:cs typeface="Charles Modern Light"/>
                <a:sym typeface="Charles Modern"/>
              </a:rPr>
              <a:t>Fixed income </a:t>
            </a:r>
            <a:br>
              <a:rPr lang="en-US" sz="2800" spc="-20" dirty="0">
                <a:solidFill>
                  <a:srgbClr val="FFFFFF"/>
                </a:solidFill>
                <a:ea typeface="Charles Modern"/>
                <a:cs typeface="Charles Modern Light"/>
                <a:sym typeface="Charles Modern"/>
              </a:rPr>
            </a:br>
            <a:r>
              <a:rPr lang="en-US" sz="2800" spc="-20" dirty="0">
                <a:solidFill>
                  <a:srgbClr val="FFFFFF"/>
                </a:solidFill>
                <a:ea typeface="Charles Modern"/>
                <a:cs typeface="Charles Modern Light"/>
                <a:sym typeface="Charles Modern"/>
              </a:rPr>
              <a:t>investments can </a:t>
            </a:r>
            <a:br>
              <a:rPr lang="en-US" sz="2800" spc="-20" dirty="0">
                <a:solidFill>
                  <a:srgbClr val="FFFFFF"/>
                </a:solidFill>
                <a:ea typeface="Charles Modern"/>
                <a:cs typeface="Charles Modern Light"/>
                <a:sym typeface="Charles Modern"/>
              </a:rPr>
            </a:br>
            <a:r>
              <a:rPr lang="en-US" sz="2800" spc="-20" dirty="0">
                <a:solidFill>
                  <a:srgbClr val="FFFFFF"/>
                </a:solidFill>
                <a:ea typeface="Charles Modern"/>
                <a:cs typeface="Charles Modern Light"/>
                <a:sym typeface="Charles Modern"/>
              </a:rPr>
              <a:t>help lower</a:t>
            </a:r>
            <a:br>
              <a:rPr lang="en-US" sz="2800" spc="-20" dirty="0">
                <a:solidFill>
                  <a:srgbClr val="FFFFFF"/>
                </a:solidFill>
                <a:ea typeface="Charles Modern"/>
                <a:cs typeface="Charles Modern Light"/>
                <a:sym typeface="Charles Modern"/>
              </a:rPr>
            </a:br>
            <a:r>
              <a:rPr lang="en-US" sz="2800" spc="-20" dirty="0">
                <a:solidFill>
                  <a:srgbClr val="FFFFFF"/>
                </a:solidFill>
                <a:ea typeface="Charles Modern"/>
                <a:cs typeface="Charles Modern Light"/>
                <a:sym typeface="Charles Modern"/>
              </a:rPr>
              <a:t>portfolio volatility</a:t>
            </a:r>
          </a:p>
        </p:txBody>
      </p:sp>
      <p:grpSp>
        <p:nvGrpSpPr>
          <p:cNvPr id="8" name="Group 7">
            <a:extLst>
              <a:ext uri="{FF2B5EF4-FFF2-40B4-BE49-F238E27FC236}">
                <a16:creationId xmlns:a16="http://schemas.microsoft.com/office/drawing/2014/main" id="{AE27738C-07CB-6B4E-A032-2506B3006B1E}"/>
              </a:ext>
            </a:extLst>
          </p:cNvPr>
          <p:cNvGrpSpPr/>
          <p:nvPr/>
        </p:nvGrpSpPr>
        <p:grpSpPr>
          <a:xfrm>
            <a:off x="5500504" y="2296480"/>
            <a:ext cx="6144555" cy="340714"/>
            <a:chOff x="5649919" y="2564154"/>
            <a:chExt cx="6144555" cy="340714"/>
          </a:xfrm>
        </p:grpSpPr>
        <p:sp>
          <p:nvSpPr>
            <p:cNvPr id="4" name="TextBox 3">
              <a:extLst>
                <a:ext uri="{FF2B5EF4-FFF2-40B4-BE49-F238E27FC236}">
                  <a16:creationId xmlns:a16="http://schemas.microsoft.com/office/drawing/2014/main" id="{F44BF189-F0D4-D243-B7F9-344920298366}"/>
                </a:ext>
              </a:extLst>
            </p:cNvPr>
            <p:cNvSpPr txBox="1"/>
            <p:nvPr/>
          </p:nvSpPr>
          <p:spPr>
            <a:xfrm>
              <a:off x="5649919" y="2564154"/>
              <a:ext cx="838270" cy="338554"/>
            </a:xfrm>
            <a:prstGeom prst="rect">
              <a:avLst/>
            </a:prstGeom>
            <a:noFill/>
          </p:spPr>
          <p:txBody>
            <a:bodyPr wrap="square" lIns="0" tIns="0" rIns="0" bIns="91440" rtlCol="0">
              <a:spAutoFit/>
            </a:bodyPr>
            <a:lstStyle/>
            <a:p>
              <a:pPr algn="ctr"/>
              <a:r>
                <a:rPr lang="en-US" sz="800" dirty="0">
                  <a:solidFill>
                    <a:schemeClr val="accent1"/>
                  </a:solidFill>
                  <a:latin typeface="+mj-lt"/>
                </a:rPr>
                <a:t>100% Stock</a:t>
              </a:r>
              <a:br>
                <a:rPr lang="en-US" sz="800" dirty="0">
                  <a:solidFill>
                    <a:schemeClr val="accent1"/>
                  </a:solidFill>
                  <a:latin typeface="+mj-lt"/>
                </a:rPr>
              </a:br>
              <a:endParaRPr lang="en-US" sz="800" dirty="0">
                <a:solidFill>
                  <a:schemeClr val="accent1"/>
                </a:solidFill>
                <a:latin typeface="+mj-lt"/>
              </a:endParaRPr>
            </a:p>
          </p:txBody>
        </p:sp>
        <p:sp>
          <p:nvSpPr>
            <p:cNvPr id="14" name="TextBox 13">
              <a:extLst>
                <a:ext uri="{FF2B5EF4-FFF2-40B4-BE49-F238E27FC236}">
                  <a16:creationId xmlns:a16="http://schemas.microsoft.com/office/drawing/2014/main" id="{6C461106-8122-5F4B-8174-84CB4CF74ACF}"/>
                </a:ext>
              </a:extLst>
            </p:cNvPr>
            <p:cNvSpPr txBox="1"/>
            <p:nvPr/>
          </p:nvSpPr>
          <p:spPr>
            <a:xfrm>
              <a:off x="6553159" y="2564154"/>
              <a:ext cx="834818" cy="338554"/>
            </a:xfrm>
            <a:prstGeom prst="rect">
              <a:avLst/>
            </a:prstGeom>
            <a:noFill/>
          </p:spPr>
          <p:txBody>
            <a:bodyPr wrap="square" lIns="0" tIns="0" rIns="0" bIns="91440" rtlCol="0">
              <a:spAutoFit/>
            </a:bodyPr>
            <a:lstStyle/>
            <a:p>
              <a:pPr algn="ctr"/>
              <a:r>
                <a:rPr lang="en-US" sz="800" dirty="0">
                  <a:solidFill>
                    <a:schemeClr val="accent1"/>
                  </a:solidFill>
                  <a:latin typeface="+mj-lt"/>
                </a:rPr>
                <a:t>90% Stocks</a:t>
              </a:r>
              <a:br>
                <a:rPr lang="en-US" sz="800" dirty="0">
                  <a:solidFill>
                    <a:schemeClr val="accent1"/>
                  </a:solidFill>
                  <a:latin typeface="+mj-lt"/>
                </a:rPr>
              </a:br>
              <a:r>
                <a:rPr lang="en-US" sz="800" dirty="0">
                  <a:solidFill>
                    <a:schemeClr val="accent1"/>
                  </a:solidFill>
                  <a:latin typeface="+mj-lt"/>
                </a:rPr>
                <a:t>10% Bonds</a:t>
              </a:r>
            </a:p>
          </p:txBody>
        </p:sp>
        <p:sp>
          <p:nvSpPr>
            <p:cNvPr id="16" name="TextBox 15">
              <a:extLst>
                <a:ext uri="{FF2B5EF4-FFF2-40B4-BE49-F238E27FC236}">
                  <a16:creationId xmlns:a16="http://schemas.microsoft.com/office/drawing/2014/main" id="{AC6685B7-8A13-2545-B5CD-CCE95326FC4E}"/>
                </a:ext>
              </a:extLst>
            </p:cNvPr>
            <p:cNvSpPr txBox="1"/>
            <p:nvPr/>
          </p:nvSpPr>
          <p:spPr>
            <a:xfrm>
              <a:off x="7414975" y="2564154"/>
              <a:ext cx="860942" cy="338554"/>
            </a:xfrm>
            <a:prstGeom prst="rect">
              <a:avLst/>
            </a:prstGeom>
            <a:noFill/>
          </p:spPr>
          <p:txBody>
            <a:bodyPr wrap="square" lIns="0" tIns="0" rIns="0" bIns="91440" rtlCol="0">
              <a:spAutoFit/>
            </a:bodyPr>
            <a:lstStyle/>
            <a:p>
              <a:pPr algn="ctr"/>
              <a:r>
                <a:rPr lang="en-US" sz="800" dirty="0">
                  <a:solidFill>
                    <a:schemeClr val="accent1"/>
                  </a:solidFill>
                  <a:latin typeface="+mj-lt"/>
                </a:rPr>
                <a:t>80% Stocks</a:t>
              </a:r>
              <a:br>
                <a:rPr lang="en-US" sz="800" dirty="0">
                  <a:solidFill>
                    <a:schemeClr val="accent1"/>
                  </a:solidFill>
                  <a:latin typeface="+mj-lt"/>
                </a:rPr>
              </a:br>
              <a:r>
                <a:rPr lang="en-US" sz="800" dirty="0">
                  <a:solidFill>
                    <a:schemeClr val="accent1"/>
                  </a:solidFill>
                  <a:latin typeface="+mj-lt"/>
                </a:rPr>
                <a:t>20% Bonds</a:t>
              </a:r>
            </a:p>
          </p:txBody>
        </p:sp>
        <p:sp>
          <p:nvSpPr>
            <p:cNvPr id="17" name="TextBox 16">
              <a:extLst>
                <a:ext uri="{FF2B5EF4-FFF2-40B4-BE49-F238E27FC236}">
                  <a16:creationId xmlns:a16="http://schemas.microsoft.com/office/drawing/2014/main" id="{7176FDE4-8C56-134D-8DA4-D34216F0DB69}"/>
                </a:ext>
              </a:extLst>
            </p:cNvPr>
            <p:cNvSpPr txBox="1"/>
            <p:nvPr/>
          </p:nvSpPr>
          <p:spPr>
            <a:xfrm>
              <a:off x="8311542" y="2566314"/>
              <a:ext cx="860942" cy="338554"/>
            </a:xfrm>
            <a:prstGeom prst="rect">
              <a:avLst/>
            </a:prstGeom>
            <a:noFill/>
          </p:spPr>
          <p:txBody>
            <a:bodyPr wrap="square" lIns="0" tIns="0" rIns="0" bIns="91440" rtlCol="0">
              <a:spAutoFit/>
            </a:bodyPr>
            <a:lstStyle/>
            <a:p>
              <a:pPr algn="ctr"/>
              <a:r>
                <a:rPr lang="en-US" sz="800" dirty="0">
                  <a:solidFill>
                    <a:schemeClr val="accent1"/>
                  </a:solidFill>
                  <a:latin typeface="+mj-lt"/>
                </a:rPr>
                <a:t>70% Stocks</a:t>
              </a:r>
              <a:br>
                <a:rPr lang="en-US" sz="800" dirty="0">
                  <a:solidFill>
                    <a:schemeClr val="accent1"/>
                  </a:solidFill>
                  <a:latin typeface="+mj-lt"/>
                </a:rPr>
              </a:br>
              <a:r>
                <a:rPr lang="en-US" sz="800" dirty="0">
                  <a:solidFill>
                    <a:schemeClr val="accent1"/>
                  </a:solidFill>
                  <a:latin typeface="+mj-lt"/>
                </a:rPr>
                <a:t>30% Bonds</a:t>
              </a:r>
            </a:p>
          </p:txBody>
        </p:sp>
        <p:sp>
          <p:nvSpPr>
            <p:cNvPr id="18" name="TextBox 17">
              <a:extLst>
                <a:ext uri="{FF2B5EF4-FFF2-40B4-BE49-F238E27FC236}">
                  <a16:creationId xmlns:a16="http://schemas.microsoft.com/office/drawing/2014/main" id="{2F37DDB4-52A5-6144-BF8D-40C38EC8B2C7}"/>
                </a:ext>
              </a:extLst>
            </p:cNvPr>
            <p:cNvSpPr txBox="1"/>
            <p:nvPr/>
          </p:nvSpPr>
          <p:spPr>
            <a:xfrm>
              <a:off x="9202703" y="2566314"/>
              <a:ext cx="860942" cy="338554"/>
            </a:xfrm>
            <a:prstGeom prst="rect">
              <a:avLst/>
            </a:prstGeom>
            <a:noFill/>
          </p:spPr>
          <p:txBody>
            <a:bodyPr wrap="square" lIns="0" tIns="0" rIns="0" bIns="91440" rtlCol="0">
              <a:spAutoFit/>
            </a:bodyPr>
            <a:lstStyle/>
            <a:p>
              <a:pPr algn="ctr"/>
              <a:r>
                <a:rPr lang="en-US" sz="800" dirty="0">
                  <a:solidFill>
                    <a:schemeClr val="accent1"/>
                  </a:solidFill>
                  <a:latin typeface="+mj-lt"/>
                </a:rPr>
                <a:t>60% Stocks</a:t>
              </a:r>
              <a:br>
                <a:rPr lang="en-US" sz="800" dirty="0">
                  <a:solidFill>
                    <a:schemeClr val="accent1"/>
                  </a:solidFill>
                  <a:latin typeface="+mj-lt"/>
                </a:rPr>
              </a:br>
              <a:r>
                <a:rPr lang="en-US" sz="800" dirty="0">
                  <a:solidFill>
                    <a:schemeClr val="accent1"/>
                  </a:solidFill>
                  <a:latin typeface="+mj-lt"/>
                </a:rPr>
                <a:t>40% Bonds</a:t>
              </a:r>
            </a:p>
          </p:txBody>
        </p:sp>
        <p:sp>
          <p:nvSpPr>
            <p:cNvPr id="19" name="TextBox 18">
              <a:extLst>
                <a:ext uri="{FF2B5EF4-FFF2-40B4-BE49-F238E27FC236}">
                  <a16:creationId xmlns:a16="http://schemas.microsoft.com/office/drawing/2014/main" id="{5B7478A5-E91C-6C4B-A0C9-DA6C7A813F6F}"/>
                </a:ext>
              </a:extLst>
            </p:cNvPr>
            <p:cNvSpPr txBox="1"/>
            <p:nvPr/>
          </p:nvSpPr>
          <p:spPr>
            <a:xfrm>
              <a:off x="10073710" y="2566314"/>
              <a:ext cx="860942" cy="338554"/>
            </a:xfrm>
            <a:prstGeom prst="rect">
              <a:avLst/>
            </a:prstGeom>
            <a:noFill/>
          </p:spPr>
          <p:txBody>
            <a:bodyPr wrap="square" lIns="0" tIns="0" rIns="0" bIns="91440" rtlCol="0">
              <a:spAutoFit/>
            </a:bodyPr>
            <a:lstStyle/>
            <a:p>
              <a:pPr algn="ctr"/>
              <a:r>
                <a:rPr lang="en-US" sz="800" dirty="0">
                  <a:solidFill>
                    <a:schemeClr val="accent1"/>
                  </a:solidFill>
                  <a:latin typeface="+mj-lt"/>
                </a:rPr>
                <a:t>50% Stocks</a:t>
              </a:r>
              <a:br>
                <a:rPr lang="en-US" sz="800" dirty="0">
                  <a:solidFill>
                    <a:schemeClr val="accent1"/>
                  </a:solidFill>
                  <a:latin typeface="+mj-lt"/>
                </a:rPr>
              </a:br>
              <a:r>
                <a:rPr lang="en-US" sz="800" dirty="0">
                  <a:solidFill>
                    <a:schemeClr val="accent1"/>
                  </a:solidFill>
                  <a:latin typeface="+mj-lt"/>
                </a:rPr>
                <a:t>50% Bonds</a:t>
              </a:r>
            </a:p>
          </p:txBody>
        </p:sp>
        <p:sp>
          <p:nvSpPr>
            <p:cNvPr id="21" name="TextBox 20">
              <a:extLst>
                <a:ext uri="{FF2B5EF4-FFF2-40B4-BE49-F238E27FC236}">
                  <a16:creationId xmlns:a16="http://schemas.microsoft.com/office/drawing/2014/main" id="{8A9B94A5-2839-AF49-A361-D796AD6EC2CF}"/>
                </a:ext>
              </a:extLst>
            </p:cNvPr>
            <p:cNvSpPr txBox="1"/>
            <p:nvPr/>
          </p:nvSpPr>
          <p:spPr>
            <a:xfrm>
              <a:off x="10933532" y="2566314"/>
              <a:ext cx="860942" cy="338554"/>
            </a:xfrm>
            <a:prstGeom prst="rect">
              <a:avLst/>
            </a:prstGeom>
            <a:noFill/>
          </p:spPr>
          <p:txBody>
            <a:bodyPr wrap="square" lIns="0" tIns="0" rIns="0" bIns="91440" rtlCol="0">
              <a:spAutoFit/>
            </a:bodyPr>
            <a:lstStyle/>
            <a:p>
              <a:pPr algn="ctr"/>
              <a:r>
                <a:rPr lang="en-US" sz="800" dirty="0">
                  <a:solidFill>
                    <a:schemeClr val="accent1"/>
                  </a:solidFill>
                  <a:latin typeface="+mj-lt"/>
                </a:rPr>
                <a:t>40% Stocks</a:t>
              </a:r>
              <a:br>
                <a:rPr lang="en-US" sz="800" dirty="0">
                  <a:solidFill>
                    <a:schemeClr val="accent1"/>
                  </a:solidFill>
                  <a:latin typeface="+mj-lt"/>
                </a:rPr>
              </a:br>
              <a:r>
                <a:rPr lang="en-US" sz="800" dirty="0">
                  <a:solidFill>
                    <a:schemeClr val="accent1"/>
                  </a:solidFill>
                  <a:latin typeface="+mj-lt"/>
                </a:rPr>
                <a:t>60% Bonds</a:t>
              </a:r>
            </a:p>
          </p:txBody>
        </p:sp>
      </p:grpSp>
      <p:sp>
        <p:nvSpPr>
          <p:cNvPr id="20" name="TextBox 19">
            <a:extLst>
              <a:ext uri="{FF2B5EF4-FFF2-40B4-BE49-F238E27FC236}">
                <a16:creationId xmlns:a16="http://schemas.microsoft.com/office/drawing/2014/main" id="{39C292AE-F84D-BF4D-BE7A-C50DFFE9450D}"/>
              </a:ext>
            </a:extLst>
          </p:cNvPr>
          <p:cNvSpPr txBox="1"/>
          <p:nvPr/>
        </p:nvSpPr>
        <p:spPr>
          <a:xfrm>
            <a:off x="5592666" y="5353568"/>
            <a:ext cx="818678" cy="461665"/>
          </a:xfrm>
          <a:prstGeom prst="rect">
            <a:avLst/>
          </a:prstGeom>
          <a:noFill/>
        </p:spPr>
        <p:txBody>
          <a:bodyPr wrap="square" lIns="0" tIns="0" rIns="0" bIns="91440" rtlCol="0">
            <a:spAutoFit/>
          </a:bodyPr>
          <a:lstStyle/>
          <a:p>
            <a:pPr>
              <a:tabLst>
                <a:tab pos="682625" algn="r"/>
              </a:tabLst>
            </a:pPr>
            <a:r>
              <a:rPr lang="en-US" sz="800" spc="-20" dirty="0">
                <a:solidFill>
                  <a:schemeClr val="accent1"/>
                </a:solidFill>
                <a:latin typeface="+mj-lt"/>
              </a:rPr>
              <a:t>Best:	37.4%</a:t>
            </a:r>
            <a:br>
              <a:rPr lang="en-US" sz="800" spc="-20" dirty="0">
                <a:solidFill>
                  <a:schemeClr val="accent1"/>
                </a:solidFill>
                <a:latin typeface="+mj-lt"/>
              </a:rPr>
            </a:br>
            <a:r>
              <a:rPr lang="en-US" sz="800" spc="-20" dirty="0">
                <a:solidFill>
                  <a:schemeClr val="accent1"/>
                </a:solidFill>
                <a:latin typeface="+mj-lt"/>
              </a:rPr>
              <a:t>Average:	10.5%</a:t>
            </a:r>
            <a:br>
              <a:rPr lang="en-US" sz="800" spc="-20" dirty="0">
                <a:solidFill>
                  <a:schemeClr val="accent1"/>
                </a:solidFill>
                <a:latin typeface="+mj-lt"/>
              </a:rPr>
            </a:br>
            <a:r>
              <a:rPr lang="en-US" sz="800" spc="-20" dirty="0">
                <a:solidFill>
                  <a:schemeClr val="accent1"/>
                </a:solidFill>
                <a:latin typeface="+mj-lt"/>
              </a:rPr>
              <a:t>Worst:	-37.0%</a:t>
            </a:r>
          </a:p>
        </p:txBody>
      </p:sp>
      <p:sp>
        <p:nvSpPr>
          <p:cNvPr id="22" name="TextBox 21">
            <a:extLst>
              <a:ext uri="{FF2B5EF4-FFF2-40B4-BE49-F238E27FC236}">
                <a16:creationId xmlns:a16="http://schemas.microsoft.com/office/drawing/2014/main" id="{23647BB4-22A9-6743-A6CF-34F5F07ECA02}"/>
              </a:ext>
            </a:extLst>
          </p:cNvPr>
          <p:cNvSpPr txBox="1"/>
          <p:nvPr/>
        </p:nvSpPr>
        <p:spPr>
          <a:xfrm>
            <a:off x="6499977" y="5177586"/>
            <a:ext cx="818678" cy="461665"/>
          </a:xfrm>
          <a:prstGeom prst="rect">
            <a:avLst/>
          </a:prstGeom>
          <a:noFill/>
        </p:spPr>
        <p:txBody>
          <a:bodyPr wrap="square" lIns="0" tIns="0" rIns="0" bIns="91440" rtlCol="0">
            <a:spAutoFit/>
          </a:bodyPr>
          <a:lstStyle/>
          <a:p>
            <a:pPr>
              <a:tabLst>
                <a:tab pos="682625" algn="r"/>
              </a:tabLst>
            </a:pPr>
            <a:r>
              <a:rPr lang="en-US" sz="800" spc="-20" dirty="0">
                <a:solidFill>
                  <a:schemeClr val="accent1"/>
                </a:solidFill>
                <a:latin typeface="+mj-lt"/>
              </a:rPr>
              <a:t>Best:	35.4%</a:t>
            </a:r>
            <a:br>
              <a:rPr lang="en-US" sz="800" spc="-20" dirty="0">
                <a:solidFill>
                  <a:schemeClr val="accent1"/>
                </a:solidFill>
                <a:latin typeface="+mj-lt"/>
              </a:rPr>
            </a:br>
            <a:r>
              <a:rPr lang="en-US" sz="800" spc="-20" dirty="0">
                <a:solidFill>
                  <a:schemeClr val="accent1"/>
                </a:solidFill>
                <a:latin typeface="+mj-lt"/>
              </a:rPr>
              <a:t>Average:	10.3%</a:t>
            </a:r>
            <a:br>
              <a:rPr lang="en-US" sz="800" spc="-20" dirty="0">
                <a:solidFill>
                  <a:schemeClr val="accent1"/>
                </a:solidFill>
                <a:latin typeface="+mj-lt"/>
              </a:rPr>
            </a:br>
            <a:r>
              <a:rPr lang="en-US" sz="800" spc="-20" dirty="0">
                <a:solidFill>
                  <a:schemeClr val="accent1"/>
                </a:solidFill>
                <a:latin typeface="+mj-lt"/>
              </a:rPr>
              <a:t>Worst:	-32.0%</a:t>
            </a:r>
          </a:p>
        </p:txBody>
      </p:sp>
      <p:sp>
        <p:nvSpPr>
          <p:cNvPr id="23" name="TextBox 22">
            <a:extLst>
              <a:ext uri="{FF2B5EF4-FFF2-40B4-BE49-F238E27FC236}">
                <a16:creationId xmlns:a16="http://schemas.microsoft.com/office/drawing/2014/main" id="{8CCD32B9-DE70-4C47-9E9F-312690BDD6F2}"/>
              </a:ext>
            </a:extLst>
          </p:cNvPr>
          <p:cNvSpPr txBox="1"/>
          <p:nvPr/>
        </p:nvSpPr>
        <p:spPr>
          <a:xfrm>
            <a:off x="7384951" y="4995282"/>
            <a:ext cx="818678" cy="461665"/>
          </a:xfrm>
          <a:prstGeom prst="rect">
            <a:avLst/>
          </a:prstGeom>
          <a:noFill/>
        </p:spPr>
        <p:txBody>
          <a:bodyPr wrap="square" lIns="0" tIns="0" rIns="0" bIns="91440" rtlCol="0">
            <a:spAutoFit/>
          </a:bodyPr>
          <a:lstStyle/>
          <a:p>
            <a:pPr>
              <a:tabLst>
                <a:tab pos="682625" algn="r"/>
              </a:tabLst>
            </a:pPr>
            <a:r>
              <a:rPr lang="en-US" sz="800" spc="-20" dirty="0">
                <a:solidFill>
                  <a:schemeClr val="accent1"/>
                </a:solidFill>
                <a:latin typeface="+mj-lt"/>
              </a:rPr>
              <a:t>Best:	33.3%</a:t>
            </a:r>
            <a:br>
              <a:rPr lang="en-US" sz="800" spc="-20" dirty="0">
                <a:solidFill>
                  <a:schemeClr val="accent1"/>
                </a:solidFill>
                <a:latin typeface="+mj-lt"/>
              </a:rPr>
            </a:br>
            <a:r>
              <a:rPr lang="en-US" sz="800" spc="-20" dirty="0">
                <a:solidFill>
                  <a:schemeClr val="accent1"/>
                </a:solidFill>
                <a:latin typeface="+mj-lt"/>
              </a:rPr>
              <a:t>Average:	10.0%</a:t>
            </a:r>
            <a:br>
              <a:rPr lang="en-US" sz="800" spc="-20" dirty="0">
                <a:solidFill>
                  <a:schemeClr val="accent1"/>
                </a:solidFill>
                <a:latin typeface="+mj-lt"/>
              </a:rPr>
            </a:br>
            <a:r>
              <a:rPr lang="en-US" sz="800" spc="-20" dirty="0">
                <a:solidFill>
                  <a:schemeClr val="accent1"/>
                </a:solidFill>
                <a:latin typeface="+mj-lt"/>
              </a:rPr>
              <a:t>Worst:	-27.0%</a:t>
            </a:r>
          </a:p>
        </p:txBody>
      </p:sp>
      <p:sp>
        <p:nvSpPr>
          <p:cNvPr id="24" name="TextBox 23">
            <a:extLst>
              <a:ext uri="{FF2B5EF4-FFF2-40B4-BE49-F238E27FC236}">
                <a16:creationId xmlns:a16="http://schemas.microsoft.com/office/drawing/2014/main" id="{DB602033-15F3-DB41-AC95-3224BACFC9FD}"/>
              </a:ext>
            </a:extLst>
          </p:cNvPr>
          <p:cNvSpPr txBox="1"/>
          <p:nvPr/>
        </p:nvSpPr>
        <p:spPr>
          <a:xfrm>
            <a:off x="8309235" y="4825442"/>
            <a:ext cx="751506" cy="461665"/>
          </a:xfrm>
          <a:prstGeom prst="rect">
            <a:avLst/>
          </a:prstGeom>
          <a:noFill/>
        </p:spPr>
        <p:txBody>
          <a:bodyPr wrap="square" lIns="0" tIns="0" rIns="0" bIns="91440" rtlCol="0">
            <a:spAutoFit/>
          </a:bodyPr>
          <a:lstStyle/>
          <a:p>
            <a:pPr>
              <a:tabLst>
                <a:tab pos="623888" algn="r"/>
              </a:tabLst>
            </a:pPr>
            <a:r>
              <a:rPr lang="en-US" sz="800" spc="-20" dirty="0">
                <a:solidFill>
                  <a:schemeClr val="accent1"/>
                </a:solidFill>
                <a:latin typeface="+mj-lt"/>
              </a:rPr>
              <a:t>Best:	31.2%</a:t>
            </a:r>
            <a:br>
              <a:rPr lang="en-US" sz="800" spc="-20" dirty="0">
                <a:solidFill>
                  <a:schemeClr val="accent1"/>
                </a:solidFill>
                <a:latin typeface="+mj-lt"/>
              </a:rPr>
            </a:br>
            <a:r>
              <a:rPr lang="en-US" sz="800" spc="-20" dirty="0">
                <a:solidFill>
                  <a:schemeClr val="accent1"/>
                </a:solidFill>
                <a:latin typeface="+mj-lt"/>
              </a:rPr>
              <a:t>Average:	9.7%</a:t>
            </a:r>
            <a:br>
              <a:rPr lang="en-US" sz="800" spc="-20" dirty="0">
                <a:solidFill>
                  <a:schemeClr val="accent1"/>
                </a:solidFill>
                <a:latin typeface="+mj-lt"/>
              </a:rPr>
            </a:br>
            <a:r>
              <a:rPr lang="en-US" sz="800" spc="-20" dirty="0">
                <a:solidFill>
                  <a:schemeClr val="accent1"/>
                </a:solidFill>
                <a:latin typeface="+mj-lt"/>
              </a:rPr>
              <a:t>Worst:	-22.0%</a:t>
            </a:r>
          </a:p>
        </p:txBody>
      </p:sp>
      <p:sp>
        <p:nvSpPr>
          <p:cNvPr id="25" name="TextBox 24">
            <a:extLst>
              <a:ext uri="{FF2B5EF4-FFF2-40B4-BE49-F238E27FC236}">
                <a16:creationId xmlns:a16="http://schemas.microsoft.com/office/drawing/2014/main" id="{52DA46EF-F8E9-FA4D-A2F2-3402E4A54B7E}"/>
              </a:ext>
            </a:extLst>
          </p:cNvPr>
          <p:cNvSpPr txBox="1"/>
          <p:nvPr/>
        </p:nvSpPr>
        <p:spPr>
          <a:xfrm>
            <a:off x="9166347" y="4658470"/>
            <a:ext cx="751506" cy="461665"/>
          </a:xfrm>
          <a:prstGeom prst="rect">
            <a:avLst/>
          </a:prstGeom>
          <a:noFill/>
        </p:spPr>
        <p:txBody>
          <a:bodyPr wrap="square" lIns="0" tIns="0" rIns="0" bIns="91440" rtlCol="0">
            <a:spAutoFit/>
          </a:bodyPr>
          <a:lstStyle/>
          <a:p>
            <a:pPr>
              <a:tabLst>
                <a:tab pos="623888" algn="r"/>
              </a:tabLst>
            </a:pPr>
            <a:r>
              <a:rPr lang="en-US" sz="800" spc="-20" dirty="0">
                <a:solidFill>
                  <a:schemeClr val="accent1"/>
                </a:solidFill>
                <a:latin typeface="+mj-lt"/>
              </a:rPr>
              <a:t>Best:	29.2%</a:t>
            </a:r>
            <a:br>
              <a:rPr lang="en-US" sz="800" spc="-20" dirty="0">
                <a:solidFill>
                  <a:schemeClr val="accent1"/>
                </a:solidFill>
                <a:latin typeface="+mj-lt"/>
              </a:rPr>
            </a:br>
            <a:r>
              <a:rPr lang="en-US" sz="800" spc="-20" dirty="0">
                <a:solidFill>
                  <a:schemeClr val="accent1"/>
                </a:solidFill>
                <a:latin typeface="+mj-lt"/>
              </a:rPr>
              <a:t>Average:	9.3%</a:t>
            </a:r>
            <a:br>
              <a:rPr lang="en-US" sz="800" spc="-20" dirty="0">
                <a:solidFill>
                  <a:schemeClr val="accent1"/>
                </a:solidFill>
                <a:latin typeface="+mj-lt"/>
              </a:rPr>
            </a:br>
            <a:r>
              <a:rPr lang="en-US" sz="800" spc="-20" dirty="0">
                <a:solidFill>
                  <a:schemeClr val="accent1"/>
                </a:solidFill>
                <a:latin typeface="+mj-lt"/>
              </a:rPr>
              <a:t>Worst:	-17.0%</a:t>
            </a:r>
          </a:p>
        </p:txBody>
      </p:sp>
      <p:sp>
        <p:nvSpPr>
          <p:cNvPr id="26" name="TextBox 25">
            <a:extLst>
              <a:ext uri="{FF2B5EF4-FFF2-40B4-BE49-F238E27FC236}">
                <a16:creationId xmlns:a16="http://schemas.microsoft.com/office/drawing/2014/main" id="{D3D19FB9-C27F-FC48-8FEE-4D07920DC266}"/>
              </a:ext>
            </a:extLst>
          </p:cNvPr>
          <p:cNvSpPr txBox="1"/>
          <p:nvPr/>
        </p:nvSpPr>
        <p:spPr>
          <a:xfrm>
            <a:off x="10043931" y="4526793"/>
            <a:ext cx="751506" cy="461665"/>
          </a:xfrm>
          <a:prstGeom prst="rect">
            <a:avLst/>
          </a:prstGeom>
          <a:noFill/>
        </p:spPr>
        <p:txBody>
          <a:bodyPr wrap="square" lIns="0" tIns="0" rIns="0" bIns="91440" rtlCol="0">
            <a:spAutoFit/>
          </a:bodyPr>
          <a:lstStyle/>
          <a:p>
            <a:pPr>
              <a:tabLst>
                <a:tab pos="623888" algn="r"/>
              </a:tabLst>
            </a:pPr>
            <a:r>
              <a:rPr lang="en-US" sz="800" spc="-20" dirty="0">
                <a:solidFill>
                  <a:schemeClr val="accent1"/>
                </a:solidFill>
                <a:latin typeface="+mj-lt"/>
              </a:rPr>
              <a:t>Best:	27.1%</a:t>
            </a:r>
            <a:br>
              <a:rPr lang="en-US" sz="800" spc="-20" dirty="0">
                <a:solidFill>
                  <a:schemeClr val="accent1"/>
                </a:solidFill>
                <a:latin typeface="+mj-lt"/>
              </a:rPr>
            </a:br>
            <a:r>
              <a:rPr lang="en-US" sz="800" spc="-20" dirty="0">
                <a:solidFill>
                  <a:schemeClr val="accent1"/>
                </a:solidFill>
                <a:latin typeface="+mj-lt"/>
              </a:rPr>
              <a:t>Average:	8.9%</a:t>
            </a:r>
            <a:br>
              <a:rPr lang="en-US" sz="800" spc="-20" dirty="0">
                <a:solidFill>
                  <a:schemeClr val="accent1"/>
                </a:solidFill>
                <a:latin typeface="+mj-lt"/>
              </a:rPr>
            </a:br>
            <a:r>
              <a:rPr lang="en-US" sz="800" spc="-20" dirty="0">
                <a:solidFill>
                  <a:schemeClr val="accent1"/>
                </a:solidFill>
                <a:latin typeface="+mj-lt"/>
              </a:rPr>
              <a:t>Worst:	-13.7%</a:t>
            </a:r>
          </a:p>
        </p:txBody>
      </p:sp>
      <p:sp>
        <p:nvSpPr>
          <p:cNvPr id="27" name="TextBox 26">
            <a:extLst>
              <a:ext uri="{FF2B5EF4-FFF2-40B4-BE49-F238E27FC236}">
                <a16:creationId xmlns:a16="http://schemas.microsoft.com/office/drawing/2014/main" id="{8CAD0CD1-C1D6-BA4E-9625-F7B519FC5838}"/>
              </a:ext>
            </a:extLst>
          </p:cNvPr>
          <p:cNvSpPr txBox="1"/>
          <p:nvPr/>
        </p:nvSpPr>
        <p:spPr>
          <a:xfrm>
            <a:off x="10947291" y="4491613"/>
            <a:ext cx="751506" cy="461665"/>
          </a:xfrm>
          <a:prstGeom prst="rect">
            <a:avLst/>
          </a:prstGeom>
          <a:noFill/>
        </p:spPr>
        <p:txBody>
          <a:bodyPr wrap="square" lIns="0" tIns="0" rIns="0" bIns="91440" rtlCol="0">
            <a:spAutoFit/>
          </a:bodyPr>
          <a:lstStyle/>
          <a:p>
            <a:pPr>
              <a:tabLst>
                <a:tab pos="623888" algn="r"/>
              </a:tabLst>
            </a:pPr>
            <a:r>
              <a:rPr lang="en-US" sz="800" spc="-20" dirty="0">
                <a:solidFill>
                  <a:schemeClr val="accent1"/>
                </a:solidFill>
                <a:latin typeface="+mj-lt"/>
              </a:rPr>
              <a:t>Best:	26.0%</a:t>
            </a:r>
            <a:br>
              <a:rPr lang="en-US" sz="800" spc="-20" dirty="0">
                <a:solidFill>
                  <a:schemeClr val="accent1"/>
                </a:solidFill>
                <a:latin typeface="+mj-lt"/>
              </a:rPr>
            </a:br>
            <a:r>
              <a:rPr lang="en-US" sz="800" spc="-20" dirty="0">
                <a:solidFill>
                  <a:schemeClr val="accent1"/>
                </a:solidFill>
                <a:latin typeface="+mj-lt"/>
              </a:rPr>
              <a:t>Average:	8.5%</a:t>
            </a:r>
            <a:br>
              <a:rPr lang="en-US" sz="800" spc="-20" dirty="0">
                <a:solidFill>
                  <a:schemeClr val="accent1"/>
                </a:solidFill>
                <a:latin typeface="+mj-lt"/>
              </a:rPr>
            </a:br>
            <a:r>
              <a:rPr lang="en-US" sz="800" spc="-20" dirty="0">
                <a:solidFill>
                  <a:schemeClr val="accent1"/>
                </a:solidFill>
                <a:latin typeface="+mj-lt"/>
              </a:rPr>
              <a:t>Worst:	-12.9%</a:t>
            </a:r>
          </a:p>
        </p:txBody>
      </p:sp>
      <p:cxnSp>
        <p:nvCxnSpPr>
          <p:cNvPr id="32" name="Straight Connector 31">
            <a:extLst>
              <a:ext uri="{FF2B5EF4-FFF2-40B4-BE49-F238E27FC236}">
                <a16:creationId xmlns:a16="http://schemas.microsoft.com/office/drawing/2014/main" id="{4540E69E-B89F-6AA8-A7C1-B9CB3B10ACC7}"/>
              </a:ext>
            </a:extLst>
          </p:cNvPr>
          <p:cNvCxnSpPr>
            <a:cxnSpLocks/>
          </p:cNvCxnSpPr>
          <p:nvPr/>
        </p:nvCxnSpPr>
        <p:spPr>
          <a:xfrm>
            <a:off x="5486400" y="3955523"/>
            <a:ext cx="6212397" cy="0"/>
          </a:xfrm>
          <a:prstGeom prst="line">
            <a:avLst/>
          </a:prstGeom>
          <a:ln>
            <a:solidFill>
              <a:srgbClr val="E1E7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40775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erson, indoor, wall, standing&#10;&#10;Description automatically generated">
            <a:extLst>
              <a:ext uri="{FF2B5EF4-FFF2-40B4-BE49-F238E27FC236}">
                <a16:creationId xmlns:a16="http://schemas.microsoft.com/office/drawing/2014/main" id="{79F9DEAA-5446-4D81-9A16-CF4ACEDC21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777" b="4813"/>
          <a:stretch/>
        </p:blipFill>
        <p:spPr>
          <a:xfrm>
            <a:off x="-1" y="0"/>
            <a:ext cx="12192001" cy="6858000"/>
          </a:xfrm>
          <a:prstGeom prst="rect">
            <a:avLst/>
          </a:prstGeom>
        </p:spPr>
      </p:pic>
      <p:sp>
        <p:nvSpPr>
          <p:cNvPr id="65538" name="Title 1"/>
          <p:cNvSpPr>
            <a:spLocks noGrp="1"/>
          </p:cNvSpPr>
          <p:nvPr>
            <p:ph type="title"/>
          </p:nvPr>
        </p:nvSpPr>
        <p:spPr>
          <a:xfrm>
            <a:off x="556107" y="370898"/>
            <a:ext cx="11083636" cy="822614"/>
          </a:xfrm>
        </p:spPr>
        <p:txBody>
          <a:bodyPr>
            <a:normAutofit/>
          </a:bodyPr>
          <a:lstStyle/>
          <a:p>
            <a:r>
              <a:rPr lang="en-US" altLang="en-US" sz="3400" dirty="0">
                <a:solidFill>
                  <a:schemeClr val="bg1"/>
                </a:solidFill>
                <a:latin typeface="+mn-lt"/>
              </a:rPr>
              <a:t>Potential risks of fixed income investing</a:t>
            </a:r>
          </a:p>
        </p:txBody>
      </p:sp>
      <p:sp>
        <p:nvSpPr>
          <p:cNvPr id="2" name="TextBox 1"/>
          <p:cNvSpPr txBox="1"/>
          <p:nvPr/>
        </p:nvSpPr>
        <p:spPr>
          <a:xfrm>
            <a:off x="11272671" y="6681622"/>
            <a:ext cx="914400" cy="914400"/>
          </a:xfrm>
          <a:prstGeom prst="rect">
            <a:avLst/>
          </a:prstGeom>
          <a:noFill/>
        </p:spPr>
        <p:txBody>
          <a:bodyPr wrap="none" lIns="0" tIns="0" rIns="0" bIns="0" rtlCol="0">
            <a:noAutofit/>
          </a:bodyPr>
          <a:lstStyle/>
          <a:p>
            <a:endParaRPr lang="en-US" sz="2000" dirty="0">
              <a:latin typeface="+mn-lt"/>
            </a:endParaRPr>
          </a:p>
        </p:txBody>
      </p:sp>
      <p:sp>
        <p:nvSpPr>
          <p:cNvPr id="3" name="TextBox 2"/>
          <p:cNvSpPr txBox="1"/>
          <p:nvPr/>
        </p:nvSpPr>
        <p:spPr>
          <a:xfrm>
            <a:off x="11206264" y="6665021"/>
            <a:ext cx="914400" cy="914400"/>
          </a:xfrm>
          <a:prstGeom prst="rect">
            <a:avLst/>
          </a:prstGeom>
          <a:noFill/>
        </p:spPr>
        <p:txBody>
          <a:bodyPr wrap="none" lIns="0" tIns="0" rIns="0" bIns="0" rtlCol="0">
            <a:noAutofit/>
          </a:bodyPr>
          <a:lstStyle/>
          <a:p>
            <a:endParaRPr lang="en-US" sz="2000" dirty="0">
              <a:latin typeface="+mn-lt"/>
            </a:endParaRPr>
          </a:p>
        </p:txBody>
      </p:sp>
      <p:sp>
        <p:nvSpPr>
          <p:cNvPr id="15" name="Slide Number Placeholder 1"/>
          <p:cNvSpPr txBox="1">
            <a:spLocks/>
          </p:cNvSpPr>
          <p:nvPr/>
        </p:nvSpPr>
        <p:spPr>
          <a:xfrm>
            <a:off x="11799796" y="6341111"/>
            <a:ext cx="392204" cy="384810"/>
          </a:xfrm>
          <a:prstGeom prst="rect">
            <a:avLst/>
          </a:prstGeom>
          <a:solidFill>
            <a:schemeClr val="bg2"/>
          </a:solidFill>
        </p:spPr>
        <p:txBody>
          <a:bodyPr vert="horz" lIns="0" tIns="0" rIns="0" bIns="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C42D48-3D89-451C-9D14-12E9AAE2BFF0}" type="slidenum">
              <a:rPr lang="en-US" smtClean="0">
                <a:solidFill>
                  <a:srgbClr val="FFFFFF"/>
                </a:solidFill>
              </a:rPr>
              <a:pPr/>
              <a:t>7</a:t>
            </a:fld>
            <a:endParaRPr lang="en-US" dirty="0">
              <a:solidFill>
                <a:srgbClr val="FFFFFF"/>
              </a:solidFill>
            </a:endParaRPr>
          </a:p>
        </p:txBody>
      </p:sp>
      <p:sp>
        <p:nvSpPr>
          <p:cNvPr id="16" name="TextBox 15"/>
          <p:cNvSpPr txBox="1"/>
          <p:nvPr/>
        </p:nvSpPr>
        <p:spPr>
          <a:xfrm>
            <a:off x="7252399" y="6440199"/>
            <a:ext cx="4462724" cy="338554"/>
          </a:xfrm>
          <a:prstGeom prst="rect">
            <a:avLst/>
          </a:prstGeom>
          <a:noFill/>
          <a:ln>
            <a:noFill/>
          </a:ln>
        </p:spPr>
        <p:txBody>
          <a:bodyPr wrap="square" rtlCol="0">
            <a:spAutoFit/>
          </a:bodyPr>
          <a:lstStyle/>
          <a:p>
            <a:pPr algn="r"/>
            <a:r>
              <a:rPr lang="en-US" sz="800" dirty="0">
                <a:solidFill>
                  <a:schemeClr val="bg1"/>
                </a:solidFill>
              </a:rPr>
              <a:t>©2023 Charles Schwab &amp; Co., Inc. (“Schwab”). All rights reserved. Member SIPC.</a:t>
            </a:r>
          </a:p>
          <a:p>
            <a:pPr algn="r"/>
            <a:endParaRPr lang="en-US" sz="800" dirty="0">
              <a:solidFill>
                <a:schemeClr val="bg1"/>
              </a:solidFill>
            </a:endParaRPr>
          </a:p>
        </p:txBody>
      </p:sp>
      <p:sp>
        <p:nvSpPr>
          <p:cNvPr id="12" name="Content Placeholder 31">
            <a:extLst>
              <a:ext uri="{FF2B5EF4-FFF2-40B4-BE49-F238E27FC236}">
                <a16:creationId xmlns:a16="http://schemas.microsoft.com/office/drawing/2014/main" id="{FDA7E0B2-8757-46FF-9D3A-3852A7387D11}"/>
              </a:ext>
            </a:extLst>
          </p:cNvPr>
          <p:cNvSpPr txBox="1">
            <a:spLocks/>
          </p:cNvSpPr>
          <p:nvPr/>
        </p:nvSpPr>
        <p:spPr>
          <a:xfrm>
            <a:off x="663283" y="1727204"/>
            <a:ext cx="2143534" cy="2144092"/>
          </a:xfrm>
          <a:prstGeom prst="rect">
            <a:avLst/>
          </a:prstGeom>
          <a:solidFill>
            <a:srgbClr val="00A0DF">
              <a:alpha val="92157"/>
            </a:srgbClr>
          </a:solidFill>
        </p:spPr>
        <p:txBody>
          <a:bodyPr wrap="square" bIns="0" numCol="1" anchor="ctr" anchorCtr="0" compatLnSpc="1">
            <a:prstTxWarp prst="textNoShape">
              <a:avLst/>
            </a:prstTxWarp>
          </a:bodyPr>
          <a:lstStyle>
            <a:lvl1pPr marL="227013" indent="-227013" algn="l" defTabSz="914400" rtl="0" eaLnBrk="1" latinLnBrk="0" hangingPunct="1">
              <a:lnSpc>
                <a:spcPct val="95000"/>
              </a:lnSpc>
              <a:spcBef>
                <a:spcPts val="1000"/>
              </a:spcBef>
              <a:buClr>
                <a:schemeClr val="tx2"/>
              </a:buClr>
              <a:buSzPct val="80000"/>
              <a:buFont typeface="Wingdings" panose="05000000000000000000" pitchFamily="2" charset="2"/>
              <a:buChar char="§"/>
              <a:defRPr sz="2000" kern="1200">
                <a:solidFill>
                  <a:schemeClr val="tx1"/>
                </a:solidFill>
                <a:latin typeface="+mn-lt"/>
                <a:ea typeface="+mn-ea"/>
                <a:cs typeface="+mn-cs"/>
              </a:defRPr>
            </a:lvl1pPr>
            <a:lvl2pPr marL="514350" indent="-225425" algn="l" defTabSz="914400" rtl="0" eaLnBrk="1" latinLnBrk="0" hangingPunct="1">
              <a:lnSpc>
                <a:spcPct val="90000"/>
              </a:lnSpc>
              <a:spcBef>
                <a:spcPts val="1000"/>
              </a:spcBef>
              <a:buClr>
                <a:schemeClr val="bg2"/>
              </a:buClr>
              <a:buFont typeface="Charles Modern" panose="020B0503040503020204" pitchFamily="34" charset="0"/>
              <a:buChar char="–"/>
              <a:defRPr sz="1800" kern="1200">
                <a:solidFill>
                  <a:schemeClr val="tx1"/>
                </a:solidFill>
                <a:latin typeface="+mn-lt"/>
                <a:ea typeface="+mn-ea"/>
                <a:cs typeface="+mn-cs"/>
              </a:defRPr>
            </a:lvl2pPr>
            <a:lvl3pPr marL="801688" indent="-228600" algn="l" defTabSz="914400" rtl="0" eaLnBrk="1" latinLnBrk="0" hangingPunct="1">
              <a:lnSpc>
                <a:spcPct val="90000"/>
              </a:lnSpc>
              <a:spcBef>
                <a:spcPts val="1000"/>
              </a:spcBef>
              <a:buClr>
                <a:schemeClr val="bg2"/>
              </a:buClr>
              <a:buFont typeface="Charles Modern" panose="020B0503040503020204" pitchFamily="34" charset="0"/>
              <a:buChar char="–"/>
              <a:defRPr sz="1800" kern="1200">
                <a:solidFill>
                  <a:schemeClr val="tx1"/>
                </a:solidFill>
                <a:latin typeface="+mn-lt"/>
                <a:ea typeface="+mn-ea"/>
                <a:cs typeface="+mn-cs"/>
              </a:defRPr>
            </a:lvl3pPr>
            <a:lvl4pPr marL="1588" indent="-1588" algn="l" defTabSz="914400" rtl="0" eaLnBrk="1" latinLnBrk="0" hangingPunct="1">
              <a:lnSpc>
                <a:spcPct val="90000"/>
              </a:lnSpc>
              <a:spcBef>
                <a:spcPts val="2400"/>
              </a:spcBef>
              <a:buFont typeface="Arial" panose="020B0604020202020204" pitchFamily="34" charset="0"/>
              <a:buChar char="​"/>
              <a:defRPr sz="2400" kern="1200">
                <a:solidFill>
                  <a:schemeClr val="tx1"/>
                </a:solidFill>
                <a:latin typeface="+mn-lt"/>
                <a:ea typeface="+mn-ea"/>
                <a:cs typeface="+mn-cs"/>
              </a:defRPr>
            </a:lvl4pPr>
            <a:lvl5pPr marL="1588" indent="-1588" algn="l" defTabSz="914400" rtl="0" eaLnBrk="1" latinLnBrk="0" hangingPunct="1">
              <a:lnSpc>
                <a:spcPct val="90000"/>
              </a:lnSpc>
              <a:spcBef>
                <a:spcPts val="1800"/>
              </a:spcBef>
              <a:buFont typeface="Arial" panose="020B0604020202020204" pitchFamily="34" charset="0"/>
              <a:buChar char="​"/>
              <a:defRPr sz="2800" kern="1200" baseline="0">
                <a:solidFill>
                  <a:schemeClr val="tx1"/>
                </a:solidFill>
                <a:latin typeface="+mn-lt"/>
                <a:ea typeface="+mn-ea"/>
                <a:cs typeface="+mn-cs"/>
              </a:defRPr>
            </a:lvl5pPr>
            <a:lvl6pPr marL="0" indent="1588" algn="l" defTabSz="914400" rtl="0" eaLnBrk="1" latinLnBrk="0" hangingPunct="1">
              <a:lnSpc>
                <a:spcPct val="98000"/>
              </a:lnSpc>
              <a:spcBef>
                <a:spcPts val="0"/>
              </a:spcBef>
              <a:buFont typeface="Arial" panose="020B0604020202020204" pitchFamily="34" charset="0"/>
              <a:buChar char="​"/>
              <a:defRPr sz="1600" kern="1200">
                <a:solidFill>
                  <a:schemeClr val="tx1"/>
                </a:solidFill>
                <a:latin typeface="+mn-lt"/>
                <a:ea typeface="+mn-ea"/>
                <a:cs typeface="+mn-cs"/>
              </a:defRPr>
            </a:lvl6pPr>
            <a:lvl7pPr marL="1588" indent="-1588" algn="l" defTabSz="914400" rtl="0" eaLnBrk="1" latinLnBrk="0" hangingPunct="1">
              <a:lnSpc>
                <a:spcPct val="90000"/>
              </a:lnSpc>
              <a:spcBef>
                <a:spcPts val="1000"/>
              </a:spcBef>
              <a:buFont typeface="Arial" panose="020B0604020202020204" pitchFamily="34" charset="0"/>
              <a:buChar char="​"/>
              <a:defRPr sz="2000" b="0" kern="1200">
                <a:solidFill>
                  <a:schemeClr val="tx2"/>
                </a:solidFill>
                <a:latin typeface="+mn-lt"/>
                <a:ea typeface="+mn-ea"/>
                <a:cs typeface="+mn-cs"/>
              </a:defRPr>
            </a:lvl7pPr>
            <a:lvl8pPr marL="0" indent="1588" algn="l" defTabSz="914400" rtl="0" eaLnBrk="1" latinLnBrk="0" hangingPunct="1">
              <a:lnSpc>
                <a:spcPct val="90000"/>
              </a:lnSpc>
              <a:spcBef>
                <a:spcPts val="0"/>
              </a:spcBef>
              <a:buFont typeface="Arial" panose="020B0604020202020204" pitchFamily="34" charset="0"/>
              <a:buChar char="​"/>
              <a:defRPr sz="1800" kern="1200" cap="none" baseline="0">
                <a:solidFill>
                  <a:schemeClr val="tx1"/>
                </a:solidFill>
                <a:latin typeface="+mn-lt"/>
                <a:ea typeface="+mn-ea"/>
                <a:cs typeface="+mn-cs"/>
              </a:defRPr>
            </a:lvl8pPr>
            <a:lvl9pPr marL="1588" indent="-1588" algn="l" defTabSz="914400" rtl="0" eaLnBrk="1" latinLnBrk="0" hangingPunct="1">
              <a:lnSpc>
                <a:spcPct val="75000"/>
              </a:lnSpc>
              <a:spcBef>
                <a:spcPts val="1800"/>
              </a:spcBef>
              <a:buFont typeface="Arial" panose="020B0604020202020204" pitchFamily="34" charset="0"/>
              <a:buChar char="​"/>
              <a:defRPr sz="5500" kern="1200">
                <a:solidFill>
                  <a:schemeClr val="tx2"/>
                </a:solidFill>
                <a:latin typeface="+mn-lt"/>
                <a:ea typeface="+mn-ea"/>
                <a:cs typeface="+mn-cs"/>
              </a:defRPr>
            </a:lvl9pPr>
          </a:lstStyle>
          <a:p>
            <a:pPr marL="0" indent="0" algn="ctr">
              <a:buNone/>
            </a:pPr>
            <a:r>
              <a:rPr lang="en-US" sz="2200" dirty="0">
                <a:solidFill>
                  <a:schemeClr val="bg1"/>
                </a:solidFill>
              </a:rPr>
              <a:t>Credit risk</a:t>
            </a:r>
          </a:p>
        </p:txBody>
      </p:sp>
      <p:sp>
        <p:nvSpPr>
          <p:cNvPr id="13" name="Content Placeholder 3">
            <a:extLst>
              <a:ext uri="{FF2B5EF4-FFF2-40B4-BE49-F238E27FC236}">
                <a16:creationId xmlns:a16="http://schemas.microsoft.com/office/drawing/2014/main" id="{C7224F69-BACD-40D5-88AC-5350E49DE484}"/>
              </a:ext>
            </a:extLst>
          </p:cNvPr>
          <p:cNvSpPr txBox="1">
            <a:spLocks/>
          </p:cNvSpPr>
          <p:nvPr/>
        </p:nvSpPr>
        <p:spPr>
          <a:xfrm>
            <a:off x="2912615" y="1727204"/>
            <a:ext cx="2143534" cy="2144092"/>
          </a:xfrm>
          <a:prstGeom prst="rect">
            <a:avLst/>
          </a:prstGeom>
          <a:solidFill>
            <a:srgbClr val="425563">
              <a:alpha val="92157"/>
            </a:srgbClr>
          </a:solidFill>
        </p:spPr>
        <p:txBody>
          <a:bodyPr wrap="square" bIns="0" numCol="1" anchor="ctr" anchorCtr="0" compatLnSpc="1">
            <a:prstTxWarp prst="textNoShape">
              <a:avLst/>
            </a:prstTxWarp>
          </a:bodyPr>
          <a:lstStyle>
            <a:lvl1pPr marL="227013" indent="-227013" algn="l" defTabSz="914400" rtl="0" eaLnBrk="1" latinLnBrk="0" hangingPunct="1">
              <a:lnSpc>
                <a:spcPct val="95000"/>
              </a:lnSpc>
              <a:spcBef>
                <a:spcPts val="1000"/>
              </a:spcBef>
              <a:buClr>
                <a:schemeClr val="tx2"/>
              </a:buClr>
              <a:buSzPct val="80000"/>
              <a:buFont typeface="Wingdings" panose="05000000000000000000" pitchFamily="2" charset="2"/>
              <a:buChar char="§"/>
              <a:defRPr sz="2000" kern="1200">
                <a:solidFill>
                  <a:schemeClr val="tx1"/>
                </a:solidFill>
                <a:latin typeface="+mn-lt"/>
                <a:ea typeface="+mn-ea"/>
                <a:cs typeface="+mn-cs"/>
              </a:defRPr>
            </a:lvl1pPr>
            <a:lvl2pPr marL="514350" indent="-225425" algn="l" defTabSz="914400" rtl="0" eaLnBrk="1" latinLnBrk="0" hangingPunct="1">
              <a:lnSpc>
                <a:spcPct val="90000"/>
              </a:lnSpc>
              <a:spcBef>
                <a:spcPts val="1000"/>
              </a:spcBef>
              <a:buClr>
                <a:schemeClr val="bg2"/>
              </a:buClr>
              <a:buFont typeface="Charles Modern" panose="020B0503040503020204" pitchFamily="34" charset="0"/>
              <a:buChar char="–"/>
              <a:defRPr sz="1800" kern="1200">
                <a:solidFill>
                  <a:schemeClr val="tx1"/>
                </a:solidFill>
                <a:latin typeface="+mn-lt"/>
                <a:ea typeface="+mn-ea"/>
                <a:cs typeface="+mn-cs"/>
              </a:defRPr>
            </a:lvl2pPr>
            <a:lvl3pPr marL="801688" indent="-228600" algn="l" defTabSz="914400" rtl="0" eaLnBrk="1" latinLnBrk="0" hangingPunct="1">
              <a:lnSpc>
                <a:spcPct val="90000"/>
              </a:lnSpc>
              <a:spcBef>
                <a:spcPts val="1000"/>
              </a:spcBef>
              <a:buClr>
                <a:schemeClr val="bg2"/>
              </a:buClr>
              <a:buFont typeface="Charles Modern" panose="020B0503040503020204" pitchFamily="34" charset="0"/>
              <a:buChar char="–"/>
              <a:defRPr sz="1800" kern="1200">
                <a:solidFill>
                  <a:schemeClr val="tx1"/>
                </a:solidFill>
                <a:latin typeface="+mn-lt"/>
                <a:ea typeface="+mn-ea"/>
                <a:cs typeface="+mn-cs"/>
              </a:defRPr>
            </a:lvl3pPr>
            <a:lvl4pPr marL="1588" indent="-1588" algn="l" defTabSz="914400" rtl="0" eaLnBrk="1" latinLnBrk="0" hangingPunct="1">
              <a:lnSpc>
                <a:spcPct val="90000"/>
              </a:lnSpc>
              <a:spcBef>
                <a:spcPts val="2400"/>
              </a:spcBef>
              <a:buFont typeface="Arial" panose="020B0604020202020204" pitchFamily="34" charset="0"/>
              <a:buChar char="​"/>
              <a:defRPr sz="2400" kern="1200">
                <a:solidFill>
                  <a:schemeClr val="tx1"/>
                </a:solidFill>
                <a:latin typeface="+mn-lt"/>
                <a:ea typeface="+mn-ea"/>
                <a:cs typeface="+mn-cs"/>
              </a:defRPr>
            </a:lvl4pPr>
            <a:lvl5pPr marL="1588" indent="-1588" algn="l" defTabSz="914400" rtl="0" eaLnBrk="1" latinLnBrk="0" hangingPunct="1">
              <a:lnSpc>
                <a:spcPct val="90000"/>
              </a:lnSpc>
              <a:spcBef>
                <a:spcPts val="1800"/>
              </a:spcBef>
              <a:buFont typeface="Arial" panose="020B0604020202020204" pitchFamily="34" charset="0"/>
              <a:buChar char="​"/>
              <a:defRPr sz="2800" kern="1200" baseline="0">
                <a:solidFill>
                  <a:schemeClr val="tx1"/>
                </a:solidFill>
                <a:latin typeface="+mn-lt"/>
                <a:ea typeface="+mn-ea"/>
                <a:cs typeface="+mn-cs"/>
              </a:defRPr>
            </a:lvl5pPr>
            <a:lvl6pPr marL="0" indent="1588" algn="l" defTabSz="914400" rtl="0" eaLnBrk="1" latinLnBrk="0" hangingPunct="1">
              <a:lnSpc>
                <a:spcPct val="98000"/>
              </a:lnSpc>
              <a:spcBef>
                <a:spcPts val="0"/>
              </a:spcBef>
              <a:buFont typeface="Arial" panose="020B0604020202020204" pitchFamily="34" charset="0"/>
              <a:buChar char="​"/>
              <a:defRPr sz="1600" kern="1200">
                <a:solidFill>
                  <a:schemeClr val="tx1"/>
                </a:solidFill>
                <a:latin typeface="+mn-lt"/>
                <a:ea typeface="+mn-ea"/>
                <a:cs typeface="+mn-cs"/>
              </a:defRPr>
            </a:lvl6pPr>
            <a:lvl7pPr marL="1588" indent="-1588" algn="l" defTabSz="914400" rtl="0" eaLnBrk="1" latinLnBrk="0" hangingPunct="1">
              <a:lnSpc>
                <a:spcPct val="90000"/>
              </a:lnSpc>
              <a:spcBef>
                <a:spcPts val="1000"/>
              </a:spcBef>
              <a:buFont typeface="Arial" panose="020B0604020202020204" pitchFamily="34" charset="0"/>
              <a:buChar char="​"/>
              <a:defRPr sz="2000" b="0" kern="1200">
                <a:solidFill>
                  <a:schemeClr val="tx2"/>
                </a:solidFill>
                <a:latin typeface="+mn-lt"/>
                <a:ea typeface="+mn-ea"/>
                <a:cs typeface="+mn-cs"/>
              </a:defRPr>
            </a:lvl7pPr>
            <a:lvl8pPr marL="0" indent="1588" algn="l" defTabSz="914400" rtl="0" eaLnBrk="1" latinLnBrk="0" hangingPunct="1">
              <a:lnSpc>
                <a:spcPct val="90000"/>
              </a:lnSpc>
              <a:spcBef>
                <a:spcPts val="0"/>
              </a:spcBef>
              <a:buFont typeface="Arial" panose="020B0604020202020204" pitchFamily="34" charset="0"/>
              <a:buChar char="​"/>
              <a:defRPr sz="1800" kern="1200" cap="none" baseline="0">
                <a:solidFill>
                  <a:schemeClr val="tx1"/>
                </a:solidFill>
                <a:latin typeface="+mn-lt"/>
                <a:ea typeface="+mn-ea"/>
                <a:cs typeface="+mn-cs"/>
              </a:defRPr>
            </a:lvl8pPr>
            <a:lvl9pPr marL="1588" indent="-1588" algn="l" defTabSz="914400" rtl="0" eaLnBrk="1" latinLnBrk="0" hangingPunct="1">
              <a:lnSpc>
                <a:spcPct val="75000"/>
              </a:lnSpc>
              <a:spcBef>
                <a:spcPts val="1800"/>
              </a:spcBef>
              <a:buFont typeface="Arial" panose="020B0604020202020204" pitchFamily="34" charset="0"/>
              <a:buChar char="​"/>
              <a:defRPr sz="5500" kern="1200">
                <a:solidFill>
                  <a:schemeClr val="tx2"/>
                </a:solidFill>
                <a:latin typeface="+mn-lt"/>
                <a:ea typeface="+mn-ea"/>
                <a:cs typeface="+mn-cs"/>
              </a:defRPr>
            </a:lvl9pPr>
          </a:lstStyle>
          <a:p>
            <a:pPr marL="0" indent="0" algn="ctr">
              <a:buNone/>
            </a:pPr>
            <a:r>
              <a:rPr lang="en-US" sz="2200" dirty="0">
                <a:solidFill>
                  <a:schemeClr val="bg1"/>
                </a:solidFill>
              </a:rPr>
              <a:t>Interest rate risk</a:t>
            </a:r>
          </a:p>
        </p:txBody>
      </p:sp>
      <p:sp>
        <p:nvSpPr>
          <p:cNvPr id="14" name="Content Placeholder 5">
            <a:extLst>
              <a:ext uri="{FF2B5EF4-FFF2-40B4-BE49-F238E27FC236}">
                <a16:creationId xmlns:a16="http://schemas.microsoft.com/office/drawing/2014/main" id="{96C00276-4800-47EE-B432-90A7368BC3D3}"/>
              </a:ext>
            </a:extLst>
          </p:cNvPr>
          <p:cNvSpPr txBox="1">
            <a:spLocks/>
          </p:cNvSpPr>
          <p:nvPr/>
        </p:nvSpPr>
        <p:spPr>
          <a:xfrm>
            <a:off x="663283" y="3978189"/>
            <a:ext cx="2143534" cy="2144092"/>
          </a:xfrm>
          <a:prstGeom prst="rect">
            <a:avLst/>
          </a:prstGeom>
          <a:solidFill>
            <a:srgbClr val="018189">
              <a:alpha val="92157"/>
            </a:srgbClr>
          </a:solidFill>
        </p:spPr>
        <p:txBody>
          <a:bodyPr wrap="square" bIns="0" numCol="1" anchor="ctr" anchorCtr="0" compatLnSpc="1">
            <a:prstTxWarp prst="textNoShape">
              <a:avLst/>
            </a:prstTxWarp>
          </a:bodyPr>
          <a:lstStyle>
            <a:lvl1pPr marL="227013" indent="-227013" algn="l" defTabSz="914400" rtl="0" eaLnBrk="1" latinLnBrk="0" hangingPunct="1">
              <a:lnSpc>
                <a:spcPct val="95000"/>
              </a:lnSpc>
              <a:spcBef>
                <a:spcPts val="1000"/>
              </a:spcBef>
              <a:buClr>
                <a:schemeClr val="tx2"/>
              </a:buClr>
              <a:buSzPct val="80000"/>
              <a:buFont typeface="Wingdings" panose="05000000000000000000" pitchFamily="2" charset="2"/>
              <a:buChar char="§"/>
              <a:defRPr sz="2000" kern="1200">
                <a:solidFill>
                  <a:schemeClr val="tx1"/>
                </a:solidFill>
                <a:latin typeface="+mn-lt"/>
                <a:ea typeface="+mn-ea"/>
                <a:cs typeface="+mn-cs"/>
              </a:defRPr>
            </a:lvl1pPr>
            <a:lvl2pPr marL="514350" indent="-225425" algn="l" defTabSz="914400" rtl="0" eaLnBrk="1" latinLnBrk="0" hangingPunct="1">
              <a:lnSpc>
                <a:spcPct val="90000"/>
              </a:lnSpc>
              <a:spcBef>
                <a:spcPts val="1000"/>
              </a:spcBef>
              <a:buClr>
                <a:schemeClr val="bg2"/>
              </a:buClr>
              <a:buFont typeface="Charles Modern" panose="020B0503040503020204" pitchFamily="34" charset="0"/>
              <a:buChar char="–"/>
              <a:defRPr sz="1800" kern="1200">
                <a:solidFill>
                  <a:schemeClr val="tx1"/>
                </a:solidFill>
                <a:latin typeface="+mn-lt"/>
                <a:ea typeface="+mn-ea"/>
                <a:cs typeface="+mn-cs"/>
              </a:defRPr>
            </a:lvl2pPr>
            <a:lvl3pPr marL="801688" indent="-228600" algn="l" defTabSz="914400" rtl="0" eaLnBrk="1" latinLnBrk="0" hangingPunct="1">
              <a:lnSpc>
                <a:spcPct val="90000"/>
              </a:lnSpc>
              <a:spcBef>
                <a:spcPts val="1000"/>
              </a:spcBef>
              <a:buClr>
                <a:schemeClr val="bg2"/>
              </a:buClr>
              <a:buFont typeface="Charles Modern" panose="020B0503040503020204" pitchFamily="34" charset="0"/>
              <a:buChar char="–"/>
              <a:defRPr sz="1800" kern="1200">
                <a:solidFill>
                  <a:schemeClr val="tx1"/>
                </a:solidFill>
                <a:latin typeface="+mn-lt"/>
                <a:ea typeface="+mn-ea"/>
                <a:cs typeface="+mn-cs"/>
              </a:defRPr>
            </a:lvl3pPr>
            <a:lvl4pPr marL="1588" indent="-1588" algn="l" defTabSz="914400" rtl="0" eaLnBrk="1" latinLnBrk="0" hangingPunct="1">
              <a:lnSpc>
                <a:spcPct val="90000"/>
              </a:lnSpc>
              <a:spcBef>
                <a:spcPts val="2400"/>
              </a:spcBef>
              <a:buFont typeface="Arial" panose="020B0604020202020204" pitchFamily="34" charset="0"/>
              <a:buChar char="​"/>
              <a:defRPr sz="2400" kern="1200">
                <a:solidFill>
                  <a:schemeClr val="tx1"/>
                </a:solidFill>
                <a:latin typeface="+mn-lt"/>
                <a:ea typeface="+mn-ea"/>
                <a:cs typeface="+mn-cs"/>
              </a:defRPr>
            </a:lvl4pPr>
            <a:lvl5pPr marL="1588" indent="-1588" algn="l" defTabSz="914400" rtl="0" eaLnBrk="1" latinLnBrk="0" hangingPunct="1">
              <a:lnSpc>
                <a:spcPct val="90000"/>
              </a:lnSpc>
              <a:spcBef>
                <a:spcPts val="1800"/>
              </a:spcBef>
              <a:buFont typeface="Arial" panose="020B0604020202020204" pitchFamily="34" charset="0"/>
              <a:buChar char="​"/>
              <a:defRPr sz="2800" kern="1200" baseline="0">
                <a:solidFill>
                  <a:schemeClr val="tx1"/>
                </a:solidFill>
                <a:latin typeface="+mn-lt"/>
                <a:ea typeface="+mn-ea"/>
                <a:cs typeface="+mn-cs"/>
              </a:defRPr>
            </a:lvl5pPr>
            <a:lvl6pPr marL="0" indent="1588" algn="l" defTabSz="914400" rtl="0" eaLnBrk="1" latinLnBrk="0" hangingPunct="1">
              <a:lnSpc>
                <a:spcPct val="98000"/>
              </a:lnSpc>
              <a:spcBef>
                <a:spcPts val="0"/>
              </a:spcBef>
              <a:buFont typeface="Arial" panose="020B0604020202020204" pitchFamily="34" charset="0"/>
              <a:buChar char="​"/>
              <a:defRPr sz="1600" kern="1200">
                <a:solidFill>
                  <a:schemeClr val="tx1"/>
                </a:solidFill>
                <a:latin typeface="+mn-lt"/>
                <a:ea typeface="+mn-ea"/>
                <a:cs typeface="+mn-cs"/>
              </a:defRPr>
            </a:lvl6pPr>
            <a:lvl7pPr marL="1588" indent="-1588" algn="l" defTabSz="914400" rtl="0" eaLnBrk="1" latinLnBrk="0" hangingPunct="1">
              <a:lnSpc>
                <a:spcPct val="90000"/>
              </a:lnSpc>
              <a:spcBef>
                <a:spcPts val="1000"/>
              </a:spcBef>
              <a:buFont typeface="Arial" panose="020B0604020202020204" pitchFamily="34" charset="0"/>
              <a:buChar char="​"/>
              <a:defRPr sz="2000" b="0" kern="1200">
                <a:solidFill>
                  <a:schemeClr val="tx2"/>
                </a:solidFill>
                <a:latin typeface="+mn-lt"/>
                <a:ea typeface="+mn-ea"/>
                <a:cs typeface="+mn-cs"/>
              </a:defRPr>
            </a:lvl7pPr>
            <a:lvl8pPr marL="0" indent="1588" algn="l" defTabSz="914400" rtl="0" eaLnBrk="1" latinLnBrk="0" hangingPunct="1">
              <a:lnSpc>
                <a:spcPct val="90000"/>
              </a:lnSpc>
              <a:spcBef>
                <a:spcPts val="0"/>
              </a:spcBef>
              <a:buFont typeface="Arial" panose="020B0604020202020204" pitchFamily="34" charset="0"/>
              <a:buChar char="​"/>
              <a:defRPr sz="1800" kern="1200" cap="none" baseline="0">
                <a:solidFill>
                  <a:schemeClr val="tx1"/>
                </a:solidFill>
                <a:latin typeface="+mn-lt"/>
                <a:ea typeface="+mn-ea"/>
                <a:cs typeface="+mn-cs"/>
              </a:defRPr>
            </a:lvl8pPr>
            <a:lvl9pPr marL="1588" indent="-1588" algn="l" defTabSz="914400" rtl="0" eaLnBrk="1" latinLnBrk="0" hangingPunct="1">
              <a:lnSpc>
                <a:spcPct val="75000"/>
              </a:lnSpc>
              <a:spcBef>
                <a:spcPts val="1800"/>
              </a:spcBef>
              <a:buFont typeface="Arial" panose="020B0604020202020204" pitchFamily="34" charset="0"/>
              <a:buChar char="​"/>
              <a:defRPr sz="5500" kern="1200">
                <a:solidFill>
                  <a:schemeClr val="tx2"/>
                </a:solidFill>
                <a:latin typeface="+mn-lt"/>
                <a:ea typeface="+mn-ea"/>
                <a:cs typeface="+mn-cs"/>
              </a:defRPr>
            </a:lvl9pPr>
          </a:lstStyle>
          <a:p>
            <a:pPr marL="0" indent="0" algn="ctr">
              <a:buNone/>
            </a:pPr>
            <a:r>
              <a:rPr lang="en-US" dirty="0">
                <a:solidFill>
                  <a:schemeClr val="bg1"/>
                </a:solidFill>
              </a:rPr>
              <a:t>Inflation risk</a:t>
            </a:r>
          </a:p>
        </p:txBody>
      </p:sp>
      <p:sp>
        <p:nvSpPr>
          <p:cNvPr id="6" name="Content Placeholder 3">
            <a:extLst>
              <a:ext uri="{FF2B5EF4-FFF2-40B4-BE49-F238E27FC236}">
                <a16:creationId xmlns:a16="http://schemas.microsoft.com/office/drawing/2014/main" id="{3265B0B4-F78F-2FA3-AA63-0C83E2627AA4}"/>
              </a:ext>
            </a:extLst>
          </p:cNvPr>
          <p:cNvSpPr txBox="1">
            <a:spLocks/>
          </p:cNvSpPr>
          <p:nvPr/>
        </p:nvSpPr>
        <p:spPr>
          <a:xfrm>
            <a:off x="2912615" y="3978189"/>
            <a:ext cx="2143534" cy="2144092"/>
          </a:xfrm>
          <a:prstGeom prst="rect">
            <a:avLst/>
          </a:prstGeom>
          <a:solidFill>
            <a:srgbClr val="426DA9">
              <a:alpha val="92157"/>
            </a:srgbClr>
          </a:solidFill>
        </p:spPr>
        <p:txBody>
          <a:bodyPr wrap="square" bIns="0" numCol="1" anchor="ctr" anchorCtr="0" compatLnSpc="1">
            <a:prstTxWarp prst="textNoShape">
              <a:avLst/>
            </a:prstTxWarp>
          </a:bodyPr>
          <a:lstStyle>
            <a:lvl1pPr marL="227013" indent="-227013" algn="l" defTabSz="914400" rtl="0" eaLnBrk="1" latinLnBrk="0" hangingPunct="1">
              <a:lnSpc>
                <a:spcPct val="95000"/>
              </a:lnSpc>
              <a:spcBef>
                <a:spcPts val="1000"/>
              </a:spcBef>
              <a:buClr>
                <a:schemeClr val="tx2"/>
              </a:buClr>
              <a:buSzPct val="80000"/>
              <a:buFont typeface="Wingdings" panose="05000000000000000000" pitchFamily="2" charset="2"/>
              <a:buChar char="§"/>
              <a:defRPr sz="2000" kern="1200">
                <a:solidFill>
                  <a:schemeClr val="tx1"/>
                </a:solidFill>
                <a:latin typeface="+mn-lt"/>
                <a:ea typeface="+mn-ea"/>
                <a:cs typeface="+mn-cs"/>
              </a:defRPr>
            </a:lvl1pPr>
            <a:lvl2pPr marL="514350" indent="-225425" algn="l" defTabSz="914400" rtl="0" eaLnBrk="1" latinLnBrk="0" hangingPunct="1">
              <a:lnSpc>
                <a:spcPct val="90000"/>
              </a:lnSpc>
              <a:spcBef>
                <a:spcPts val="1000"/>
              </a:spcBef>
              <a:buClr>
                <a:schemeClr val="bg2"/>
              </a:buClr>
              <a:buFont typeface="Charles Modern" panose="020B0503040503020204" pitchFamily="34" charset="0"/>
              <a:buChar char="–"/>
              <a:defRPr sz="1800" kern="1200">
                <a:solidFill>
                  <a:schemeClr val="tx1"/>
                </a:solidFill>
                <a:latin typeface="+mn-lt"/>
                <a:ea typeface="+mn-ea"/>
                <a:cs typeface="+mn-cs"/>
              </a:defRPr>
            </a:lvl2pPr>
            <a:lvl3pPr marL="801688" indent="-228600" algn="l" defTabSz="914400" rtl="0" eaLnBrk="1" latinLnBrk="0" hangingPunct="1">
              <a:lnSpc>
                <a:spcPct val="90000"/>
              </a:lnSpc>
              <a:spcBef>
                <a:spcPts val="1000"/>
              </a:spcBef>
              <a:buClr>
                <a:schemeClr val="bg2"/>
              </a:buClr>
              <a:buFont typeface="Charles Modern" panose="020B0503040503020204" pitchFamily="34" charset="0"/>
              <a:buChar char="–"/>
              <a:defRPr sz="1800" kern="1200">
                <a:solidFill>
                  <a:schemeClr val="tx1"/>
                </a:solidFill>
                <a:latin typeface="+mn-lt"/>
                <a:ea typeface="+mn-ea"/>
                <a:cs typeface="+mn-cs"/>
              </a:defRPr>
            </a:lvl3pPr>
            <a:lvl4pPr marL="1588" indent="-1588" algn="l" defTabSz="914400" rtl="0" eaLnBrk="1" latinLnBrk="0" hangingPunct="1">
              <a:lnSpc>
                <a:spcPct val="90000"/>
              </a:lnSpc>
              <a:spcBef>
                <a:spcPts val="2400"/>
              </a:spcBef>
              <a:buFont typeface="Arial" panose="020B0604020202020204" pitchFamily="34" charset="0"/>
              <a:buChar char="​"/>
              <a:defRPr sz="2400" kern="1200">
                <a:solidFill>
                  <a:schemeClr val="tx1"/>
                </a:solidFill>
                <a:latin typeface="+mn-lt"/>
                <a:ea typeface="+mn-ea"/>
                <a:cs typeface="+mn-cs"/>
              </a:defRPr>
            </a:lvl4pPr>
            <a:lvl5pPr marL="1588" indent="-1588" algn="l" defTabSz="914400" rtl="0" eaLnBrk="1" latinLnBrk="0" hangingPunct="1">
              <a:lnSpc>
                <a:spcPct val="90000"/>
              </a:lnSpc>
              <a:spcBef>
                <a:spcPts val="1800"/>
              </a:spcBef>
              <a:buFont typeface="Arial" panose="020B0604020202020204" pitchFamily="34" charset="0"/>
              <a:buChar char="​"/>
              <a:defRPr sz="2800" kern="1200" baseline="0">
                <a:solidFill>
                  <a:schemeClr val="tx1"/>
                </a:solidFill>
                <a:latin typeface="+mn-lt"/>
                <a:ea typeface="+mn-ea"/>
                <a:cs typeface="+mn-cs"/>
              </a:defRPr>
            </a:lvl5pPr>
            <a:lvl6pPr marL="0" indent="1588" algn="l" defTabSz="914400" rtl="0" eaLnBrk="1" latinLnBrk="0" hangingPunct="1">
              <a:lnSpc>
                <a:spcPct val="98000"/>
              </a:lnSpc>
              <a:spcBef>
                <a:spcPts val="0"/>
              </a:spcBef>
              <a:buFont typeface="Arial" panose="020B0604020202020204" pitchFamily="34" charset="0"/>
              <a:buChar char="​"/>
              <a:defRPr sz="1600" kern="1200">
                <a:solidFill>
                  <a:schemeClr val="tx1"/>
                </a:solidFill>
                <a:latin typeface="+mn-lt"/>
                <a:ea typeface="+mn-ea"/>
                <a:cs typeface="+mn-cs"/>
              </a:defRPr>
            </a:lvl6pPr>
            <a:lvl7pPr marL="1588" indent="-1588" algn="l" defTabSz="914400" rtl="0" eaLnBrk="1" latinLnBrk="0" hangingPunct="1">
              <a:lnSpc>
                <a:spcPct val="90000"/>
              </a:lnSpc>
              <a:spcBef>
                <a:spcPts val="1000"/>
              </a:spcBef>
              <a:buFont typeface="Arial" panose="020B0604020202020204" pitchFamily="34" charset="0"/>
              <a:buChar char="​"/>
              <a:defRPr sz="2000" b="0" kern="1200">
                <a:solidFill>
                  <a:schemeClr val="tx2"/>
                </a:solidFill>
                <a:latin typeface="+mn-lt"/>
                <a:ea typeface="+mn-ea"/>
                <a:cs typeface="+mn-cs"/>
              </a:defRPr>
            </a:lvl7pPr>
            <a:lvl8pPr marL="0" indent="1588" algn="l" defTabSz="914400" rtl="0" eaLnBrk="1" latinLnBrk="0" hangingPunct="1">
              <a:lnSpc>
                <a:spcPct val="90000"/>
              </a:lnSpc>
              <a:spcBef>
                <a:spcPts val="0"/>
              </a:spcBef>
              <a:buFont typeface="Arial" panose="020B0604020202020204" pitchFamily="34" charset="0"/>
              <a:buChar char="​"/>
              <a:defRPr sz="1800" kern="1200" cap="none" baseline="0">
                <a:solidFill>
                  <a:schemeClr val="tx1"/>
                </a:solidFill>
                <a:latin typeface="+mn-lt"/>
                <a:ea typeface="+mn-ea"/>
                <a:cs typeface="+mn-cs"/>
              </a:defRPr>
            </a:lvl8pPr>
            <a:lvl9pPr marL="1588" indent="-1588" algn="l" defTabSz="914400" rtl="0" eaLnBrk="1" latinLnBrk="0" hangingPunct="1">
              <a:lnSpc>
                <a:spcPct val="75000"/>
              </a:lnSpc>
              <a:spcBef>
                <a:spcPts val="1800"/>
              </a:spcBef>
              <a:buFont typeface="Arial" panose="020B0604020202020204" pitchFamily="34" charset="0"/>
              <a:buChar char="​"/>
              <a:defRPr sz="5500" kern="1200">
                <a:solidFill>
                  <a:schemeClr val="tx2"/>
                </a:solidFill>
                <a:latin typeface="+mn-lt"/>
                <a:ea typeface="+mn-ea"/>
                <a:cs typeface="+mn-cs"/>
              </a:defRPr>
            </a:lvl9pPr>
          </a:lstStyle>
          <a:p>
            <a:pPr marL="0" indent="0" algn="ctr">
              <a:buNone/>
            </a:pPr>
            <a:r>
              <a:rPr lang="en-US" sz="2200" dirty="0">
                <a:solidFill>
                  <a:schemeClr val="bg1"/>
                </a:solidFill>
              </a:rPr>
              <a:t>Reinvestment risk</a:t>
            </a:r>
          </a:p>
        </p:txBody>
      </p:sp>
    </p:spTree>
    <p:extLst>
      <p:ext uri="{BB962C8B-B14F-4D97-AF65-F5344CB8AC3E}">
        <p14:creationId xmlns:p14="http://schemas.microsoft.com/office/powerpoint/2010/main" val="41095524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1486" y="352326"/>
            <a:ext cx="11380839" cy="5981290"/>
          </a:xfrm>
          <a:prstGeom prst="rect">
            <a:avLst/>
          </a:prstGeom>
          <a:solidFill>
            <a:srgbClr val="31404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2210254"/>
            <a:ext cx="10515600" cy="2852737"/>
          </a:xfrm>
        </p:spPr>
        <p:txBody>
          <a:bodyPr/>
          <a:lstStyle/>
          <a:p>
            <a:r>
              <a:rPr lang="en-US" dirty="0">
                <a:solidFill>
                  <a:schemeClr val="bg1"/>
                </a:solidFill>
              </a:rPr>
              <a:t>An informed approach </a:t>
            </a:r>
            <a:br>
              <a:rPr lang="en-US" dirty="0">
                <a:solidFill>
                  <a:schemeClr val="bg1"/>
                </a:solidFill>
              </a:rPr>
            </a:br>
            <a:r>
              <a:rPr lang="en-US" dirty="0">
                <a:solidFill>
                  <a:schemeClr val="bg1"/>
                </a:solidFill>
              </a:rPr>
              <a:t>to fixed income investing</a:t>
            </a:r>
          </a:p>
        </p:txBody>
      </p:sp>
      <p:sp>
        <p:nvSpPr>
          <p:cNvPr id="6" name="Text Placeholder 5"/>
          <p:cNvSpPr>
            <a:spLocks noGrp="1"/>
          </p:cNvSpPr>
          <p:nvPr>
            <p:ph type="body" idx="1"/>
          </p:nvPr>
        </p:nvSpPr>
        <p:spPr>
          <a:xfrm>
            <a:off x="831850" y="2754112"/>
            <a:ext cx="10515600" cy="662601"/>
          </a:xfrm>
        </p:spPr>
        <p:txBody>
          <a:bodyPr/>
          <a:lstStyle/>
          <a:p>
            <a:r>
              <a:rPr lang="en-US" sz="3600" dirty="0">
                <a:solidFill>
                  <a:schemeClr val="tx2"/>
                </a:solidFill>
                <a:latin typeface="+mj-lt"/>
              </a:rPr>
              <a:t>02</a:t>
            </a:r>
          </a:p>
        </p:txBody>
      </p:sp>
      <p:sp>
        <p:nvSpPr>
          <p:cNvPr id="7" name="Slide Number Placeholder 1"/>
          <p:cNvSpPr txBox="1">
            <a:spLocks/>
          </p:cNvSpPr>
          <p:nvPr/>
        </p:nvSpPr>
        <p:spPr>
          <a:xfrm>
            <a:off x="11799796" y="6341111"/>
            <a:ext cx="392204" cy="384810"/>
          </a:xfrm>
          <a:prstGeom prst="rect">
            <a:avLst/>
          </a:prstGeom>
          <a:solidFill>
            <a:schemeClr val="bg2"/>
          </a:solidFill>
        </p:spPr>
        <p:txBody>
          <a:bodyPr vert="horz" lIns="0" tIns="0" rIns="0" bIns="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C42D48-3D89-451C-9D14-12E9AAE2BFF0}" type="slidenum">
              <a:rPr lang="en-US" smtClean="0">
                <a:solidFill>
                  <a:srgbClr val="FFFFFF"/>
                </a:solidFill>
              </a:rPr>
              <a:pPr/>
              <a:t>8</a:t>
            </a:fld>
            <a:endParaRPr lang="en-US" dirty="0">
              <a:solidFill>
                <a:srgbClr val="FFFFFF"/>
              </a:solidFill>
            </a:endParaRPr>
          </a:p>
        </p:txBody>
      </p:sp>
      <p:sp>
        <p:nvSpPr>
          <p:cNvPr id="8" name="TextBox 7"/>
          <p:cNvSpPr txBox="1"/>
          <p:nvPr/>
        </p:nvSpPr>
        <p:spPr>
          <a:xfrm>
            <a:off x="7252399" y="6440199"/>
            <a:ext cx="4462724" cy="338554"/>
          </a:xfrm>
          <a:prstGeom prst="rect">
            <a:avLst/>
          </a:prstGeom>
          <a:noFill/>
        </p:spPr>
        <p:txBody>
          <a:bodyPr wrap="square" rtlCol="0">
            <a:spAutoFit/>
          </a:bodyPr>
          <a:lstStyle/>
          <a:p>
            <a:pPr algn="r"/>
            <a:r>
              <a:rPr lang="en-US" sz="800" dirty="0">
                <a:solidFill>
                  <a:srgbClr val="98A4AE"/>
                </a:solidFill>
              </a:rPr>
              <a:t>©2023 Charles Schwab &amp; Co., Inc. (“Schwab”). All rights reserved. Member SIPC.</a:t>
            </a:r>
          </a:p>
          <a:p>
            <a:pPr algn="r"/>
            <a:endParaRPr lang="en-US" sz="800" dirty="0"/>
          </a:p>
        </p:txBody>
      </p:sp>
    </p:spTree>
    <p:extLst>
      <p:ext uri="{BB962C8B-B14F-4D97-AF65-F5344CB8AC3E}">
        <p14:creationId xmlns:p14="http://schemas.microsoft.com/office/powerpoint/2010/main" val="147280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person, person, older&#10;&#10;Description automatically generated">
            <a:extLst>
              <a:ext uri="{FF2B5EF4-FFF2-40B4-BE49-F238E27FC236}">
                <a16:creationId xmlns:a16="http://schemas.microsoft.com/office/drawing/2014/main" id="{4319B58A-B27E-455F-8696-B3A2781089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36" r="-74" b="35629"/>
          <a:stretch/>
        </p:blipFill>
        <p:spPr>
          <a:xfrm flipH="1">
            <a:off x="-8313" y="0"/>
            <a:ext cx="12213423" cy="4415391"/>
          </a:xfrm>
          <a:prstGeom prst="rect">
            <a:avLst/>
          </a:prstGeom>
        </p:spPr>
      </p:pic>
      <p:sp>
        <p:nvSpPr>
          <p:cNvPr id="3" name="Slide Number Placeholder 2"/>
          <p:cNvSpPr>
            <a:spLocks noGrp="1"/>
          </p:cNvSpPr>
          <p:nvPr>
            <p:ph type="sldNum" sz="quarter" idx="12"/>
          </p:nvPr>
        </p:nvSpPr>
        <p:spPr/>
        <p:txBody>
          <a:bodyPr/>
          <a:lstStyle/>
          <a:p>
            <a:fld id="{177B8A55-A9CA-4F53-8EAB-E159803D3833}" type="slidenum">
              <a:rPr lang="en-US" smtClean="0"/>
              <a:pPr/>
              <a:t>9</a:t>
            </a:fld>
            <a:endParaRPr lang="en-US" dirty="0"/>
          </a:p>
        </p:txBody>
      </p:sp>
      <p:sp>
        <p:nvSpPr>
          <p:cNvPr id="17" name="Rectangle 16"/>
          <p:cNvSpPr>
            <a:spLocks/>
          </p:cNvSpPr>
          <p:nvPr/>
        </p:nvSpPr>
        <p:spPr>
          <a:xfrm>
            <a:off x="543321" y="4598292"/>
            <a:ext cx="1920008" cy="313932"/>
          </a:xfrm>
          <a:prstGeom prst="rect">
            <a:avLst/>
          </a:prstGeom>
        </p:spPr>
        <p:txBody>
          <a:bodyPr wrap="square" lIns="0" tIns="0">
            <a:spAutoFit/>
          </a:bodyPr>
          <a:lstStyle/>
          <a:p>
            <a:pPr>
              <a:lnSpc>
                <a:spcPts val="2180"/>
              </a:lnSpc>
              <a:spcBef>
                <a:spcPct val="50000"/>
              </a:spcBef>
            </a:pPr>
            <a:r>
              <a:rPr lang="en-US" dirty="0"/>
              <a:t>Define your goal</a:t>
            </a:r>
          </a:p>
        </p:txBody>
      </p:sp>
      <p:sp>
        <p:nvSpPr>
          <p:cNvPr id="25" name="Slide Number Placeholder 1"/>
          <p:cNvSpPr txBox="1">
            <a:spLocks/>
          </p:cNvSpPr>
          <p:nvPr/>
        </p:nvSpPr>
        <p:spPr>
          <a:xfrm>
            <a:off x="11799796" y="6341110"/>
            <a:ext cx="392204" cy="384810"/>
          </a:xfrm>
          <a:prstGeom prst="rect">
            <a:avLst/>
          </a:prstGeom>
          <a:solidFill>
            <a:schemeClr val="bg2"/>
          </a:solidFill>
        </p:spPr>
        <p:txBody>
          <a:bodyPr vert="horz" lIns="0" tIns="0" rIns="0" bIns="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C42D48-3D89-451C-9D14-12E9AAE2BFF0}" type="slidenum">
              <a:rPr lang="en-US" smtClean="0">
                <a:solidFill>
                  <a:srgbClr val="FFFFFF"/>
                </a:solidFill>
              </a:rPr>
              <a:pPr/>
              <a:t>9</a:t>
            </a:fld>
            <a:endParaRPr lang="en-US" dirty="0">
              <a:solidFill>
                <a:srgbClr val="FFFFFF"/>
              </a:solidFill>
            </a:endParaRPr>
          </a:p>
        </p:txBody>
      </p:sp>
      <p:sp>
        <p:nvSpPr>
          <p:cNvPr id="26" name="TextBox 25"/>
          <p:cNvSpPr txBox="1"/>
          <p:nvPr/>
        </p:nvSpPr>
        <p:spPr>
          <a:xfrm>
            <a:off x="7252397" y="6440200"/>
            <a:ext cx="4462724" cy="338554"/>
          </a:xfrm>
          <a:prstGeom prst="rect">
            <a:avLst/>
          </a:prstGeom>
          <a:noFill/>
        </p:spPr>
        <p:txBody>
          <a:bodyPr wrap="square" rtlCol="0">
            <a:spAutoFit/>
          </a:bodyPr>
          <a:lstStyle/>
          <a:p>
            <a:pPr algn="r"/>
            <a:r>
              <a:rPr lang="en-US" sz="800" dirty="0">
                <a:solidFill>
                  <a:schemeClr val="bg2"/>
                </a:solidFill>
              </a:rPr>
              <a:t>©2023 Charles Schwab &amp; Co., Inc. (“Schwab”). All rights reserved. Member SIPC.</a:t>
            </a:r>
          </a:p>
          <a:p>
            <a:pPr algn="r"/>
            <a:endParaRPr lang="en-US" sz="800" dirty="0"/>
          </a:p>
        </p:txBody>
      </p:sp>
      <p:sp>
        <p:nvSpPr>
          <p:cNvPr id="18" name="Title 1">
            <a:extLst>
              <a:ext uri="{FF2B5EF4-FFF2-40B4-BE49-F238E27FC236}">
                <a16:creationId xmlns:a16="http://schemas.microsoft.com/office/drawing/2014/main" id="{63FC5C8B-CC0A-BA43-BDB0-0ED70D0551E7}"/>
              </a:ext>
            </a:extLst>
          </p:cNvPr>
          <p:cNvSpPr>
            <a:spLocks noGrp="1"/>
          </p:cNvSpPr>
          <p:nvPr>
            <p:ph type="title"/>
          </p:nvPr>
        </p:nvSpPr>
        <p:spPr>
          <a:xfrm>
            <a:off x="544853" y="2018365"/>
            <a:ext cx="11102293" cy="846797"/>
          </a:xfrm>
        </p:spPr>
        <p:txBody>
          <a:bodyPr>
            <a:noAutofit/>
          </a:bodyPr>
          <a:lstStyle/>
          <a:p>
            <a:pPr>
              <a:lnSpc>
                <a:spcPct val="100000"/>
              </a:lnSpc>
              <a:spcBef>
                <a:spcPts val="0"/>
              </a:spcBef>
            </a:pPr>
            <a:r>
              <a:rPr lang="en-US" dirty="0">
                <a:solidFill>
                  <a:schemeClr val="bg1"/>
                </a:solidFill>
              </a:rPr>
              <a:t>Determine how fixed income </a:t>
            </a:r>
            <a:br>
              <a:rPr lang="en-US" dirty="0">
                <a:solidFill>
                  <a:schemeClr val="bg1"/>
                </a:solidFill>
              </a:rPr>
            </a:br>
            <a:r>
              <a:rPr lang="en-US" dirty="0">
                <a:solidFill>
                  <a:schemeClr val="bg1"/>
                </a:solidFill>
              </a:rPr>
              <a:t>fits into your portfolio</a:t>
            </a:r>
          </a:p>
        </p:txBody>
      </p:sp>
      <p:grpSp>
        <p:nvGrpSpPr>
          <p:cNvPr id="19" name="Group 18">
            <a:extLst>
              <a:ext uri="{FF2B5EF4-FFF2-40B4-BE49-F238E27FC236}">
                <a16:creationId xmlns:a16="http://schemas.microsoft.com/office/drawing/2014/main" id="{1EE7B28C-0E04-524C-9A5D-6E63D402CD99}"/>
              </a:ext>
            </a:extLst>
          </p:cNvPr>
          <p:cNvGrpSpPr/>
          <p:nvPr/>
        </p:nvGrpSpPr>
        <p:grpSpPr>
          <a:xfrm>
            <a:off x="3327990" y="3765468"/>
            <a:ext cx="2696809" cy="1626341"/>
            <a:chOff x="3327990" y="3765468"/>
            <a:chExt cx="2696809" cy="1626341"/>
          </a:xfrm>
        </p:grpSpPr>
        <p:sp>
          <p:nvSpPr>
            <p:cNvPr id="20" name="Rectangle 19"/>
            <p:cNvSpPr>
              <a:spLocks/>
            </p:cNvSpPr>
            <p:nvPr/>
          </p:nvSpPr>
          <p:spPr>
            <a:xfrm>
              <a:off x="3514348" y="4598291"/>
              <a:ext cx="2510451" cy="596061"/>
            </a:xfrm>
            <a:prstGeom prst="rect">
              <a:avLst/>
            </a:prstGeom>
          </p:spPr>
          <p:txBody>
            <a:bodyPr wrap="square" lIns="0" tIns="0">
              <a:spAutoFit/>
            </a:bodyPr>
            <a:lstStyle/>
            <a:p>
              <a:pPr>
                <a:lnSpc>
                  <a:spcPts val="2180"/>
                </a:lnSpc>
                <a:spcBef>
                  <a:spcPct val="50000"/>
                </a:spcBef>
              </a:pPr>
              <a:r>
                <a:rPr lang="en-US" dirty="0"/>
                <a:t>Choose your overall allocation</a:t>
              </a:r>
            </a:p>
          </p:txBody>
        </p:sp>
        <p:cxnSp>
          <p:nvCxnSpPr>
            <p:cNvPr id="24" name="Straight Connector 23">
              <a:extLst>
                <a:ext uri="{FF2B5EF4-FFF2-40B4-BE49-F238E27FC236}">
                  <a16:creationId xmlns:a16="http://schemas.microsoft.com/office/drawing/2014/main" id="{E75B1C62-4C83-BE45-A976-4470CDF7E4CC}"/>
                </a:ext>
              </a:extLst>
            </p:cNvPr>
            <p:cNvCxnSpPr>
              <a:cxnSpLocks/>
            </p:cNvCxnSpPr>
            <p:nvPr/>
          </p:nvCxnSpPr>
          <p:spPr>
            <a:xfrm>
              <a:off x="3327990" y="3914995"/>
              <a:ext cx="0" cy="1476814"/>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634F4F9-C29C-2B4C-A281-6F88F81606D9}"/>
                </a:ext>
              </a:extLst>
            </p:cNvPr>
            <p:cNvSpPr txBox="1"/>
            <p:nvPr/>
          </p:nvSpPr>
          <p:spPr>
            <a:xfrm>
              <a:off x="3470389" y="3765468"/>
              <a:ext cx="2163901" cy="846798"/>
            </a:xfrm>
            <a:prstGeom prst="rect">
              <a:avLst/>
            </a:prstGeom>
            <a:noFill/>
          </p:spPr>
          <p:txBody>
            <a:bodyPr wrap="none" lIns="0" tIns="0" rIns="0" bIns="0" rtlCol="0">
              <a:noAutofit/>
            </a:bodyPr>
            <a:lstStyle/>
            <a:p>
              <a:pPr fontAlgn="base">
                <a:spcBef>
                  <a:spcPct val="50000"/>
                </a:spcBef>
                <a:spcAft>
                  <a:spcPct val="0"/>
                </a:spcAft>
              </a:pPr>
              <a:r>
                <a:rPr lang="en-US" sz="5400" spc="-100" dirty="0">
                  <a:solidFill>
                    <a:srgbClr val="FFFFFF"/>
                  </a:solidFill>
                  <a:latin typeface="+mj-lt"/>
                  <a:cs typeface="Arial" charset="0"/>
                </a:rPr>
                <a:t>0</a:t>
              </a:r>
              <a:r>
                <a:rPr lang="en-US" sz="5400" dirty="0">
                  <a:solidFill>
                    <a:srgbClr val="FFFFFF"/>
                  </a:solidFill>
                  <a:latin typeface="+mj-lt"/>
                  <a:cs typeface="Arial" charset="0"/>
                </a:rPr>
                <a:t>2</a:t>
              </a:r>
            </a:p>
          </p:txBody>
        </p:sp>
      </p:grpSp>
      <p:grpSp>
        <p:nvGrpSpPr>
          <p:cNvPr id="21" name="Group 20">
            <a:extLst>
              <a:ext uri="{FF2B5EF4-FFF2-40B4-BE49-F238E27FC236}">
                <a16:creationId xmlns:a16="http://schemas.microsoft.com/office/drawing/2014/main" id="{CB793144-39A5-5744-A378-DB3F0352C2FB}"/>
              </a:ext>
            </a:extLst>
          </p:cNvPr>
          <p:cNvGrpSpPr/>
          <p:nvPr/>
        </p:nvGrpSpPr>
        <p:grpSpPr>
          <a:xfrm>
            <a:off x="6167197" y="3765468"/>
            <a:ext cx="2415317" cy="1625620"/>
            <a:chOff x="6167197" y="3765468"/>
            <a:chExt cx="2415317" cy="1625620"/>
          </a:xfrm>
        </p:grpSpPr>
        <p:sp>
          <p:nvSpPr>
            <p:cNvPr id="45" name="Rectangle 44">
              <a:extLst>
                <a:ext uri="{FF2B5EF4-FFF2-40B4-BE49-F238E27FC236}">
                  <a16:creationId xmlns:a16="http://schemas.microsoft.com/office/drawing/2014/main" id="{352E04C0-B94B-B640-9B13-3BE3432E82A7}"/>
                </a:ext>
              </a:extLst>
            </p:cNvPr>
            <p:cNvSpPr>
              <a:spLocks/>
            </p:cNvSpPr>
            <p:nvPr/>
          </p:nvSpPr>
          <p:spPr>
            <a:xfrm>
              <a:off x="6338789" y="4598290"/>
              <a:ext cx="2243725" cy="596061"/>
            </a:xfrm>
            <a:prstGeom prst="rect">
              <a:avLst/>
            </a:prstGeom>
          </p:spPr>
          <p:txBody>
            <a:bodyPr wrap="square" lIns="0" tIns="0" rIns="0">
              <a:spAutoFit/>
            </a:bodyPr>
            <a:lstStyle/>
            <a:p>
              <a:pPr>
                <a:lnSpc>
                  <a:spcPts val="2180"/>
                </a:lnSpc>
                <a:spcBef>
                  <a:spcPct val="50000"/>
                </a:spcBef>
              </a:pPr>
              <a:r>
                <a:rPr lang="en-US" dirty="0"/>
                <a:t>Select types of fixed income investments</a:t>
              </a:r>
            </a:p>
          </p:txBody>
        </p:sp>
        <p:cxnSp>
          <p:nvCxnSpPr>
            <p:cNvPr id="40" name="Straight Connector 39">
              <a:extLst>
                <a:ext uri="{FF2B5EF4-FFF2-40B4-BE49-F238E27FC236}">
                  <a16:creationId xmlns:a16="http://schemas.microsoft.com/office/drawing/2014/main" id="{4F1CDAAB-D5C3-F84B-B923-AAD3DB9997E0}"/>
                </a:ext>
              </a:extLst>
            </p:cNvPr>
            <p:cNvCxnSpPr>
              <a:cxnSpLocks/>
            </p:cNvCxnSpPr>
            <p:nvPr/>
          </p:nvCxnSpPr>
          <p:spPr>
            <a:xfrm>
              <a:off x="6167197" y="3914274"/>
              <a:ext cx="0" cy="1476814"/>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0585071-99BE-DE41-9443-FB459D53BD71}"/>
                </a:ext>
              </a:extLst>
            </p:cNvPr>
            <p:cNvSpPr txBox="1"/>
            <p:nvPr/>
          </p:nvSpPr>
          <p:spPr>
            <a:xfrm>
              <a:off x="6315119" y="3765468"/>
              <a:ext cx="2163901" cy="759451"/>
            </a:xfrm>
            <a:prstGeom prst="rect">
              <a:avLst/>
            </a:prstGeom>
            <a:noFill/>
          </p:spPr>
          <p:txBody>
            <a:bodyPr wrap="none" lIns="0" tIns="0" rIns="0" bIns="0" rtlCol="0">
              <a:noAutofit/>
            </a:bodyPr>
            <a:lstStyle/>
            <a:p>
              <a:pPr fontAlgn="base">
                <a:spcBef>
                  <a:spcPct val="50000"/>
                </a:spcBef>
                <a:spcAft>
                  <a:spcPct val="0"/>
                </a:spcAft>
              </a:pPr>
              <a:r>
                <a:rPr lang="en-US" sz="5400" dirty="0">
                  <a:solidFill>
                    <a:srgbClr val="FFFFFF"/>
                  </a:solidFill>
                  <a:latin typeface="+mj-lt"/>
                  <a:cs typeface="Arial" charset="0"/>
                </a:rPr>
                <a:t>03</a:t>
              </a:r>
            </a:p>
          </p:txBody>
        </p:sp>
      </p:grpSp>
      <p:sp>
        <p:nvSpPr>
          <p:cNvPr id="39" name="TextBox 38">
            <a:extLst>
              <a:ext uri="{FF2B5EF4-FFF2-40B4-BE49-F238E27FC236}">
                <a16:creationId xmlns:a16="http://schemas.microsoft.com/office/drawing/2014/main" id="{D52FB975-B031-B445-A65C-912DBBBDDC70}"/>
              </a:ext>
            </a:extLst>
          </p:cNvPr>
          <p:cNvSpPr txBox="1"/>
          <p:nvPr/>
        </p:nvSpPr>
        <p:spPr>
          <a:xfrm>
            <a:off x="488784" y="3769851"/>
            <a:ext cx="2163901" cy="959474"/>
          </a:xfrm>
          <a:prstGeom prst="rect">
            <a:avLst/>
          </a:prstGeom>
          <a:noFill/>
        </p:spPr>
        <p:txBody>
          <a:bodyPr wrap="none" lIns="0" tIns="0" rIns="0" bIns="0" rtlCol="0">
            <a:noAutofit/>
          </a:bodyPr>
          <a:lstStyle/>
          <a:p>
            <a:pPr fontAlgn="base">
              <a:spcBef>
                <a:spcPct val="50000"/>
              </a:spcBef>
              <a:spcAft>
                <a:spcPct val="0"/>
              </a:spcAft>
            </a:pPr>
            <a:r>
              <a:rPr lang="en-US" sz="5400" dirty="0">
                <a:solidFill>
                  <a:srgbClr val="FFFFFF"/>
                </a:solidFill>
                <a:latin typeface="+mj-lt"/>
                <a:cs typeface="Arial" charset="0"/>
              </a:rPr>
              <a:t>01</a:t>
            </a:r>
          </a:p>
        </p:txBody>
      </p:sp>
      <p:grpSp>
        <p:nvGrpSpPr>
          <p:cNvPr id="22" name="Group 21">
            <a:extLst>
              <a:ext uri="{FF2B5EF4-FFF2-40B4-BE49-F238E27FC236}">
                <a16:creationId xmlns:a16="http://schemas.microsoft.com/office/drawing/2014/main" id="{B8A2FBA0-EA32-0141-9666-0399027162F5}"/>
              </a:ext>
            </a:extLst>
          </p:cNvPr>
          <p:cNvGrpSpPr/>
          <p:nvPr/>
        </p:nvGrpSpPr>
        <p:grpSpPr>
          <a:xfrm>
            <a:off x="8947760" y="3765468"/>
            <a:ext cx="2294364" cy="1625620"/>
            <a:chOff x="8947760" y="3765468"/>
            <a:chExt cx="2294364" cy="1625620"/>
          </a:xfrm>
        </p:grpSpPr>
        <p:cxnSp>
          <p:nvCxnSpPr>
            <p:cNvPr id="41" name="Straight Connector 40">
              <a:extLst>
                <a:ext uri="{FF2B5EF4-FFF2-40B4-BE49-F238E27FC236}">
                  <a16:creationId xmlns:a16="http://schemas.microsoft.com/office/drawing/2014/main" id="{4339F38E-796B-4D44-A132-9E0DD9195413}"/>
                </a:ext>
              </a:extLst>
            </p:cNvPr>
            <p:cNvCxnSpPr>
              <a:cxnSpLocks/>
            </p:cNvCxnSpPr>
            <p:nvPr/>
          </p:nvCxnSpPr>
          <p:spPr>
            <a:xfrm>
              <a:off x="8947760" y="3914274"/>
              <a:ext cx="0" cy="1476814"/>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B8138F4-6959-7B41-B24E-ABA8EFB5AC74}"/>
                </a:ext>
              </a:extLst>
            </p:cNvPr>
            <p:cNvSpPr>
              <a:spLocks/>
            </p:cNvSpPr>
            <p:nvPr/>
          </p:nvSpPr>
          <p:spPr>
            <a:xfrm>
              <a:off x="9144000" y="4598291"/>
              <a:ext cx="1506102" cy="596061"/>
            </a:xfrm>
            <a:prstGeom prst="rect">
              <a:avLst/>
            </a:prstGeom>
          </p:spPr>
          <p:txBody>
            <a:bodyPr wrap="square" lIns="0" tIns="0">
              <a:spAutoFit/>
            </a:bodyPr>
            <a:lstStyle/>
            <a:p>
              <a:pPr>
                <a:lnSpc>
                  <a:spcPts val="2180"/>
                </a:lnSpc>
                <a:spcBef>
                  <a:spcPct val="50000"/>
                </a:spcBef>
              </a:pPr>
              <a:r>
                <a:rPr lang="en-US" dirty="0"/>
                <a:t>Monitor your portfolio</a:t>
              </a:r>
            </a:p>
          </p:txBody>
        </p:sp>
        <p:sp>
          <p:nvSpPr>
            <p:cNvPr id="44" name="TextBox 43">
              <a:extLst>
                <a:ext uri="{FF2B5EF4-FFF2-40B4-BE49-F238E27FC236}">
                  <a16:creationId xmlns:a16="http://schemas.microsoft.com/office/drawing/2014/main" id="{A4E550F4-80D5-3A44-AE48-3680B2A252C5}"/>
                </a:ext>
              </a:extLst>
            </p:cNvPr>
            <p:cNvSpPr txBox="1"/>
            <p:nvPr/>
          </p:nvSpPr>
          <p:spPr>
            <a:xfrm>
              <a:off x="9078223" y="3765468"/>
              <a:ext cx="2163901" cy="846797"/>
            </a:xfrm>
            <a:prstGeom prst="rect">
              <a:avLst/>
            </a:prstGeom>
            <a:noFill/>
          </p:spPr>
          <p:txBody>
            <a:bodyPr wrap="none" lIns="0" tIns="0" rIns="0" bIns="0" rtlCol="0">
              <a:noAutofit/>
            </a:bodyPr>
            <a:lstStyle/>
            <a:p>
              <a:pPr fontAlgn="base">
                <a:spcBef>
                  <a:spcPct val="50000"/>
                </a:spcBef>
                <a:spcAft>
                  <a:spcPct val="0"/>
                </a:spcAft>
              </a:pPr>
              <a:r>
                <a:rPr lang="en-US" sz="5400" dirty="0">
                  <a:solidFill>
                    <a:srgbClr val="FFFFFF"/>
                  </a:solidFill>
                  <a:latin typeface="+mj-lt"/>
                  <a:cs typeface="Arial" charset="0"/>
                </a:rPr>
                <a:t>04</a:t>
              </a:r>
            </a:p>
          </p:txBody>
        </p:sp>
      </p:grpSp>
    </p:spTree>
    <p:extLst>
      <p:ext uri="{BB962C8B-B14F-4D97-AF65-F5344CB8AC3E}">
        <p14:creationId xmlns:p14="http://schemas.microsoft.com/office/powerpoint/2010/main" val="195421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Office Theme">
  <a:themeElements>
    <a:clrScheme name="Schwab Brand 2016">
      <a:dk1>
        <a:srgbClr val="425563"/>
      </a:dk1>
      <a:lt1>
        <a:srgbClr val="FFFFFF"/>
      </a:lt1>
      <a:dk2>
        <a:srgbClr val="00A0DF"/>
      </a:dk2>
      <a:lt2>
        <a:srgbClr val="98A4AE"/>
      </a:lt2>
      <a:accent1>
        <a:srgbClr val="426DA9"/>
      </a:accent1>
      <a:accent2>
        <a:srgbClr val="4EC3E0"/>
      </a:accent2>
      <a:accent3>
        <a:srgbClr val="789D4A"/>
      </a:accent3>
      <a:accent4>
        <a:srgbClr val="9CAF88"/>
      </a:accent4>
      <a:accent5>
        <a:srgbClr val="F2A900"/>
      </a:accent5>
      <a:accent6>
        <a:srgbClr val="C26E60"/>
      </a:accent6>
      <a:hlink>
        <a:srgbClr val="0066CC"/>
      </a:hlink>
      <a:folHlink>
        <a:srgbClr val="98A4AE"/>
      </a:folHlink>
    </a:clrScheme>
    <a:fontScheme name="Schwab 2016">
      <a:majorFont>
        <a:latin typeface="Charles Modern Light"/>
        <a:ea typeface=""/>
        <a:cs typeface=""/>
      </a:majorFont>
      <a:minorFont>
        <a:latin typeface="Charles Moder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chwab Brand 2016">
      <a:dk1>
        <a:srgbClr val="425563"/>
      </a:dk1>
      <a:lt1>
        <a:srgbClr val="FFFFFF"/>
      </a:lt1>
      <a:dk2>
        <a:srgbClr val="00A0DF"/>
      </a:dk2>
      <a:lt2>
        <a:srgbClr val="98A4AE"/>
      </a:lt2>
      <a:accent1>
        <a:srgbClr val="426DA9"/>
      </a:accent1>
      <a:accent2>
        <a:srgbClr val="4EC3E0"/>
      </a:accent2>
      <a:accent3>
        <a:srgbClr val="789D4A"/>
      </a:accent3>
      <a:accent4>
        <a:srgbClr val="9CAF88"/>
      </a:accent4>
      <a:accent5>
        <a:srgbClr val="F2A900"/>
      </a:accent5>
      <a:accent6>
        <a:srgbClr val="C26E60"/>
      </a:accent6>
      <a:hlink>
        <a:srgbClr val="0066CC"/>
      </a:hlink>
      <a:folHlink>
        <a:srgbClr val="98A4AE"/>
      </a:folHlink>
    </a:clrScheme>
    <a:fontScheme name="Schwab 2016">
      <a:majorFont>
        <a:latin typeface="Charles Modern Light"/>
        <a:ea typeface=""/>
        <a:cs typeface=""/>
      </a:majorFont>
      <a:minorFont>
        <a:latin typeface="Charles Moder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Schwab Brand 2016">
      <a:dk1>
        <a:srgbClr val="425563"/>
      </a:dk1>
      <a:lt1>
        <a:srgbClr val="FFFFFF"/>
      </a:lt1>
      <a:dk2>
        <a:srgbClr val="00A0DF"/>
      </a:dk2>
      <a:lt2>
        <a:srgbClr val="98A4AE"/>
      </a:lt2>
      <a:accent1>
        <a:srgbClr val="426DA9"/>
      </a:accent1>
      <a:accent2>
        <a:srgbClr val="4EC3E0"/>
      </a:accent2>
      <a:accent3>
        <a:srgbClr val="789D4A"/>
      </a:accent3>
      <a:accent4>
        <a:srgbClr val="9CAF88"/>
      </a:accent4>
      <a:accent5>
        <a:srgbClr val="F2A900"/>
      </a:accent5>
      <a:accent6>
        <a:srgbClr val="C26E60"/>
      </a:accent6>
      <a:hlink>
        <a:srgbClr val="0066CC"/>
      </a:hlink>
      <a:folHlink>
        <a:srgbClr val="98A4AE"/>
      </a:folHlink>
    </a:clrScheme>
    <a:fontScheme name="Schwab 2016">
      <a:majorFont>
        <a:latin typeface="Charles Modern Light"/>
        <a:ea typeface=""/>
        <a:cs typeface=""/>
      </a:majorFont>
      <a:minorFont>
        <a:latin typeface="Charles Moder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tandard Master">
  <a:themeElements>
    <a:clrScheme name="Schwab Brand 2016">
      <a:dk1>
        <a:srgbClr val="425563"/>
      </a:dk1>
      <a:lt1>
        <a:srgbClr val="FFFFFF"/>
      </a:lt1>
      <a:dk2>
        <a:srgbClr val="00A0DF"/>
      </a:dk2>
      <a:lt2>
        <a:srgbClr val="98A4AE"/>
      </a:lt2>
      <a:accent1>
        <a:srgbClr val="426DA9"/>
      </a:accent1>
      <a:accent2>
        <a:srgbClr val="4EC3E0"/>
      </a:accent2>
      <a:accent3>
        <a:srgbClr val="789D4A"/>
      </a:accent3>
      <a:accent4>
        <a:srgbClr val="9CAF88"/>
      </a:accent4>
      <a:accent5>
        <a:srgbClr val="F2A900"/>
      </a:accent5>
      <a:accent6>
        <a:srgbClr val="C26E60"/>
      </a:accent6>
      <a:hlink>
        <a:srgbClr val="0066CC"/>
      </a:hlink>
      <a:folHlink>
        <a:srgbClr val="98A4AE"/>
      </a:folHlink>
    </a:clrScheme>
    <a:fontScheme name="Schwab 2016">
      <a:majorFont>
        <a:latin typeface="Charles Modern Light"/>
        <a:ea typeface=""/>
        <a:cs typeface=""/>
      </a:majorFont>
      <a:minorFont>
        <a:latin typeface="Charles Moder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chwab Brand 2016">
    <a:dk1>
      <a:srgbClr val="425563"/>
    </a:dk1>
    <a:lt1>
      <a:srgbClr val="FFFFFF"/>
    </a:lt1>
    <a:dk2>
      <a:srgbClr val="00A0DF"/>
    </a:dk2>
    <a:lt2>
      <a:srgbClr val="98A4AE"/>
    </a:lt2>
    <a:accent1>
      <a:srgbClr val="426DA9"/>
    </a:accent1>
    <a:accent2>
      <a:srgbClr val="4EC3E0"/>
    </a:accent2>
    <a:accent3>
      <a:srgbClr val="789D4A"/>
    </a:accent3>
    <a:accent4>
      <a:srgbClr val="9CAF88"/>
    </a:accent4>
    <a:accent5>
      <a:srgbClr val="F2A900"/>
    </a:accent5>
    <a:accent6>
      <a:srgbClr val="C26E60"/>
    </a:accent6>
    <a:hlink>
      <a:srgbClr val="0066CC"/>
    </a:hlink>
    <a:folHlink>
      <a:srgbClr val="98A4AE"/>
    </a:folHlink>
  </a:clrScheme>
  <a:fontScheme name="Schwab 2016">
    <a:majorFont>
      <a:latin typeface="Charles Modern Light"/>
      <a:ea typeface=""/>
      <a:cs typeface=""/>
    </a:majorFont>
    <a:minorFont>
      <a:latin typeface="Charles Moder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Schwab Brand 2016">
    <a:dk1>
      <a:srgbClr val="425563"/>
    </a:dk1>
    <a:lt1>
      <a:srgbClr val="FFFFFF"/>
    </a:lt1>
    <a:dk2>
      <a:srgbClr val="00A0DF"/>
    </a:dk2>
    <a:lt2>
      <a:srgbClr val="98A4AE"/>
    </a:lt2>
    <a:accent1>
      <a:srgbClr val="426DA9"/>
    </a:accent1>
    <a:accent2>
      <a:srgbClr val="4EC3E0"/>
    </a:accent2>
    <a:accent3>
      <a:srgbClr val="789D4A"/>
    </a:accent3>
    <a:accent4>
      <a:srgbClr val="9CAF88"/>
    </a:accent4>
    <a:accent5>
      <a:srgbClr val="F2A900"/>
    </a:accent5>
    <a:accent6>
      <a:srgbClr val="C26E60"/>
    </a:accent6>
    <a:hlink>
      <a:srgbClr val="0066CC"/>
    </a:hlink>
    <a:folHlink>
      <a:srgbClr val="98A4AE"/>
    </a:folHlink>
  </a:clrScheme>
  <a:fontScheme name="Schwab 2016">
    <a:majorFont>
      <a:latin typeface="Charles Modern Light"/>
      <a:ea typeface=""/>
      <a:cs typeface=""/>
    </a:majorFont>
    <a:minorFont>
      <a:latin typeface="Charles Moder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Schwab Brand 2016">
    <a:dk1>
      <a:srgbClr val="425563"/>
    </a:dk1>
    <a:lt1>
      <a:srgbClr val="FFFFFF"/>
    </a:lt1>
    <a:dk2>
      <a:srgbClr val="00A0DF"/>
    </a:dk2>
    <a:lt2>
      <a:srgbClr val="98A4AE"/>
    </a:lt2>
    <a:accent1>
      <a:srgbClr val="426DA9"/>
    </a:accent1>
    <a:accent2>
      <a:srgbClr val="4EC3E0"/>
    </a:accent2>
    <a:accent3>
      <a:srgbClr val="789D4A"/>
    </a:accent3>
    <a:accent4>
      <a:srgbClr val="9CAF88"/>
    </a:accent4>
    <a:accent5>
      <a:srgbClr val="F2A900"/>
    </a:accent5>
    <a:accent6>
      <a:srgbClr val="C26E60"/>
    </a:accent6>
    <a:hlink>
      <a:srgbClr val="0066CC"/>
    </a:hlink>
    <a:folHlink>
      <a:srgbClr val="98A4AE"/>
    </a:folHlink>
  </a:clrScheme>
  <a:fontScheme name="Schwab 2016">
    <a:majorFont>
      <a:latin typeface="Charles Modern Light"/>
      <a:ea typeface=""/>
      <a:cs typeface=""/>
    </a:majorFont>
    <a:minorFont>
      <a:latin typeface="Charles Moder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Schwab Brand 2016">
    <a:dk1>
      <a:srgbClr val="425563"/>
    </a:dk1>
    <a:lt1>
      <a:srgbClr val="FFFFFF"/>
    </a:lt1>
    <a:dk2>
      <a:srgbClr val="00A0DF"/>
    </a:dk2>
    <a:lt2>
      <a:srgbClr val="98A4AE"/>
    </a:lt2>
    <a:accent1>
      <a:srgbClr val="426DA9"/>
    </a:accent1>
    <a:accent2>
      <a:srgbClr val="4EC3E0"/>
    </a:accent2>
    <a:accent3>
      <a:srgbClr val="789D4A"/>
    </a:accent3>
    <a:accent4>
      <a:srgbClr val="9CAF88"/>
    </a:accent4>
    <a:accent5>
      <a:srgbClr val="F2A900"/>
    </a:accent5>
    <a:accent6>
      <a:srgbClr val="C26E60"/>
    </a:accent6>
    <a:hlink>
      <a:srgbClr val="0066CC"/>
    </a:hlink>
    <a:folHlink>
      <a:srgbClr val="98A4AE"/>
    </a:folHlink>
  </a:clrScheme>
  <a:fontScheme name="Schwab 2016">
    <a:majorFont>
      <a:latin typeface="Charles Modern Light"/>
      <a:ea typeface=""/>
      <a:cs typeface=""/>
    </a:majorFont>
    <a:minorFont>
      <a:latin typeface="Charles Moder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Schwab Brand 2016">
    <a:dk1>
      <a:srgbClr val="425563"/>
    </a:dk1>
    <a:lt1>
      <a:srgbClr val="FFFFFF"/>
    </a:lt1>
    <a:dk2>
      <a:srgbClr val="00A0DF"/>
    </a:dk2>
    <a:lt2>
      <a:srgbClr val="98A4AE"/>
    </a:lt2>
    <a:accent1>
      <a:srgbClr val="426DA9"/>
    </a:accent1>
    <a:accent2>
      <a:srgbClr val="4EC3E0"/>
    </a:accent2>
    <a:accent3>
      <a:srgbClr val="789D4A"/>
    </a:accent3>
    <a:accent4>
      <a:srgbClr val="9CAF88"/>
    </a:accent4>
    <a:accent5>
      <a:srgbClr val="F2A900"/>
    </a:accent5>
    <a:accent6>
      <a:srgbClr val="C26E60"/>
    </a:accent6>
    <a:hlink>
      <a:srgbClr val="0066CC"/>
    </a:hlink>
    <a:folHlink>
      <a:srgbClr val="98A4AE"/>
    </a:folHlink>
  </a:clrScheme>
  <a:fontScheme name="Schwab 2016">
    <a:majorFont>
      <a:latin typeface="Charles Modern Light"/>
      <a:ea typeface=""/>
      <a:cs typeface=""/>
    </a:majorFont>
    <a:minorFont>
      <a:latin typeface="Charles Moder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05D95DA270864CB31C5EEB2BB01AF0" ma:contentTypeVersion="17" ma:contentTypeDescription="Create a new document." ma:contentTypeScope="" ma:versionID="7d5e25d67006f5adac5db5b4a44d446e">
  <xsd:schema xmlns:xsd="http://www.w3.org/2001/XMLSchema" xmlns:xs="http://www.w3.org/2001/XMLSchema" xmlns:p="http://schemas.microsoft.com/office/2006/metadata/properties" xmlns:ns2="df8b2877-2571-4ab1-b247-7c5666c30804" xmlns:ns3="8bc471c2-8761-46ee-b69d-9014f1f22013" targetNamespace="http://schemas.microsoft.com/office/2006/metadata/properties" ma:root="true" ma:fieldsID="68f764781aa2349e84f10a2e5389f599" ns2:_="" ns3:_="">
    <xsd:import namespace="df8b2877-2571-4ab1-b247-7c5666c30804"/>
    <xsd:import namespace="8bc471c2-8761-46ee-b69d-9014f1f2201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Colum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8b2877-2571-4ab1-b247-7c5666c308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493ff49-be91-4699-83be-a55b646b06b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Column" ma:index="24" nillable="true" ma:displayName="Column" ma:description="Schwab.com" ma:format="Dropdown" ma:list="UserInfo" ma:SharePointGroup="0" ma:internalName="Colum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bc471c2-8761-46ee-b69d-9014f1f2201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3dd4a5fd-173b-486e-9bab-89b9965095ac}" ma:internalName="TaxCatchAll" ma:showField="CatchAllData" ma:web="8bc471c2-8761-46ee-b69d-9014f1f220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f8b2877-2571-4ab1-b247-7c5666c30804">
      <Terms xmlns="http://schemas.microsoft.com/office/infopath/2007/PartnerControls"/>
    </lcf76f155ced4ddcb4097134ff3c332f>
    <TaxCatchAll xmlns="8bc471c2-8761-46ee-b69d-9014f1f22013" xsi:nil="true"/>
    <Column xmlns="df8b2877-2571-4ab1-b247-7c5666c30804">
      <UserInfo>
        <DisplayName/>
        <AccountId xsi:nil="true"/>
        <AccountType/>
      </UserInfo>
    </Column>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77C587-C5B5-4308-8127-6A8DBE1B448E}"/>
</file>

<file path=customXml/itemProps2.xml><?xml version="1.0" encoding="utf-8"?>
<ds:datastoreItem xmlns:ds="http://schemas.openxmlformats.org/officeDocument/2006/customXml" ds:itemID="{D53A7FE3-1F30-48AC-9C84-D6DEC3E771F2}">
  <ds:schemaRefs>
    <ds:schemaRef ds:uri="http://schemas.microsoft.com/office/2006/metadata/properties"/>
    <ds:schemaRef ds:uri="http://schemas.microsoft.com/office/infopath/2007/PartnerControls"/>
    <ds:schemaRef ds:uri="3aa2bdd0-f122-42a2-a7ac-b623eb39424f"/>
    <ds:schemaRef ds:uri="bb755db3-86af-44e4-85d1-fadb7f4a09db"/>
  </ds:schemaRefs>
</ds:datastoreItem>
</file>

<file path=customXml/itemProps3.xml><?xml version="1.0" encoding="utf-8"?>
<ds:datastoreItem xmlns:ds="http://schemas.openxmlformats.org/officeDocument/2006/customXml" ds:itemID="{6164A093-3846-4638-B632-EC9DF0CA9D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48097</TotalTime>
  <Words>4117</Words>
  <Application>Microsoft Office PowerPoint</Application>
  <PresentationFormat>Widescreen</PresentationFormat>
  <Paragraphs>349</Paragraphs>
  <Slides>27</Slides>
  <Notes>26</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27</vt:i4>
      </vt:variant>
    </vt:vector>
  </HeadingPairs>
  <TitlesOfParts>
    <vt:vector size="40" baseType="lpstr">
      <vt:lpstr>.AppleSystemUIFont</vt:lpstr>
      <vt:lpstr>Arial</vt:lpstr>
      <vt:lpstr>Calibri</vt:lpstr>
      <vt:lpstr>Charles Modern</vt:lpstr>
      <vt:lpstr>Charles Modern Cond</vt:lpstr>
      <vt:lpstr>Charles Modern Cond Light</vt:lpstr>
      <vt:lpstr>Charles Modern Light</vt:lpstr>
      <vt:lpstr>CharlesModern</vt:lpstr>
      <vt:lpstr>Wingdings</vt:lpstr>
      <vt:lpstr>Office Theme</vt:lpstr>
      <vt:lpstr>1_Office Theme</vt:lpstr>
      <vt:lpstr>2_Office Theme</vt:lpstr>
      <vt:lpstr>Standard Master</vt:lpstr>
      <vt:lpstr>PowerPoint Presentation</vt:lpstr>
      <vt:lpstr>PowerPoint Presentation</vt:lpstr>
      <vt:lpstr>PowerPoint Presentation</vt:lpstr>
      <vt:lpstr>PowerPoint Presentation</vt:lpstr>
      <vt:lpstr>PowerPoint Presentation</vt:lpstr>
      <vt:lpstr>PowerPoint Presentation</vt:lpstr>
      <vt:lpstr>Potential risks of fixed income investing</vt:lpstr>
      <vt:lpstr>An informed approach  to fixed income investing</vt:lpstr>
      <vt:lpstr>Determine how fixed income  fits into your portfolio</vt:lpstr>
      <vt:lpstr>Define your goal</vt:lpstr>
      <vt:lpstr>PowerPoint Presentation</vt:lpstr>
      <vt:lpstr>Select types of fixed income investments Components of Bloomberg US Aggregate Bond Index</vt:lpstr>
      <vt:lpstr>PowerPoint Presentation</vt:lpstr>
      <vt:lpstr>PowerPoint Presentation</vt:lpstr>
      <vt:lpstr>PowerPoint Presentation</vt:lpstr>
      <vt:lpstr>PowerPoint Presentation</vt:lpstr>
      <vt:lpstr>Make informed investment decisions with:</vt:lpstr>
      <vt:lpstr>A broad range of products and solutions   </vt:lpstr>
      <vt:lpstr>Straightforward pricing</vt:lpstr>
      <vt:lpstr>PowerPoint Presentation</vt:lpstr>
      <vt:lpstr>Let’s review what we’ve learned today</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Fixed Income Presentation (PPT)</dc:title>
  <dc:creator>Local Acquisition Marketing</dc:creator>
  <cp:lastModifiedBy>Barr, Chandler</cp:lastModifiedBy>
  <cp:revision>1146</cp:revision>
  <cp:lastPrinted>2016-12-15T20:17:16Z</cp:lastPrinted>
  <dcterms:created xsi:type="dcterms:W3CDTF">2016-08-15T21:47:41Z</dcterms:created>
  <dcterms:modified xsi:type="dcterms:W3CDTF">2023-07-05T20:44:29Z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0x0101002505D95DA270864CB31C5EEB2BB01AF0</vt:lpwstr>
  </property>
  <property fmtid="{D5CDD505-2E9C-101B-9397-08002B2CF9AE}" pid="3" name="MediaServiceImageTags">
    <vt:lpwstr/>
  </property>
</Properties>
</file>